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4.xml" ContentType="application/vnd.openxmlformats-officedocument.drawingml.chart+xml"/>
  <Override PartName="/ppt/drawings/drawing2.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drawings/drawing3.xml" ContentType="application/vnd.openxmlformats-officedocument.drawingml.chartshapes+xml"/>
  <Override PartName="/ppt/notesSlides/notesSlide7.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1.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4.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5.xml" ContentType="application/vnd.openxmlformats-officedocument.drawingml.chart+xml"/>
  <Override PartName="/ppt/theme/themeOverride1.xml" ContentType="application/vnd.openxmlformats-officedocument.themeOverride+xml"/>
  <Override PartName="/ppt/drawings/drawing4.xml" ContentType="application/vnd.openxmlformats-officedocument.drawingml.chartshapes+xml"/>
  <Override PartName="/ppt/charts/chart16.xml" ContentType="application/vnd.openxmlformats-officedocument.drawingml.chart+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7"/>
    <p:sldMasterId id="2147483679" r:id="rId8"/>
  </p:sldMasterIdLst>
  <p:notesMasterIdLst>
    <p:notesMasterId r:id="rId27"/>
  </p:notesMasterIdLst>
  <p:handoutMasterIdLst>
    <p:handoutMasterId r:id="rId28"/>
  </p:handoutMasterIdLst>
  <p:sldIdLst>
    <p:sldId id="349" r:id="rId9"/>
    <p:sldId id="303" r:id="rId10"/>
    <p:sldId id="340" r:id="rId11"/>
    <p:sldId id="319" r:id="rId12"/>
    <p:sldId id="338" r:id="rId13"/>
    <p:sldId id="322" r:id="rId14"/>
    <p:sldId id="342" r:id="rId15"/>
    <p:sldId id="325" r:id="rId16"/>
    <p:sldId id="296" r:id="rId17"/>
    <p:sldId id="302" r:id="rId18"/>
    <p:sldId id="348" r:id="rId19"/>
    <p:sldId id="341" r:id="rId20"/>
    <p:sldId id="300" r:id="rId21"/>
    <p:sldId id="343" r:id="rId22"/>
    <p:sldId id="344" r:id="rId23"/>
    <p:sldId id="345" r:id="rId24"/>
    <p:sldId id="335" r:id="rId25"/>
    <p:sldId id="331" r:id="rId26"/>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NN Catherine" initials="MC" lastIdx="1" clrIdx="0"/>
  <p:cmAuthor id="1" name="BARNARD Geoff" initials="BG" lastIdx="2" clrIdx="1"/>
  <p:cmAuthor id="2" name="PISU Mauro" initials="PM"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88099" autoAdjust="0"/>
  </p:normalViewPr>
  <p:slideViewPr>
    <p:cSldViewPr>
      <p:cViewPr>
        <p:scale>
          <a:sx n="70" d="100"/>
          <a:sy n="70" d="100"/>
        </p:scale>
        <p:origin x="-2130" y="-642"/>
      </p:cViewPr>
      <p:guideLst>
        <p:guide orient="horz" pos="2160"/>
        <p:guide pos="2880"/>
      </p:guideLst>
    </p:cSldViewPr>
  </p:slideViewPr>
  <p:notesTextViewPr>
    <p:cViewPr>
      <p:scale>
        <a:sx n="1" d="1"/>
        <a:sy n="1" d="1"/>
      </p:scale>
      <p:origin x="0" y="0"/>
    </p:cViewPr>
  </p:notesTextViewPr>
  <p:sorterViewPr>
    <p:cViewPr>
      <p:scale>
        <a:sx n="130" d="100"/>
        <a:sy n="130" d="100"/>
      </p:scale>
      <p:origin x="0" y="32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1.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10.xml.rels><?xml version="1.0" encoding="UTF-8" standalone="yes"?>
<Relationships xmlns="http://schemas.openxmlformats.org/package/2006/relationships"><Relationship Id="rId1" Type="http://schemas.openxmlformats.org/officeDocument/2006/relationships/oleObject" Target="file:///\\FS-MB-2\SDataECO\Units\CS2\ITA\Desk\Briefings\June2015_Mann\201504_serie%20storiche.xls" TargetMode="Externa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2.xml.rels><?xml version="1.0" encoding="UTF-8" standalone="yes"?>
<Relationships xmlns="http://schemas.openxmlformats.org/package/2006/relationships"><Relationship Id="rId1" Type="http://schemas.openxmlformats.org/officeDocument/2006/relationships/oleObject" Target="file:///\\FS-MB-2\SDataECO\Units\CS2\ITA\Desk\Briefings\June2015_Mann\201504_serie%20storiche.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FS-MB-2\SDataECO\Units\CS2\ITA\Desk\Briefings\June2015_Mann\201504_serie%20storiche.xls" TargetMode="Externa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FS-MB-2\SDataECO\Units\CS2\ITA\Desk\Briefings\June2015_Mann\corruptionxls.xls" TargetMode="External"/><Relationship Id="rId1" Type="http://schemas.openxmlformats.org/officeDocument/2006/relationships/themeOverride" Target="../theme/themeOverride1.xml"/></Relationships>
</file>

<file path=ppt/charts/_rels/chart16.xml.rels><?xml version="1.0" encoding="UTF-8" standalone="yes"?>
<Relationships xmlns="http://schemas.openxmlformats.org/package/2006/relationships"><Relationship Id="rId1" Type="http://schemas.openxmlformats.org/officeDocument/2006/relationships/oleObject" Target="../embeddings/oleObject3.bin"/></Relationships>
</file>

<file path=ppt/charts/_rels/chart2.xml.rels><?xml version="1.0" encoding="UTF-8" standalone="yes"?>
<Relationships xmlns="http://schemas.openxmlformats.org/package/2006/relationships"><Relationship Id="rId1" Type="http://schemas.openxmlformats.org/officeDocument/2006/relationships/oleObject" Target="file:///\\main.oecd.org\sdataECO\Units\FRONTOFFICE\Economic%20Outlooks\EO97\workingfiles\Copy%20of%20EO97presentation_v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main.oecd.org\sdataECO\Units\FRONTOFFICE\CLM\Missions%202015\06%20Rome%20(Senate)\workingfiles\NEET.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main.oecd.org\sdataECO\Units\FRONTOFFICE\Economic%20Outlooks\EO97\workingfiles\Copy%20of%20EO97presentation_v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Book4"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S-MB-2\SDataECO\Units\CS2\ITA\Desk\Briefings\June2015_Mann\EO97presentation_v2_ITA_INV.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embeddings/oleObject2.bin"/></Relationships>
</file>

<file path=ppt/charts/_rels/chart9.xml.rels><?xml version="1.0" encoding="UTF-8" standalone="yes"?>
<Relationships xmlns="http://schemas.openxmlformats.org/package/2006/relationships"><Relationship Id="rId1" Type="http://schemas.openxmlformats.org/officeDocument/2006/relationships/oleObject" Target="file:///\\main.oecd.org\sdataECO\Units\FRONTOFFICE\CLM\Missions%202015\06%20Rome%20(Senate)\workingfiles\gdp_ital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6936240878737342E-2"/>
          <c:y val="5.0925925925925923E-2"/>
          <c:w val="0.68879707013411151"/>
          <c:h val="0.75849701079031784"/>
        </c:manualLayout>
      </c:layout>
      <c:barChart>
        <c:barDir val="col"/>
        <c:grouping val="clustered"/>
        <c:varyColors val="0"/>
        <c:ser>
          <c:idx val="5"/>
          <c:order val="5"/>
          <c:tx>
            <c:strRef>
              <c:f>GDPworldOECD!$M$25</c:f>
              <c:strCache>
                <c:ptCount val="1"/>
                <c:pt idx="0">
                  <c:v>bubu</c:v>
                </c:pt>
              </c:strCache>
            </c:strRef>
          </c:tx>
          <c:spPr>
            <a:solidFill>
              <a:schemeClr val="accent2">
                <a:lumMod val="20000"/>
                <a:lumOff val="80000"/>
                <a:alpha val="49000"/>
              </a:schemeClr>
            </a:solidFill>
            <a:ln>
              <a:noFill/>
              <a:round/>
            </a:ln>
            <a:effectLst/>
            <a:extLst>
              <a:ext uri="{91240B29-F687-4F45-9708-019B960494DF}">
                <a14:hiddenLine xmlns:a14="http://schemas.microsoft.com/office/drawing/2010/main">
                  <a:noFill/>
                  <a:round/>
                </a14:hiddenLine>
              </a:ext>
            </a:extLst>
          </c:spPr>
          <c:invertIfNegative val="0"/>
          <c:cat>
            <c:numRef>
              <c:f>GDPworldOECD!$J$34:$J$41</c:f>
              <c:numCache>
                <c:formatCode>General</c:formatCode>
                <c:ptCount val="8"/>
                <c:pt idx="0">
                  <c:v>1.9667144843599216</c:v>
                </c:pt>
                <c:pt idx="1">
                  <c:v>3.326121601087606</c:v>
                </c:pt>
                <c:pt idx="2">
                  <c:v>3.7510383661578439</c:v>
                </c:pt>
                <c:pt idx="3">
                  <c:v>3.9049911151941119</c:v>
                </c:pt>
                <c:pt idx="4">
                  <c:v>3.818158593551968</c:v>
                </c:pt>
                <c:pt idx="5">
                  <c:v>3.8504053186530163</c:v>
                </c:pt>
                <c:pt idx="6">
                  <c:v>3.9149649593286595</c:v>
                </c:pt>
                <c:pt idx="7">
                  <c:v>3.9751605261334921</c:v>
                </c:pt>
              </c:numCache>
            </c:numRef>
          </c:cat>
          <c:val>
            <c:numRef>
              <c:f>GDPworldOECD!$M$26:$M$41</c:f>
              <c:numCache>
                <c:formatCode>General</c:formatCode>
                <c:ptCount val="16"/>
                <c:pt idx="8">
                  <c:v>10</c:v>
                </c:pt>
                <c:pt idx="9">
                  <c:v>10</c:v>
                </c:pt>
                <c:pt idx="10">
                  <c:v>10</c:v>
                </c:pt>
                <c:pt idx="11">
                  <c:v>10</c:v>
                </c:pt>
                <c:pt idx="12">
                  <c:v>10</c:v>
                </c:pt>
                <c:pt idx="13">
                  <c:v>10</c:v>
                </c:pt>
                <c:pt idx="14">
                  <c:v>10</c:v>
                </c:pt>
                <c:pt idx="15">
                  <c:v>10</c:v>
                </c:pt>
              </c:numCache>
            </c:numRef>
          </c:val>
        </c:ser>
        <c:dLbls>
          <c:showLegendKey val="0"/>
          <c:showVal val="0"/>
          <c:showCatName val="0"/>
          <c:showSerName val="0"/>
          <c:showPercent val="0"/>
          <c:showBubbleSize val="0"/>
        </c:dLbls>
        <c:gapWidth val="0"/>
        <c:axId val="39033088"/>
        <c:axId val="39034880"/>
      </c:barChart>
      <c:lineChart>
        <c:grouping val="standard"/>
        <c:varyColors val="0"/>
        <c:ser>
          <c:idx val="0"/>
          <c:order val="0"/>
          <c:tx>
            <c:strRef>
              <c:f>GDPworldOECD!$G$14</c:f>
              <c:strCache>
                <c:ptCount val="1"/>
                <c:pt idx="0">
                  <c:v>World</c:v>
                </c:pt>
              </c:strCache>
            </c:strRef>
          </c:tx>
          <c:spPr>
            <a:ln w="38100" cap="rnd" cmpd="sng" algn="ctr">
              <a:solidFill>
                <a:srgbClr val="102E4D"/>
              </a:solidFill>
              <a:prstDash val="solid"/>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GDPworldOECD!$G$26:$G$41</c:f>
              <c:numCache>
                <c:formatCode>General</c:formatCode>
                <c:ptCount val="16"/>
                <c:pt idx="0">
                  <c:v>2.9878672083587965</c:v>
                </c:pt>
                <c:pt idx="1">
                  <c:v>3.7444338769571095</c:v>
                </c:pt>
                <c:pt idx="2">
                  <c:v>3.9639313004651067</c:v>
                </c:pt>
                <c:pt idx="3">
                  <c:v>3.4540220434155833</c:v>
                </c:pt>
                <c:pt idx="4">
                  <c:v>2.7832153848089902</c:v>
                </c:pt>
                <c:pt idx="5">
                  <c:v>3.1123488238656183</c:v>
                </c:pt>
                <c:pt idx="6">
                  <c:v>3.8370138889207706</c:v>
                </c:pt>
                <c:pt idx="7">
                  <c:v>3.3101897417916026</c:v>
                </c:pt>
                <c:pt idx="8">
                  <c:v>1.9667144843599216</c:v>
                </c:pt>
              </c:numCache>
            </c:numRef>
          </c:val>
          <c:smooth val="0"/>
        </c:ser>
        <c:ser>
          <c:idx val="1"/>
          <c:order val="1"/>
          <c:tx>
            <c:strRef>
              <c:f>GDPworldOECD!$H$14</c:f>
              <c:strCache>
                <c:ptCount val="1"/>
                <c:pt idx="0">
                  <c:v>OECD </c:v>
                </c:pt>
              </c:strCache>
            </c:strRef>
          </c:tx>
          <c:spPr>
            <a:ln w="38100" cap="rnd" cmpd="sng" algn="ctr">
              <a:solidFill>
                <a:srgbClr val="DF6528"/>
              </a:solidFill>
              <a:prstDash val="solid"/>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GDPworldOECD!$H$26:$H$41</c:f>
              <c:numCache>
                <c:formatCode>General</c:formatCode>
                <c:ptCount val="16"/>
                <c:pt idx="0">
                  <c:v>1.8574570661259671</c:v>
                </c:pt>
                <c:pt idx="1">
                  <c:v>1.8803668752176206</c:v>
                </c:pt>
                <c:pt idx="2">
                  <c:v>2.8238786155341256</c:v>
                </c:pt>
                <c:pt idx="3">
                  <c:v>2.084317622128351</c:v>
                </c:pt>
                <c:pt idx="4">
                  <c:v>0.88817450969618239</c:v>
                </c:pt>
                <c:pt idx="5">
                  <c:v>1.6648154353766431</c:v>
                </c:pt>
                <c:pt idx="6">
                  <c:v>2.4519981965651416</c:v>
                </c:pt>
                <c:pt idx="7">
                  <c:v>2.0144650675061548</c:v>
                </c:pt>
                <c:pt idx="8">
                  <c:v>1.0471562757644826</c:v>
                </c:pt>
              </c:numCache>
            </c:numRef>
          </c:val>
          <c:smooth val="0"/>
        </c:ser>
        <c:ser>
          <c:idx val="2"/>
          <c:order val="2"/>
          <c:tx>
            <c:strRef>
              <c:f>GDPworldOECD!$I$14</c:f>
              <c:strCache>
                <c:ptCount val="1"/>
                <c:pt idx="0">
                  <c:v>Non-OECD</c:v>
                </c:pt>
              </c:strCache>
            </c:strRef>
          </c:tx>
          <c:spPr>
            <a:ln w="38100" cap="rnd" cmpd="sng" algn="ctr">
              <a:solidFill>
                <a:srgbClr val="73B632"/>
              </a:solidFill>
              <a:prstDash val="solid"/>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GDPworldOECD!$I$26:$I$41</c:f>
              <c:numCache>
                <c:formatCode>General</c:formatCode>
                <c:ptCount val="16"/>
                <c:pt idx="0">
                  <c:v>4.0367068505201331</c:v>
                </c:pt>
                <c:pt idx="1">
                  <c:v>5.4447966274021153</c:v>
                </c:pt>
                <c:pt idx="2">
                  <c:v>4.9862048119379887</c:v>
                </c:pt>
                <c:pt idx="3">
                  <c:v>4.6796837476430486</c:v>
                </c:pt>
                <c:pt idx="4">
                  <c:v>4.4756894980569228</c:v>
                </c:pt>
                <c:pt idx="5">
                  <c:v>4.4012346734346952</c:v>
                </c:pt>
                <c:pt idx="6">
                  <c:v>5.0622749288180557</c:v>
                </c:pt>
                <c:pt idx="7">
                  <c:v>4.4503044445370232</c:v>
                </c:pt>
                <c:pt idx="8">
                  <c:v>2.7715042721440319</c:v>
                </c:pt>
              </c:numCache>
            </c:numRef>
          </c:val>
          <c:smooth val="0"/>
        </c:ser>
        <c:ser>
          <c:idx val="3"/>
          <c:order val="3"/>
          <c:tx>
            <c:strRef>
              <c:f>GDPworldOECD!$K$25</c:f>
              <c:strCache>
                <c:ptCount val="1"/>
                <c:pt idx="0">
                  <c:v>bubu</c:v>
                </c:pt>
              </c:strCache>
            </c:strRef>
          </c:tx>
          <c:spPr>
            <a:ln w="38100" cap="rnd" cmpd="sng" algn="ctr">
              <a:solidFill>
                <a:srgbClr val="DF6528"/>
              </a:solidFill>
              <a:prstDash val="sysDot"/>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GDPworldOECD!$K$26:$K$41</c:f>
              <c:numCache>
                <c:formatCode>General</c:formatCode>
                <c:ptCount val="16"/>
                <c:pt idx="8">
                  <c:v>1.0471562757644826</c:v>
                </c:pt>
                <c:pt idx="9">
                  <c:v>2.1028074455886392</c:v>
                </c:pt>
                <c:pt idx="10">
                  <c:v>2.5012211318912403</c:v>
                </c:pt>
                <c:pt idx="11">
                  <c:v>2.5599276883872202</c:v>
                </c:pt>
                <c:pt idx="12">
                  <c:v>2.5589641027162102</c:v>
                </c:pt>
                <c:pt idx="13">
                  <c:v>2.5459214255370677</c:v>
                </c:pt>
                <c:pt idx="14">
                  <c:v>2.5954922424891613</c:v>
                </c:pt>
                <c:pt idx="15">
                  <c:v>2.6117491325156728</c:v>
                </c:pt>
              </c:numCache>
            </c:numRef>
          </c:val>
          <c:smooth val="0"/>
        </c:ser>
        <c:ser>
          <c:idx val="4"/>
          <c:order val="4"/>
          <c:tx>
            <c:strRef>
              <c:f>GDPworldOECD!$L$25</c:f>
              <c:strCache>
                <c:ptCount val="1"/>
                <c:pt idx="0">
                  <c:v>bubu</c:v>
                </c:pt>
              </c:strCache>
            </c:strRef>
          </c:tx>
          <c:spPr>
            <a:ln w="38100" cap="rnd" cmpd="sng" algn="ctr">
              <a:solidFill>
                <a:srgbClr val="73B632"/>
              </a:solidFill>
              <a:prstDash val="sysDot"/>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GDPworldOECD!$L$26:$L$41</c:f>
              <c:numCache>
                <c:formatCode>General</c:formatCode>
                <c:ptCount val="16"/>
                <c:pt idx="8">
                  <c:v>2.7715042721440319</c:v>
                </c:pt>
                <c:pt idx="9">
                  <c:v>4.3927857814437088</c:v>
                </c:pt>
                <c:pt idx="10">
                  <c:v>4.8269005367435724</c:v>
                </c:pt>
                <c:pt idx="11">
                  <c:v>5.0495358736964535</c:v>
                </c:pt>
                <c:pt idx="12">
                  <c:v>4.8761833993350434</c:v>
                </c:pt>
                <c:pt idx="13">
                  <c:v>4.9398324208568711</c:v>
                </c:pt>
                <c:pt idx="14">
                  <c:v>5.0080725126236736</c:v>
                </c:pt>
                <c:pt idx="15">
                  <c:v>5.0962409291365418</c:v>
                </c:pt>
              </c:numCache>
            </c:numRef>
          </c:val>
          <c:smooth val="0"/>
        </c:ser>
        <c:ser>
          <c:idx val="6"/>
          <c:order val="6"/>
          <c:spPr>
            <a:ln w="38100" cap="rnd" cmpd="sng" algn="ctr">
              <a:solidFill>
                <a:srgbClr val="102E4D"/>
              </a:solidFill>
              <a:prstDash val="sysDot"/>
              <a:round/>
            </a:ln>
            <a:effectLst>
              <a:outerShdw blurRad="50800" dist="38100" dir="2700000" algn="tl" rotWithShape="0">
                <a:prstClr val="black">
                  <a:alpha val="40000"/>
                </a:prstClr>
              </a:outerShdw>
            </a:effectLst>
          </c:spPr>
          <c:marker>
            <c:symbol val="none"/>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GDPworldOECD!$J$26:$J$41</c:f>
              <c:numCache>
                <c:formatCode>General</c:formatCode>
                <c:ptCount val="16"/>
                <c:pt idx="8">
                  <c:v>1.9667144843599216</c:v>
                </c:pt>
                <c:pt idx="9">
                  <c:v>3.326121601087606</c:v>
                </c:pt>
                <c:pt idx="10">
                  <c:v>3.7510383661578439</c:v>
                </c:pt>
                <c:pt idx="11">
                  <c:v>3.9049911151941119</c:v>
                </c:pt>
                <c:pt idx="12">
                  <c:v>3.818158593551968</c:v>
                </c:pt>
                <c:pt idx="13">
                  <c:v>3.8504053186530163</c:v>
                </c:pt>
                <c:pt idx="14">
                  <c:v>3.9149649593286595</c:v>
                </c:pt>
                <c:pt idx="15">
                  <c:v>3.9751605261334921</c:v>
                </c:pt>
              </c:numCache>
            </c:numRef>
          </c:val>
          <c:smooth val="0"/>
        </c:ser>
        <c:dLbls>
          <c:showLegendKey val="0"/>
          <c:showVal val="0"/>
          <c:showCatName val="0"/>
          <c:showSerName val="0"/>
          <c:showPercent val="0"/>
          <c:showBubbleSize val="0"/>
        </c:dLbls>
        <c:marker val="1"/>
        <c:smooth val="0"/>
        <c:axId val="39033088"/>
        <c:axId val="39034880"/>
      </c:lineChart>
      <c:lineChart>
        <c:grouping val="standard"/>
        <c:varyColors val="0"/>
        <c:ser>
          <c:idx val="7"/>
          <c:order val="7"/>
          <c:tx>
            <c:strRef>
              <c:f>GDPworldOECD!$N$25</c:f>
              <c:strCache>
                <c:ptCount val="1"/>
                <c:pt idx="0">
                  <c:v>bubu</c:v>
                </c:pt>
              </c:strCache>
            </c:strRef>
          </c:tx>
          <c:marker>
            <c:symbol val="square"/>
            <c:size val="5"/>
          </c:marker>
          <c:dPt>
            <c:idx val="15"/>
            <c:marker>
              <c:symbol val="square"/>
              <c:size val="8"/>
              <c:spPr>
                <a:solidFill>
                  <a:srgbClr val="102E4D"/>
                </a:solidFill>
              </c:spPr>
            </c:marker>
            <c:bubble3D val="0"/>
          </c:dPt>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GDPworldOECD!$N$26:$N$41</c:f>
              <c:numCache>
                <c:formatCode>General</c:formatCode>
                <c:ptCount val="16"/>
                <c:pt idx="15">
                  <c:v>4.0485787224544101</c:v>
                </c:pt>
              </c:numCache>
            </c:numRef>
          </c:val>
          <c:smooth val="0"/>
        </c:ser>
        <c:ser>
          <c:idx val="8"/>
          <c:order val="8"/>
          <c:tx>
            <c:strRef>
              <c:f>GDPworldOECD!$O$25</c:f>
              <c:strCache>
                <c:ptCount val="1"/>
                <c:pt idx="0">
                  <c:v>bubu</c:v>
                </c:pt>
              </c:strCache>
            </c:strRef>
          </c:tx>
          <c:marker>
            <c:symbol val="square"/>
            <c:size val="8"/>
            <c:spPr>
              <a:solidFill>
                <a:srgbClr val="DF6528"/>
              </a:solidFill>
            </c:spPr>
          </c:marker>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GDPworldOECD!$O$26:$O$41</c:f>
              <c:numCache>
                <c:formatCode>General</c:formatCode>
                <c:ptCount val="16"/>
                <c:pt idx="15">
                  <c:v>2.8214829525619711</c:v>
                </c:pt>
              </c:numCache>
            </c:numRef>
          </c:val>
          <c:smooth val="0"/>
        </c:ser>
        <c:ser>
          <c:idx val="9"/>
          <c:order val="9"/>
          <c:tx>
            <c:strRef>
              <c:f>GDPworldOECD!$P$25</c:f>
              <c:strCache>
                <c:ptCount val="1"/>
                <c:pt idx="0">
                  <c:v>bubu</c:v>
                </c:pt>
              </c:strCache>
            </c:strRef>
          </c:tx>
          <c:marker>
            <c:symbol val="square"/>
            <c:size val="5"/>
          </c:marker>
          <c:dPt>
            <c:idx val="15"/>
            <c:marker>
              <c:symbol val="square"/>
              <c:size val="8"/>
              <c:spPr>
                <a:solidFill>
                  <a:srgbClr val="73B632"/>
                </a:solidFill>
              </c:spPr>
            </c:marker>
            <c:bubble3D val="0"/>
          </c:dPt>
          <c:cat>
            <c:strRef>
              <c:f>GDPworldOECD!$A$26:$A$41</c:f>
              <c:strCache>
                <c:ptCount val="16"/>
                <c:pt idx="0">
                  <c:v>2013</c:v>
                </c:pt>
                <c:pt idx="1">
                  <c:v>2013</c:v>
                </c:pt>
                <c:pt idx="2">
                  <c:v>2013</c:v>
                </c:pt>
                <c:pt idx="3">
                  <c:v>2013</c:v>
                </c:pt>
                <c:pt idx="4">
                  <c:v>2014</c:v>
                </c:pt>
                <c:pt idx="5">
                  <c:v>2014</c:v>
                </c:pt>
                <c:pt idx="6">
                  <c:v>2014</c:v>
                </c:pt>
                <c:pt idx="7">
                  <c:v>2014</c:v>
                </c:pt>
                <c:pt idx="8">
                  <c:v>2015</c:v>
                </c:pt>
                <c:pt idx="9">
                  <c:v>2015</c:v>
                </c:pt>
                <c:pt idx="10">
                  <c:v>2015</c:v>
                </c:pt>
                <c:pt idx="11">
                  <c:v>2015</c:v>
                </c:pt>
                <c:pt idx="12">
                  <c:v>2016</c:v>
                </c:pt>
                <c:pt idx="13">
                  <c:v>2016</c:v>
                </c:pt>
                <c:pt idx="14">
                  <c:v>2016</c:v>
                </c:pt>
                <c:pt idx="15">
                  <c:v>2016</c:v>
                </c:pt>
              </c:strCache>
            </c:strRef>
          </c:cat>
          <c:val>
            <c:numRef>
              <c:f>GDPworldOECD!$P$26:$P$41</c:f>
              <c:numCache>
                <c:formatCode>General</c:formatCode>
                <c:ptCount val="16"/>
                <c:pt idx="15">
                  <c:v>5.8704582783714265</c:v>
                </c:pt>
              </c:numCache>
            </c:numRef>
          </c:val>
          <c:smooth val="0"/>
        </c:ser>
        <c:dLbls>
          <c:showLegendKey val="0"/>
          <c:showVal val="0"/>
          <c:showCatName val="0"/>
          <c:showSerName val="0"/>
          <c:showPercent val="0"/>
          <c:showBubbleSize val="0"/>
        </c:dLbls>
        <c:marker val="1"/>
        <c:smooth val="0"/>
        <c:axId val="39037952"/>
        <c:axId val="39036416"/>
      </c:lineChart>
      <c:catAx>
        <c:axId val="39033088"/>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2700000" vert="horz"/>
          <a:lstStyle/>
          <a:p>
            <a:pPr>
              <a:defRPr/>
            </a:pPr>
            <a:endParaRPr lang="en-US"/>
          </a:p>
        </c:txPr>
        <c:crossAx val="39034880"/>
        <c:crosses val="autoZero"/>
        <c:auto val="1"/>
        <c:lblAlgn val="ctr"/>
        <c:lblOffset val="0"/>
        <c:tickLblSkip val="4"/>
        <c:tickMarkSkip val="4"/>
        <c:noMultiLvlLbl val="0"/>
      </c:catAx>
      <c:valAx>
        <c:axId val="39034880"/>
        <c:scaling>
          <c:orientation val="minMax"/>
          <c:max val="7"/>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en-US"/>
          </a:p>
        </c:txPr>
        <c:crossAx val="39033088"/>
        <c:crosses val="autoZero"/>
        <c:crossBetween val="between"/>
      </c:valAx>
      <c:valAx>
        <c:axId val="39036416"/>
        <c:scaling>
          <c:orientation val="minMax"/>
          <c:max val="7"/>
          <c:min val="0"/>
        </c:scaling>
        <c:delete val="0"/>
        <c:axPos val="r"/>
        <c:numFmt formatCode="General" sourceLinked="1"/>
        <c:majorTickMark val="out"/>
        <c:minorTickMark val="none"/>
        <c:tickLblPos val="nextTo"/>
        <c:crossAx val="39037952"/>
        <c:crosses val="max"/>
        <c:crossBetween val="midCat"/>
      </c:valAx>
      <c:catAx>
        <c:axId val="39037952"/>
        <c:scaling>
          <c:orientation val="minMax"/>
        </c:scaling>
        <c:delete val="0"/>
        <c:axPos val="t"/>
        <c:majorTickMark val="none"/>
        <c:minorTickMark val="none"/>
        <c:tickLblPos val="none"/>
        <c:crossAx val="39036416"/>
        <c:crosses val="max"/>
        <c:auto val="1"/>
        <c:lblAlgn val="ctr"/>
        <c:lblOffset val="100"/>
        <c:noMultiLvlLbl val="0"/>
      </c:cat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egendEntry>
        <c:idx val="0"/>
        <c:delete val="1"/>
      </c:legendEntry>
      <c:legendEntry>
        <c:idx val="4"/>
        <c:delete val="1"/>
      </c:legendEntry>
      <c:legendEntry>
        <c:idx val="5"/>
        <c:delete val="1"/>
      </c:legendEntry>
      <c:legendEntry>
        <c:idx val="6"/>
        <c:delete val="1"/>
      </c:legendEntry>
      <c:legendEntry>
        <c:idx val="7"/>
        <c:delete val="1"/>
      </c:legendEntry>
      <c:legendEntry>
        <c:idx val="8"/>
        <c:delete val="1"/>
      </c:legendEntry>
      <c:legendEntry>
        <c:idx val="9"/>
        <c:delete val="1"/>
      </c:legendEntry>
      <c:layout>
        <c:manualLayout>
          <c:xMode val="edge"/>
          <c:yMode val="edge"/>
          <c:x val="6.6666666666666666E-2"/>
          <c:y val="4.6296296296296294E-2"/>
          <c:w val="0.56026865944705972"/>
          <c:h val="0.2369892825896763"/>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200">
          <a:solidFill>
            <a:schemeClr val="bg2">
              <a:lumMod val="10000"/>
            </a:schemeClr>
          </a:solidFill>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724688573448043E-2"/>
          <c:y val="4.053043792216636E-2"/>
          <c:w val="0.94362348788734174"/>
          <c:h val="0.83284466964552761"/>
        </c:manualLayout>
      </c:layout>
      <c:lineChart>
        <c:grouping val="standard"/>
        <c:varyColors val="0"/>
        <c:ser>
          <c:idx val="0"/>
          <c:order val="0"/>
          <c:tx>
            <c:strRef>
              <c:f>Unemployment!$C$2</c:f>
              <c:strCache>
                <c:ptCount val="1"/>
                <c:pt idx="0">
                  <c:v>Total</c:v>
                </c:pt>
              </c:strCache>
            </c:strRef>
          </c:tx>
          <c:spPr>
            <a:ln w="31750" cap="rnd" cmpd="sng" algn="ctr">
              <a:solidFill>
                <a:srgbClr val="037BC1"/>
              </a:solidFill>
              <a:prstDash val="solid"/>
              <a:round/>
            </a:ln>
            <a:effectLst/>
          </c:spPr>
          <c:marker>
            <c:symbol val="none"/>
          </c:marker>
          <c:cat>
            <c:numRef>
              <c:f>Unemployment!$B$3:$B$138</c:f>
              <c:numCache>
                <c:formatCode>mmm\-yy</c:formatCode>
                <c:ptCount val="136"/>
                <c:pt idx="0">
                  <c:v>37987</c:v>
                </c:pt>
                <c:pt idx="1">
                  <c:v>38018</c:v>
                </c:pt>
                <c:pt idx="2">
                  <c:v>38047</c:v>
                </c:pt>
                <c:pt idx="3">
                  <c:v>38078</c:v>
                </c:pt>
                <c:pt idx="4">
                  <c:v>38108</c:v>
                </c:pt>
                <c:pt idx="5">
                  <c:v>38139</c:v>
                </c:pt>
                <c:pt idx="6">
                  <c:v>38169</c:v>
                </c:pt>
                <c:pt idx="7">
                  <c:v>38200</c:v>
                </c:pt>
                <c:pt idx="8">
                  <c:v>38231</c:v>
                </c:pt>
                <c:pt idx="9">
                  <c:v>38261</c:v>
                </c:pt>
                <c:pt idx="10">
                  <c:v>38292</c:v>
                </c:pt>
                <c:pt idx="11">
                  <c:v>38322</c:v>
                </c:pt>
                <c:pt idx="12">
                  <c:v>38353</c:v>
                </c:pt>
                <c:pt idx="13">
                  <c:v>38384</c:v>
                </c:pt>
                <c:pt idx="14">
                  <c:v>38412</c:v>
                </c:pt>
                <c:pt idx="15">
                  <c:v>38443</c:v>
                </c:pt>
                <c:pt idx="16">
                  <c:v>38473</c:v>
                </c:pt>
                <c:pt idx="17">
                  <c:v>38504</c:v>
                </c:pt>
                <c:pt idx="18">
                  <c:v>38534</c:v>
                </c:pt>
                <c:pt idx="19">
                  <c:v>38565</c:v>
                </c:pt>
                <c:pt idx="20">
                  <c:v>38596</c:v>
                </c:pt>
                <c:pt idx="21">
                  <c:v>38626</c:v>
                </c:pt>
                <c:pt idx="22">
                  <c:v>38657</c:v>
                </c:pt>
                <c:pt idx="23">
                  <c:v>38687</c:v>
                </c:pt>
                <c:pt idx="24">
                  <c:v>38718</c:v>
                </c:pt>
                <c:pt idx="25">
                  <c:v>38749</c:v>
                </c:pt>
                <c:pt idx="26">
                  <c:v>38777</c:v>
                </c:pt>
                <c:pt idx="27">
                  <c:v>38808</c:v>
                </c:pt>
                <c:pt idx="28">
                  <c:v>38838</c:v>
                </c:pt>
                <c:pt idx="29">
                  <c:v>38869</c:v>
                </c:pt>
                <c:pt idx="30">
                  <c:v>38899</c:v>
                </c:pt>
                <c:pt idx="31">
                  <c:v>38930</c:v>
                </c:pt>
                <c:pt idx="32">
                  <c:v>38961</c:v>
                </c:pt>
                <c:pt idx="33">
                  <c:v>38991</c:v>
                </c:pt>
                <c:pt idx="34">
                  <c:v>39022</c:v>
                </c:pt>
                <c:pt idx="35">
                  <c:v>39052</c:v>
                </c:pt>
                <c:pt idx="36">
                  <c:v>39083</c:v>
                </c:pt>
                <c:pt idx="37">
                  <c:v>39114</c:v>
                </c:pt>
                <c:pt idx="38">
                  <c:v>39142</c:v>
                </c:pt>
                <c:pt idx="39">
                  <c:v>39173</c:v>
                </c:pt>
                <c:pt idx="40">
                  <c:v>39203</c:v>
                </c:pt>
                <c:pt idx="41">
                  <c:v>39234</c:v>
                </c:pt>
                <c:pt idx="42">
                  <c:v>39264</c:v>
                </c:pt>
                <c:pt idx="43">
                  <c:v>39295</c:v>
                </c:pt>
                <c:pt idx="44">
                  <c:v>39326</c:v>
                </c:pt>
                <c:pt idx="45">
                  <c:v>39356</c:v>
                </c:pt>
                <c:pt idx="46">
                  <c:v>39387</c:v>
                </c:pt>
                <c:pt idx="47">
                  <c:v>39417</c:v>
                </c:pt>
                <c:pt idx="48">
                  <c:v>39448</c:v>
                </c:pt>
                <c:pt idx="49">
                  <c:v>39479</c:v>
                </c:pt>
                <c:pt idx="50">
                  <c:v>39508</c:v>
                </c:pt>
                <c:pt idx="51">
                  <c:v>39539</c:v>
                </c:pt>
                <c:pt idx="52">
                  <c:v>39569</c:v>
                </c:pt>
                <c:pt idx="53">
                  <c:v>39600</c:v>
                </c:pt>
                <c:pt idx="54">
                  <c:v>39630</c:v>
                </c:pt>
                <c:pt idx="55">
                  <c:v>39661</c:v>
                </c:pt>
                <c:pt idx="56">
                  <c:v>39692</c:v>
                </c:pt>
                <c:pt idx="57">
                  <c:v>39722</c:v>
                </c:pt>
                <c:pt idx="58">
                  <c:v>39753</c:v>
                </c:pt>
                <c:pt idx="59">
                  <c:v>39783</c:v>
                </c:pt>
                <c:pt idx="60">
                  <c:v>39814</c:v>
                </c:pt>
                <c:pt idx="61">
                  <c:v>39845</c:v>
                </c:pt>
                <c:pt idx="62">
                  <c:v>39873</c:v>
                </c:pt>
                <c:pt idx="63">
                  <c:v>39904</c:v>
                </c:pt>
                <c:pt idx="64">
                  <c:v>39934</c:v>
                </c:pt>
                <c:pt idx="65">
                  <c:v>39965</c:v>
                </c:pt>
                <c:pt idx="66">
                  <c:v>39995</c:v>
                </c:pt>
                <c:pt idx="67">
                  <c:v>40026</c:v>
                </c:pt>
                <c:pt idx="68">
                  <c:v>40057</c:v>
                </c:pt>
                <c:pt idx="69">
                  <c:v>40087</c:v>
                </c:pt>
                <c:pt idx="70">
                  <c:v>40118</c:v>
                </c:pt>
                <c:pt idx="71">
                  <c:v>40148</c:v>
                </c:pt>
                <c:pt idx="72">
                  <c:v>40179</c:v>
                </c:pt>
                <c:pt idx="73">
                  <c:v>40210</c:v>
                </c:pt>
                <c:pt idx="74">
                  <c:v>40238</c:v>
                </c:pt>
                <c:pt idx="75">
                  <c:v>40269</c:v>
                </c:pt>
                <c:pt idx="76">
                  <c:v>40299</c:v>
                </c:pt>
                <c:pt idx="77">
                  <c:v>40330</c:v>
                </c:pt>
                <c:pt idx="78">
                  <c:v>40360</c:v>
                </c:pt>
                <c:pt idx="79">
                  <c:v>40391</c:v>
                </c:pt>
                <c:pt idx="80">
                  <c:v>40422</c:v>
                </c:pt>
                <c:pt idx="81">
                  <c:v>40452</c:v>
                </c:pt>
                <c:pt idx="82">
                  <c:v>40483</c:v>
                </c:pt>
                <c:pt idx="83">
                  <c:v>40513</c:v>
                </c:pt>
                <c:pt idx="84">
                  <c:v>40544</c:v>
                </c:pt>
                <c:pt idx="85">
                  <c:v>40575</c:v>
                </c:pt>
                <c:pt idx="86">
                  <c:v>40603</c:v>
                </c:pt>
                <c:pt idx="87">
                  <c:v>40634</c:v>
                </c:pt>
                <c:pt idx="88">
                  <c:v>40664</c:v>
                </c:pt>
                <c:pt idx="89">
                  <c:v>40695</c:v>
                </c:pt>
                <c:pt idx="90">
                  <c:v>40725</c:v>
                </c:pt>
                <c:pt idx="91">
                  <c:v>40756</c:v>
                </c:pt>
                <c:pt idx="92">
                  <c:v>40787</c:v>
                </c:pt>
                <c:pt idx="93">
                  <c:v>40817</c:v>
                </c:pt>
                <c:pt idx="94">
                  <c:v>40848</c:v>
                </c:pt>
                <c:pt idx="95">
                  <c:v>40878</c:v>
                </c:pt>
                <c:pt idx="96">
                  <c:v>40909</c:v>
                </c:pt>
                <c:pt idx="97">
                  <c:v>40940</c:v>
                </c:pt>
                <c:pt idx="98">
                  <c:v>40969</c:v>
                </c:pt>
                <c:pt idx="99">
                  <c:v>41000</c:v>
                </c:pt>
                <c:pt idx="100">
                  <c:v>41030</c:v>
                </c:pt>
                <c:pt idx="101">
                  <c:v>41061</c:v>
                </c:pt>
                <c:pt idx="102">
                  <c:v>41091</c:v>
                </c:pt>
                <c:pt idx="103">
                  <c:v>41122</c:v>
                </c:pt>
                <c:pt idx="104">
                  <c:v>41153</c:v>
                </c:pt>
                <c:pt idx="105">
                  <c:v>41183</c:v>
                </c:pt>
                <c:pt idx="106">
                  <c:v>41214</c:v>
                </c:pt>
                <c:pt idx="107">
                  <c:v>41244</c:v>
                </c:pt>
                <c:pt idx="108">
                  <c:v>41275</c:v>
                </c:pt>
                <c:pt idx="109">
                  <c:v>41306</c:v>
                </c:pt>
                <c:pt idx="110">
                  <c:v>41334</c:v>
                </c:pt>
                <c:pt idx="111">
                  <c:v>41365</c:v>
                </c:pt>
                <c:pt idx="112">
                  <c:v>41395</c:v>
                </c:pt>
                <c:pt idx="113">
                  <c:v>41426</c:v>
                </c:pt>
                <c:pt idx="114">
                  <c:v>41456</c:v>
                </c:pt>
                <c:pt idx="115">
                  <c:v>41487</c:v>
                </c:pt>
                <c:pt idx="116">
                  <c:v>41518</c:v>
                </c:pt>
                <c:pt idx="117">
                  <c:v>41548</c:v>
                </c:pt>
                <c:pt idx="118">
                  <c:v>41579</c:v>
                </c:pt>
                <c:pt idx="119">
                  <c:v>41609</c:v>
                </c:pt>
                <c:pt idx="120">
                  <c:v>41640</c:v>
                </c:pt>
                <c:pt idx="121">
                  <c:v>41671</c:v>
                </c:pt>
                <c:pt idx="122">
                  <c:v>41699</c:v>
                </c:pt>
                <c:pt idx="123">
                  <c:v>41730</c:v>
                </c:pt>
                <c:pt idx="124">
                  <c:v>41760</c:v>
                </c:pt>
                <c:pt idx="125">
                  <c:v>41791</c:v>
                </c:pt>
                <c:pt idx="126">
                  <c:v>41821</c:v>
                </c:pt>
                <c:pt idx="127">
                  <c:v>41852</c:v>
                </c:pt>
                <c:pt idx="128">
                  <c:v>41883</c:v>
                </c:pt>
                <c:pt idx="129">
                  <c:v>41913</c:v>
                </c:pt>
                <c:pt idx="130">
                  <c:v>41944</c:v>
                </c:pt>
                <c:pt idx="131">
                  <c:v>41974</c:v>
                </c:pt>
                <c:pt idx="132">
                  <c:v>42005</c:v>
                </c:pt>
                <c:pt idx="133">
                  <c:v>42036</c:v>
                </c:pt>
                <c:pt idx="134">
                  <c:v>42064</c:v>
                </c:pt>
                <c:pt idx="135">
                  <c:v>42095</c:v>
                </c:pt>
              </c:numCache>
            </c:numRef>
          </c:cat>
          <c:val>
            <c:numRef>
              <c:f>Unemployment!$C$3:$C$138</c:f>
              <c:numCache>
                <c:formatCode>0.00</c:formatCode>
                <c:ptCount val="136"/>
                <c:pt idx="0">
                  <c:v>8.1930350000000001</c:v>
                </c:pt>
                <c:pt idx="1">
                  <c:v>8.0795860000000008</c:v>
                </c:pt>
                <c:pt idx="2">
                  <c:v>8.1940360000000005</c:v>
                </c:pt>
                <c:pt idx="3">
                  <c:v>8.0174199999999995</c:v>
                </c:pt>
                <c:pt idx="4">
                  <c:v>8.0594509999999993</c:v>
                </c:pt>
                <c:pt idx="5">
                  <c:v>7.8851810000000002</c:v>
                </c:pt>
                <c:pt idx="6">
                  <c:v>7.8638380000000003</c:v>
                </c:pt>
                <c:pt idx="7">
                  <c:v>7.7254139999999998</c:v>
                </c:pt>
                <c:pt idx="8">
                  <c:v>7.7666630000000003</c:v>
                </c:pt>
                <c:pt idx="9">
                  <c:v>7.7915660000000004</c:v>
                </c:pt>
                <c:pt idx="10">
                  <c:v>7.9609290000000001</c:v>
                </c:pt>
                <c:pt idx="11">
                  <c:v>7.8122280000000002</c:v>
                </c:pt>
                <c:pt idx="12">
                  <c:v>7.8223560000000001</c:v>
                </c:pt>
                <c:pt idx="13">
                  <c:v>7.9929379999999997</c:v>
                </c:pt>
                <c:pt idx="14">
                  <c:v>7.8204529999999997</c:v>
                </c:pt>
                <c:pt idx="15">
                  <c:v>7.8674749999999998</c:v>
                </c:pt>
                <c:pt idx="16">
                  <c:v>7.5501810000000003</c:v>
                </c:pt>
                <c:pt idx="17">
                  <c:v>7.8358429999999997</c:v>
                </c:pt>
                <c:pt idx="18">
                  <c:v>7.6393329999999997</c:v>
                </c:pt>
                <c:pt idx="19">
                  <c:v>7.5787040000000001</c:v>
                </c:pt>
                <c:pt idx="20">
                  <c:v>7.6786969999999997</c:v>
                </c:pt>
                <c:pt idx="21">
                  <c:v>7.7620430000000002</c:v>
                </c:pt>
                <c:pt idx="22">
                  <c:v>7.4475709999999999</c:v>
                </c:pt>
                <c:pt idx="23">
                  <c:v>7.4750500000000004</c:v>
                </c:pt>
                <c:pt idx="24">
                  <c:v>7.325545</c:v>
                </c:pt>
                <c:pt idx="25">
                  <c:v>7.3190340000000003</c:v>
                </c:pt>
                <c:pt idx="26">
                  <c:v>7.0898500000000002</c:v>
                </c:pt>
                <c:pt idx="27">
                  <c:v>6.9672799999999997</c:v>
                </c:pt>
                <c:pt idx="28">
                  <c:v>7.0432180000000004</c:v>
                </c:pt>
                <c:pt idx="29">
                  <c:v>6.607704</c:v>
                </c:pt>
                <c:pt idx="30">
                  <c:v>6.5464719999999996</c:v>
                </c:pt>
                <c:pt idx="31">
                  <c:v>6.6419480000000002</c:v>
                </c:pt>
                <c:pt idx="32">
                  <c:v>6.6476329999999999</c:v>
                </c:pt>
                <c:pt idx="33">
                  <c:v>6.5852899999999996</c:v>
                </c:pt>
                <c:pt idx="34">
                  <c:v>6.4896630000000002</c:v>
                </c:pt>
                <c:pt idx="35">
                  <c:v>6.2050409999999996</c:v>
                </c:pt>
                <c:pt idx="36">
                  <c:v>6.2587760000000001</c:v>
                </c:pt>
                <c:pt idx="37">
                  <c:v>5.9113340000000001</c:v>
                </c:pt>
                <c:pt idx="38">
                  <c:v>5.8758739999999996</c:v>
                </c:pt>
                <c:pt idx="39">
                  <c:v>5.827585</c:v>
                </c:pt>
                <c:pt idx="40">
                  <c:v>6.0527259999999998</c:v>
                </c:pt>
                <c:pt idx="41">
                  <c:v>5.9835380000000002</c:v>
                </c:pt>
                <c:pt idx="42">
                  <c:v>6.3182539999999996</c:v>
                </c:pt>
                <c:pt idx="43">
                  <c:v>6.1499300000000003</c:v>
                </c:pt>
                <c:pt idx="44">
                  <c:v>6.091126</c:v>
                </c:pt>
                <c:pt idx="45">
                  <c:v>6.1753410000000004</c:v>
                </c:pt>
                <c:pt idx="46">
                  <c:v>6.1362569999999996</c:v>
                </c:pt>
                <c:pt idx="47">
                  <c:v>6.6009659999999997</c:v>
                </c:pt>
                <c:pt idx="48">
                  <c:v>6.4713690000000001</c:v>
                </c:pt>
                <c:pt idx="49">
                  <c:v>6.5497899999999998</c:v>
                </c:pt>
                <c:pt idx="50">
                  <c:v>6.3478120000000002</c:v>
                </c:pt>
                <c:pt idx="51">
                  <c:v>6.7958869999999996</c:v>
                </c:pt>
                <c:pt idx="52">
                  <c:v>6.7670300000000001</c:v>
                </c:pt>
                <c:pt idx="53">
                  <c:v>7.0956070000000002</c:v>
                </c:pt>
                <c:pt idx="54">
                  <c:v>6.7128550000000002</c:v>
                </c:pt>
                <c:pt idx="55">
                  <c:v>7.0157870000000004</c:v>
                </c:pt>
                <c:pt idx="56">
                  <c:v>6.868366</c:v>
                </c:pt>
                <c:pt idx="57">
                  <c:v>6.8085129999999996</c:v>
                </c:pt>
                <c:pt idx="58">
                  <c:v>6.9337809999999998</c:v>
                </c:pt>
                <c:pt idx="59">
                  <c:v>6.8088360000000003</c:v>
                </c:pt>
                <c:pt idx="60">
                  <c:v>7.174245</c:v>
                </c:pt>
                <c:pt idx="61">
                  <c:v>7.3039290000000001</c:v>
                </c:pt>
                <c:pt idx="62">
                  <c:v>7.6131970000000004</c:v>
                </c:pt>
                <c:pt idx="63">
                  <c:v>7.4452170000000004</c:v>
                </c:pt>
                <c:pt idx="64">
                  <c:v>7.3102119999999999</c:v>
                </c:pt>
                <c:pt idx="65">
                  <c:v>7.6658590000000002</c:v>
                </c:pt>
                <c:pt idx="66">
                  <c:v>7.8259930000000004</c:v>
                </c:pt>
                <c:pt idx="67">
                  <c:v>7.9453189999999996</c:v>
                </c:pt>
                <c:pt idx="68">
                  <c:v>8.1645950000000003</c:v>
                </c:pt>
                <c:pt idx="69">
                  <c:v>8.0471649999999997</c:v>
                </c:pt>
                <c:pt idx="70">
                  <c:v>8.1520779999999995</c:v>
                </c:pt>
                <c:pt idx="71">
                  <c:v>8.3826389999999993</c:v>
                </c:pt>
                <c:pt idx="72">
                  <c:v>8.3894529999999996</c:v>
                </c:pt>
                <c:pt idx="73">
                  <c:v>8.5357400000000005</c:v>
                </c:pt>
                <c:pt idx="74">
                  <c:v>8.4224479999999993</c:v>
                </c:pt>
                <c:pt idx="75">
                  <c:v>8.5430010000000003</c:v>
                </c:pt>
                <c:pt idx="76">
                  <c:v>8.5195249999999998</c:v>
                </c:pt>
                <c:pt idx="77">
                  <c:v>8.3361820000000009</c:v>
                </c:pt>
                <c:pt idx="78">
                  <c:v>8.3382880000000004</c:v>
                </c:pt>
                <c:pt idx="79">
                  <c:v>8.2011679999999991</c:v>
                </c:pt>
                <c:pt idx="80">
                  <c:v>8.2330109999999994</c:v>
                </c:pt>
                <c:pt idx="81">
                  <c:v>8.4953109999999992</c:v>
                </c:pt>
                <c:pt idx="82">
                  <c:v>8.1472470000000001</c:v>
                </c:pt>
                <c:pt idx="83">
                  <c:v>8.0932870000000001</c:v>
                </c:pt>
                <c:pt idx="84">
                  <c:v>8.0779010000000007</c:v>
                </c:pt>
                <c:pt idx="85">
                  <c:v>7.8168949999999997</c:v>
                </c:pt>
                <c:pt idx="86">
                  <c:v>7.8142880000000003</c:v>
                </c:pt>
                <c:pt idx="87">
                  <c:v>7.7357589999999998</c:v>
                </c:pt>
                <c:pt idx="88">
                  <c:v>8.0628299999999999</c:v>
                </c:pt>
                <c:pt idx="89">
                  <c:v>8.0158059999999995</c:v>
                </c:pt>
                <c:pt idx="90">
                  <c:v>8.3577010000000005</c:v>
                </c:pt>
                <c:pt idx="91">
                  <c:v>8.5118770000000001</c:v>
                </c:pt>
                <c:pt idx="92">
                  <c:v>8.8734929999999999</c:v>
                </c:pt>
                <c:pt idx="93">
                  <c:v>8.6858260000000005</c:v>
                </c:pt>
                <c:pt idx="94">
                  <c:v>9.2680740000000004</c:v>
                </c:pt>
                <c:pt idx="95">
                  <c:v>9.4712460000000007</c:v>
                </c:pt>
                <c:pt idx="96">
                  <c:v>9.3739319999999999</c:v>
                </c:pt>
                <c:pt idx="97">
                  <c:v>9.8399219999999996</c:v>
                </c:pt>
                <c:pt idx="98">
                  <c:v>10.336790000000001</c:v>
                </c:pt>
                <c:pt idx="99">
                  <c:v>10.523370999999999</c:v>
                </c:pt>
                <c:pt idx="100">
                  <c:v>10.374575</c:v>
                </c:pt>
                <c:pt idx="101">
                  <c:v>10.787822999999999</c:v>
                </c:pt>
                <c:pt idx="102">
                  <c:v>10.815467999999999</c:v>
                </c:pt>
                <c:pt idx="103">
                  <c:v>10.714929</c:v>
                </c:pt>
                <c:pt idx="104">
                  <c:v>10.863161</c:v>
                </c:pt>
                <c:pt idx="105">
                  <c:v>11.323192000000001</c:v>
                </c:pt>
                <c:pt idx="106">
                  <c:v>11.259268</c:v>
                </c:pt>
                <c:pt idx="107">
                  <c:v>11.404914</c:v>
                </c:pt>
                <c:pt idx="108">
                  <c:v>11.804456</c:v>
                </c:pt>
                <c:pt idx="109">
                  <c:v>11.860124000000001</c:v>
                </c:pt>
                <c:pt idx="110">
                  <c:v>11.858415000000001</c:v>
                </c:pt>
                <c:pt idx="111">
                  <c:v>12.011316000000001</c:v>
                </c:pt>
                <c:pt idx="112">
                  <c:v>12.190837999999999</c:v>
                </c:pt>
                <c:pt idx="113">
                  <c:v>12.184804</c:v>
                </c:pt>
                <c:pt idx="114">
                  <c:v>11.993606</c:v>
                </c:pt>
                <c:pt idx="115">
                  <c:v>12.301785000000001</c:v>
                </c:pt>
                <c:pt idx="116">
                  <c:v>12.376849</c:v>
                </c:pt>
                <c:pt idx="117">
                  <c:v>12.279640000000001</c:v>
                </c:pt>
                <c:pt idx="118">
                  <c:v>12.373735</c:v>
                </c:pt>
                <c:pt idx="119">
                  <c:v>12.52309</c:v>
                </c:pt>
                <c:pt idx="120">
                  <c:v>12.751224000000001</c:v>
                </c:pt>
                <c:pt idx="121">
                  <c:v>12.664913</c:v>
                </c:pt>
                <c:pt idx="122">
                  <c:v>12.546742</c:v>
                </c:pt>
                <c:pt idx="123">
                  <c:v>12.540319</c:v>
                </c:pt>
                <c:pt idx="124">
                  <c:v>12.607942</c:v>
                </c:pt>
                <c:pt idx="125">
                  <c:v>12.392555</c:v>
                </c:pt>
                <c:pt idx="126">
                  <c:v>12.794187000000001</c:v>
                </c:pt>
                <c:pt idx="127">
                  <c:v>12.593838999999999</c:v>
                </c:pt>
                <c:pt idx="128">
                  <c:v>12.738842999999999</c:v>
                </c:pt>
                <c:pt idx="129">
                  <c:v>12.805652</c:v>
                </c:pt>
                <c:pt idx="130">
                  <c:v>12.961383</c:v>
                </c:pt>
                <c:pt idx="131">
                  <c:v>12.377471999999999</c:v>
                </c:pt>
                <c:pt idx="132">
                  <c:v>12.282996000000001</c:v>
                </c:pt>
                <c:pt idx="133">
                  <c:v>12.363611000000001</c:v>
                </c:pt>
                <c:pt idx="134">
                  <c:v>12.570467000000001</c:v>
                </c:pt>
                <c:pt idx="135">
                  <c:v>12.355962999999999</c:v>
                </c:pt>
              </c:numCache>
            </c:numRef>
          </c:val>
          <c:smooth val="0"/>
        </c:ser>
        <c:ser>
          <c:idx val="1"/>
          <c:order val="1"/>
          <c:tx>
            <c:strRef>
              <c:f>Unemployment!$D$2</c:f>
              <c:strCache>
                <c:ptCount val="1"/>
                <c:pt idx="0">
                  <c:v>15-24</c:v>
                </c:pt>
              </c:strCache>
            </c:strRef>
          </c:tx>
          <c:spPr>
            <a:ln w="31750" cap="rnd" cmpd="sng" algn="ctr">
              <a:solidFill>
                <a:srgbClr val="8CC841"/>
              </a:solidFill>
              <a:prstDash val="solid"/>
              <a:round/>
            </a:ln>
            <a:effectLst/>
          </c:spPr>
          <c:marker>
            <c:symbol val="none"/>
          </c:marker>
          <c:cat>
            <c:numRef>
              <c:f>Unemployment!$B$3:$B$138</c:f>
              <c:numCache>
                <c:formatCode>mmm\-yy</c:formatCode>
                <c:ptCount val="136"/>
                <c:pt idx="0">
                  <c:v>37987</c:v>
                </c:pt>
                <c:pt idx="1">
                  <c:v>38018</c:v>
                </c:pt>
                <c:pt idx="2">
                  <c:v>38047</c:v>
                </c:pt>
                <c:pt idx="3">
                  <c:v>38078</c:v>
                </c:pt>
                <c:pt idx="4">
                  <c:v>38108</c:v>
                </c:pt>
                <c:pt idx="5">
                  <c:v>38139</c:v>
                </c:pt>
                <c:pt idx="6">
                  <c:v>38169</c:v>
                </c:pt>
                <c:pt idx="7">
                  <c:v>38200</c:v>
                </c:pt>
                <c:pt idx="8">
                  <c:v>38231</c:v>
                </c:pt>
                <c:pt idx="9">
                  <c:v>38261</c:v>
                </c:pt>
                <c:pt idx="10">
                  <c:v>38292</c:v>
                </c:pt>
                <c:pt idx="11">
                  <c:v>38322</c:v>
                </c:pt>
                <c:pt idx="12">
                  <c:v>38353</c:v>
                </c:pt>
                <c:pt idx="13">
                  <c:v>38384</c:v>
                </c:pt>
                <c:pt idx="14">
                  <c:v>38412</c:v>
                </c:pt>
                <c:pt idx="15">
                  <c:v>38443</c:v>
                </c:pt>
                <c:pt idx="16">
                  <c:v>38473</c:v>
                </c:pt>
                <c:pt idx="17">
                  <c:v>38504</c:v>
                </c:pt>
                <c:pt idx="18">
                  <c:v>38534</c:v>
                </c:pt>
                <c:pt idx="19">
                  <c:v>38565</c:v>
                </c:pt>
                <c:pt idx="20">
                  <c:v>38596</c:v>
                </c:pt>
                <c:pt idx="21">
                  <c:v>38626</c:v>
                </c:pt>
                <c:pt idx="22">
                  <c:v>38657</c:v>
                </c:pt>
                <c:pt idx="23">
                  <c:v>38687</c:v>
                </c:pt>
                <c:pt idx="24">
                  <c:v>38718</c:v>
                </c:pt>
                <c:pt idx="25">
                  <c:v>38749</c:v>
                </c:pt>
                <c:pt idx="26">
                  <c:v>38777</c:v>
                </c:pt>
                <c:pt idx="27">
                  <c:v>38808</c:v>
                </c:pt>
                <c:pt idx="28">
                  <c:v>38838</c:v>
                </c:pt>
                <c:pt idx="29">
                  <c:v>38869</c:v>
                </c:pt>
                <c:pt idx="30">
                  <c:v>38899</c:v>
                </c:pt>
                <c:pt idx="31">
                  <c:v>38930</c:v>
                </c:pt>
                <c:pt idx="32">
                  <c:v>38961</c:v>
                </c:pt>
                <c:pt idx="33">
                  <c:v>38991</c:v>
                </c:pt>
                <c:pt idx="34">
                  <c:v>39022</c:v>
                </c:pt>
                <c:pt idx="35">
                  <c:v>39052</c:v>
                </c:pt>
                <c:pt idx="36">
                  <c:v>39083</c:v>
                </c:pt>
                <c:pt idx="37">
                  <c:v>39114</c:v>
                </c:pt>
                <c:pt idx="38">
                  <c:v>39142</c:v>
                </c:pt>
                <c:pt idx="39">
                  <c:v>39173</c:v>
                </c:pt>
                <c:pt idx="40">
                  <c:v>39203</c:v>
                </c:pt>
                <c:pt idx="41">
                  <c:v>39234</c:v>
                </c:pt>
                <c:pt idx="42">
                  <c:v>39264</c:v>
                </c:pt>
                <c:pt idx="43">
                  <c:v>39295</c:v>
                </c:pt>
                <c:pt idx="44">
                  <c:v>39326</c:v>
                </c:pt>
                <c:pt idx="45">
                  <c:v>39356</c:v>
                </c:pt>
                <c:pt idx="46">
                  <c:v>39387</c:v>
                </c:pt>
                <c:pt idx="47">
                  <c:v>39417</c:v>
                </c:pt>
                <c:pt idx="48">
                  <c:v>39448</c:v>
                </c:pt>
                <c:pt idx="49">
                  <c:v>39479</c:v>
                </c:pt>
                <c:pt idx="50">
                  <c:v>39508</c:v>
                </c:pt>
                <c:pt idx="51">
                  <c:v>39539</c:v>
                </c:pt>
                <c:pt idx="52">
                  <c:v>39569</c:v>
                </c:pt>
                <c:pt idx="53">
                  <c:v>39600</c:v>
                </c:pt>
                <c:pt idx="54">
                  <c:v>39630</c:v>
                </c:pt>
                <c:pt idx="55">
                  <c:v>39661</c:v>
                </c:pt>
                <c:pt idx="56">
                  <c:v>39692</c:v>
                </c:pt>
                <c:pt idx="57">
                  <c:v>39722</c:v>
                </c:pt>
                <c:pt idx="58">
                  <c:v>39753</c:v>
                </c:pt>
                <c:pt idx="59">
                  <c:v>39783</c:v>
                </c:pt>
                <c:pt idx="60">
                  <c:v>39814</c:v>
                </c:pt>
                <c:pt idx="61">
                  <c:v>39845</c:v>
                </c:pt>
                <c:pt idx="62">
                  <c:v>39873</c:v>
                </c:pt>
                <c:pt idx="63">
                  <c:v>39904</c:v>
                </c:pt>
                <c:pt idx="64">
                  <c:v>39934</c:v>
                </c:pt>
                <c:pt idx="65">
                  <c:v>39965</c:v>
                </c:pt>
                <c:pt idx="66">
                  <c:v>39995</c:v>
                </c:pt>
                <c:pt idx="67">
                  <c:v>40026</c:v>
                </c:pt>
                <c:pt idx="68">
                  <c:v>40057</c:v>
                </c:pt>
                <c:pt idx="69">
                  <c:v>40087</c:v>
                </c:pt>
                <c:pt idx="70">
                  <c:v>40118</c:v>
                </c:pt>
                <c:pt idx="71">
                  <c:v>40148</c:v>
                </c:pt>
                <c:pt idx="72">
                  <c:v>40179</c:v>
                </c:pt>
                <c:pt idx="73">
                  <c:v>40210</c:v>
                </c:pt>
                <c:pt idx="74">
                  <c:v>40238</c:v>
                </c:pt>
                <c:pt idx="75">
                  <c:v>40269</c:v>
                </c:pt>
                <c:pt idx="76">
                  <c:v>40299</c:v>
                </c:pt>
                <c:pt idx="77">
                  <c:v>40330</c:v>
                </c:pt>
                <c:pt idx="78">
                  <c:v>40360</c:v>
                </c:pt>
                <c:pt idx="79">
                  <c:v>40391</c:v>
                </c:pt>
                <c:pt idx="80">
                  <c:v>40422</c:v>
                </c:pt>
                <c:pt idx="81">
                  <c:v>40452</c:v>
                </c:pt>
                <c:pt idx="82">
                  <c:v>40483</c:v>
                </c:pt>
                <c:pt idx="83">
                  <c:v>40513</c:v>
                </c:pt>
                <c:pt idx="84">
                  <c:v>40544</c:v>
                </c:pt>
                <c:pt idx="85">
                  <c:v>40575</c:v>
                </c:pt>
                <c:pt idx="86">
                  <c:v>40603</c:v>
                </c:pt>
                <c:pt idx="87">
                  <c:v>40634</c:v>
                </c:pt>
                <c:pt idx="88">
                  <c:v>40664</c:v>
                </c:pt>
                <c:pt idx="89">
                  <c:v>40695</c:v>
                </c:pt>
                <c:pt idx="90">
                  <c:v>40725</c:v>
                </c:pt>
                <c:pt idx="91">
                  <c:v>40756</c:v>
                </c:pt>
                <c:pt idx="92">
                  <c:v>40787</c:v>
                </c:pt>
                <c:pt idx="93">
                  <c:v>40817</c:v>
                </c:pt>
                <c:pt idx="94">
                  <c:v>40848</c:v>
                </c:pt>
                <c:pt idx="95">
                  <c:v>40878</c:v>
                </c:pt>
                <c:pt idx="96">
                  <c:v>40909</c:v>
                </c:pt>
                <c:pt idx="97">
                  <c:v>40940</c:v>
                </c:pt>
                <c:pt idx="98">
                  <c:v>40969</c:v>
                </c:pt>
                <c:pt idx="99">
                  <c:v>41000</c:v>
                </c:pt>
                <c:pt idx="100">
                  <c:v>41030</c:v>
                </c:pt>
                <c:pt idx="101">
                  <c:v>41061</c:v>
                </c:pt>
                <c:pt idx="102">
                  <c:v>41091</c:v>
                </c:pt>
                <c:pt idx="103">
                  <c:v>41122</c:v>
                </c:pt>
                <c:pt idx="104">
                  <c:v>41153</c:v>
                </c:pt>
                <c:pt idx="105">
                  <c:v>41183</c:v>
                </c:pt>
                <c:pt idx="106">
                  <c:v>41214</c:v>
                </c:pt>
                <c:pt idx="107">
                  <c:v>41244</c:v>
                </c:pt>
                <c:pt idx="108">
                  <c:v>41275</c:v>
                </c:pt>
                <c:pt idx="109">
                  <c:v>41306</c:v>
                </c:pt>
                <c:pt idx="110">
                  <c:v>41334</c:v>
                </c:pt>
                <c:pt idx="111">
                  <c:v>41365</c:v>
                </c:pt>
                <c:pt idx="112">
                  <c:v>41395</c:v>
                </c:pt>
                <c:pt idx="113">
                  <c:v>41426</c:v>
                </c:pt>
                <c:pt idx="114">
                  <c:v>41456</c:v>
                </c:pt>
                <c:pt idx="115">
                  <c:v>41487</c:v>
                </c:pt>
                <c:pt idx="116">
                  <c:v>41518</c:v>
                </c:pt>
                <c:pt idx="117">
                  <c:v>41548</c:v>
                </c:pt>
                <c:pt idx="118">
                  <c:v>41579</c:v>
                </c:pt>
                <c:pt idx="119">
                  <c:v>41609</c:v>
                </c:pt>
                <c:pt idx="120">
                  <c:v>41640</c:v>
                </c:pt>
                <c:pt idx="121">
                  <c:v>41671</c:v>
                </c:pt>
                <c:pt idx="122">
                  <c:v>41699</c:v>
                </c:pt>
                <c:pt idx="123">
                  <c:v>41730</c:v>
                </c:pt>
                <c:pt idx="124">
                  <c:v>41760</c:v>
                </c:pt>
                <c:pt idx="125">
                  <c:v>41791</c:v>
                </c:pt>
                <c:pt idx="126">
                  <c:v>41821</c:v>
                </c:pt>
                <c:pt idx="127">
                  <c:v>41852</c:v>
                </c:pt>
                <c:pt idx="128">
                  <c:v>41883</c:v>
                </c:pt>
                <c:pt idx="129">
                  <c:v>41913</c:v>
                </c:pt>
                <c:pt idx="130">
                  <c:v>41944</c:v>
                </c:pt>
                <c:pt idx="131">
                  <c:v>41974</c:v>
                </c:pt>
                <c:pt idx="132">
                  <c:v>42005</c:v>
                </c:pt>
                <c:pt idx="133">
                  <c:v>42036</c:v>
                </c:pt>
                <c:pt idx="134">
                  <c:v>42064</c:v>
                </c:pt>
                <c:pt idx="135">
                  <c:v>42095</c:v>
                </c:pt>
              </c:numCache>
            </c:numRef>
          </c:cat>
          <c:val>
            <c:numRef>
              <c:f>Unemployment!$D$3:$D$138</c:f>
              <c:numCache>
                <c:formatCode>0.00</c:formatCode>
                <c:ptCount val="136"/>
                <c:pt idx="0">
                  <c:v>22.743714000000001</c:v>
                </c:pt>
                <c:pt idx="1">
                  <c:v>23.444782</c:v>
                </c:pt>
                <c:pt idx="2">
                  <c:v>23.364460999999999</c:v>
                </c:pt>
                <c:pt idx="3">
                  <c:v>24.642709</c:v>
                </c:pt>
                <c:pt idx="4">
                  <c:v>24.012414</c:v>
                </c:pt>
                <c:pt idx="5">
                  <c:v>24.480767</c:v>
                </c:pt>
                <c:pt idx="6">
                  <c:v>23.441476999999999</c:v>
                </c:pt>
                <c:pt idx="7">
                  <c:v>22.661908</c:v>
                </c:pt>
                <c:pt idx="8">
                  <c:v>22.574397000000001</c:v>
                </c:pt>
                <c:pt idx="9">
                  <c:v>23.329384999999998</c:v>
                </c:pt>
                <c:pt idx="10">
                  <c:v>24.807414000000001</c:v>
                </c:pt>
                <c:pt idx="11">
                  <c:v>23.740438000000001</c:v>
                </c:pt>
                <c:pt idx="12">
                  <c:v>23.724312999999999</c:v>
                </c:pt>
                <c:pt idx="13">
                  <c:v>24.814522</c:v>
                </c:pt>
                <c:pt idx="14">
                  <c:v>24.438789</c:v>
                </c:pt>
                <c:pt idx="15">
                  <c:v>23.241765999999998</c:v>
                </c:pt>
                <c:pt idx="16">
                  <c:v>22.685403999999998</c:v>
                </c:pt>
                <c:pt idx="17">
                  <c:v>23.662503999999998</c:v>
                </c:pt>
                <c:pt idx="18">
                  <c:v>25.839351000000001</c:v>
                </c:pt>
                <c:pt idx="19">
                  <c:v>24.880282000000001</c:v>
                </c:pt>
                <c:pt idx="20">
                  <c:v>25.059442000000001</c:v>
                </c:pt>
                <c:pt idx="21">
                  <c:v>24.576022999999999</c:v>
                </c:pt>
                <c:pt idx="22">
                  <c:v>21.949383999999998</c:v>
                </c:pt>
                <c:pt idx="23">
                  <c:v>23.019515999999999</c:v>
                </c:pt>
                <c:pt idx="24">
                  <c:v>23.447340000000001</c:v>
                </c:pt>
                <c:pt idx="25">
                  <c:v>24.552788</c:v>
                </c:pt>
                <c:pt idx="26">
                  <c:v>22.048368</c:v>
                </c:pt>
                <c:pt idx="27">
                  <c:v>22.149076000000001</c:v>
                </c:pt>
                <c:pt idx="28">
                  <c:v>22.943431</c:v>
                </c:pt>
                <c:pt idx="29">
                  <c:v>19.756121</c:v>
                </c:pt>
                <c:pt idx="30">
                  <c:v>19.805529</c:v>
                </c:pt>
                <c:pt idx="31">
                  <c:v>21.044132999999999</c:v>
                </c:pt>
                <c:pt idx="32">
                  <c:v>21.265699000000001</c:v>
                </c:pt>
                <c:pt idx="33">
                  <c:v>21.04787</c:v>
                </c:pt>
                <c:pt idx="34">
                  <c:v>21.442468000000002</c:v>
                </c:pt>
                <c:pt idx="35">
                  <c:v>20.999827</c:v>
                </c:pt>
                <c:pt idx="36">
                  <c:v>22.021891</c:v>
                </c:pt>
                <c:pt idx="37">
                  <c:v>18.244181000000001</c:v>
                </c:pt>
                <c:pt idx="38">
                  <c:v>18.522597999999999</c:v>
                </c:pt>
                <c:pt idx="39">
                  <c:v>18.756125999999998</c:v>
                </c:pt>
                <c:pt idx="40">
                  <c:v>19.148872000000001</c:v>
                </c:pt>
                <c:pt idx="41">
                  <c:v>20.187604</c:v>
                </c:pt>
                <c:pt idx="42">
                  <c:v>19.693269999999998</c:v>
                </c:pt>
                <c:pt idx="43">
                  <c:v>21.874431999999999</c:v>
                </c:pt>
                <c:pt idx="44">
                  <c:v>20.522227999999998</c:v>
                </c:pt>
                <c:pt idx="45">
                  <c:v>22.435196999999999</c:v>
                </c:pt>
                <c:pt idx="46">
                  <c:v>20.643984</c:v>
                </c:pt>
                <c:pt idx="47">
                  <c:v>22.417929000000001</c:v>
                </c:pt>
                <c:pt idx="48">
                  <c:v>20.792145999999999</c:v>
                </c:pt>
                <c:pt idx="49">
                  <c:v>20.438412</c:v>
                </c:pt>
                <c:pt idx="50">
                  <c:v>19.756817000000002</c:v>
                </c:pt>
                <c:pt idx="51">
                  <c:v>20.020185000000001</c:v>
                </c:pt>
                <c:pt idx="52">
                  <c:v>21.132289</c:v>
                </c:pt>
                <c:pt idx="53">
                  <c:v>22.633044000000002</c:v>
                </c:pt>
                <c:pt idx="54">
                  <c:v>21.231497000000001</c:v>
                </c:pt>
                <c:pt idx="55">
                  <c:v>22.46547</c:v>
                </c:pt>
                <c:pt idx="56">
                  <c:v>22.040278000000001</c:v>
                </c:pt>
                <c:pt idx="57">
                  <c:v>21.285354999999999</c:v>
                </c:pt>
                <c:pt idx="58">
                  <c:v>22.915555999999999</c:v>
                </c:pt>
                <c:pt idx="59">
                  <c:v>23.294837999999999</c:v>
                </c:pt>
                <c:pt idx="60">
                  <c:v>23.462478999999998</c:v>
                </c:pt>
                <c:pt idx="61">
                  <c:v>23.759224</c:v>
                </c:pt>
                <c:pt idx="62">
                  <c:v>25.250319000000001</c:v>
                </c:pt>
                <c:pt idx="63">
                  <c:v>24.907738999999999</c:v>
                </c:pt>
                <c:pt idx="64">
                  <c:v>23.403569999999998</c:v>
                </c:pt>
                <c:pt idx="65">
                  <c:v>25.395848999999998</c:v>
                </c:pt>
                <c:pt idx="66">
                  <c:v>25.782422</c:v>
                </c:pt>
                <c:pt idx="67">
                  <c:v>25.971995</c:v>
                </c:pt>
                <c:pt idx="68">
                  <c:v>26.586369999999999</c:v>
                </c:pt>
                <c:pt idx="69">
                  <c:v>26.883794999999999</c:v>
                </c:pt>
                <c:pt idx="70">
                  <c:v>26.057079000000002</c:v>
                </c:pt>
                <c:pt idx="71">
                  <c:v>26.676693</c:v>
                </c:pt>
                <c:pt idx="72">
                  <c:v>26.510311000000002</c:v>
                </c:pt>
                <c:pt idx="73">
                  <c:v>27.760515999999999</c:v>
                </c:pt>
                <c:pt idx="74">
                  <c:v>26.382698999999999</c:v>
                </c:pt>
                <c:pt idx="75">
                  <c:v>28.889507999999999</c:v>
                </c:pt>
                <c:pt idx="76">
                  <c:v>28.853514000000001</c:v>
                </c:pt>
                <c:pt idx="77">
                  <c:v>28.435241999999999</c:v>
                </c:pt>
                <c:pt idx="78">
                  <c:v>27.983536000000001</c:v>
                </c:pt>
                <c:pt idx="79">
                  <c:v>26.633686000000001</c:v>
                </c:pt>
                <c:pt idx="80">
                  <c:v>28.502483000000002</c:v>
                </c:pt>
                <c:pt idx="81">
                  <c:v>28.377033000000001</c:v>
                </c:pt>
                <c:pt idx="82">
                  <c:v>27.270446</c:v>
                </c:pt>
                <c:pt idx="83">
                  <c:v>28.466847000000001</c:v>
                </c:pt>
                <c:pt idx="84">
                  <c:v>28.957374000000002</c:v>
                </c:pt>
                <c:pt idx="85">
                  <c:v>26.593914000000002</c:v>
                </c:pt>
                <c:pt idx="86">
                  <c:v>27.364038999999998</c:v>
                </c:pt>
                <c:pt idx="87">
                  <c:v>27.831721999999999</c:v>
                </c:pt>
                <c:pt idx="88">
                  <c:v>28.683440000000001</c:v>
                </c:pt>
                <c:pt idx="89">
                  <c:v>28.838650000000001</c:v>
                </c:pt>
                <c:pt idx="90">
                  <c:v>29.279520000000002</c:v>
                </c:pt>
                <c:pt idx="91">
                  <c:v>28.986336000000001</c:v>
                </c:pt>
                <c:pt idx="92">
                  <c:v>30.077983</c:v>
                </c:pt>
                <c:pt idx="93">
                  <c:v>28.954383</c:v>
                </c:pt>
                <c:pt idx="94">
                  <c:v>31.448522000000001</c:v>
                </c:pt>
                <c:pt idx="95">
                  <c:v>31.360116999999999</c:v>
                </c:pt>
                <c:pt idx="96">
                  <c:v>31.400853000000001</c:v>
                </c:pt>
                <c:pt idx="97">
                  <c:v>33.842146999999997</c:v>
                </c:pt>
                <c:pt idx="98">
                  <c:v>35.743487000000002</c:v>
                </c:pt>
                <c:pt idx="99">
                  <c:v>34.830081</c:v>
                </c:pt>
                <c:pt idx="100">
                  <c:v>35.858536000000001</c:v>
                </c:pt>
                <c:pt idx="101">
                  <c:v>34.438822999999999</c:v>
                </c:pt>
                <c:pt idx="102">
                  <c:v>35.801738999999998</c:v>
                </c:pt>
                <c:pt idx="103">
                  <c:v>34.454573000000003</c:v>
                </c:pt>
                <c:pt idx="104">
                  <c:v>35.771948000000002</c:v>
                </c:pt>
                <c:pt idx="105">
                  <c:v>36.338087999999999</c:v>
                </c:pt>
                <c:pt idx="106">
                  <c:v>38.600073000000002</c:v>
                </c:pt>
                <c:pt idx="107">
                  <c:v>38.253244000000002</c:v>
                </c:pt>
                <c:pt idx="108">
                  <c:v>38.853915000000001</c:v>
                </c:pt>
                <c:pt idx="109">
                  <c:v>38.973253999999997</c:v>
                </c:pt>
                <c:pt idx="110">
                  <c:v>39.090902999999997</c:v>
                </c:pt>
                <c:pt idx="111">
                  <c:v>39.042113000000001</c:v>
                </c:pt>
                <c:pt idx="112">
                  <c:v>37.768610000000002</c:v>
                </c:pt>
                <c:pt idx="113">
                  <c:v>38.388843999999999</c:v>
                </c:pt>
                <c:pt idx="114">
                  <c:v>39.692427000000002</c:v>
                </c:pt>
                <c:pt idx="115">
                  <c:v>40.826594999999998</c:v>
                </c:pt>
                <c:pt idx="116">
                  <c:v>41.473886</c:v>
                </c:pt>
                <c:pt idx="117">
                  <c:v>42.000171000000002</c:v>
                </c:pt>
                <c:pt idx="118">
                  <c:v>41.824396</c:v>
                </c:pt>
                <c:pt idx="119">
                  <c:v>42.511572000000001</c:v>
                </c:pt>
                <c:pt idx="120">
                  <c:v>43.525393000000001</c:v>
                </c:pt>
                <c:pt idx="121">
                  <c:v>42.776705999999997</c:v>
                </c:pt>
                <c:pt idx="122">
                  <c:v>43.722003000000001</c:v>
                </c:pt>
                <c:pt idx="123">
                  <c:v>43.269958000000003</c:v>
                </c:pt>
                <c:pt idx="124">
                  <c:v>42.294738000000002</c:v>
                </c:pt>
                <c:pt idx="125">
                  <c:v>42.468035999999998</c:v>
                </c:pt>
                <c:pt idx="126">
                  <c:v>43.002614999999999</c:v>
                </c:pt>
                <c:pt idx="127">
                  <c:v>43.440215000000002</c:v>
                </c:pt>
                <c:pt idx="128">
                  <c:v>41.528080000000003</c:v>
                </c:pt>
                <c:pt idx="129">
                  <c:v>42.400264</c:v>
                </c:pt>
                <c:pt idx="130">
                  <c:v>42.657623000000001</c:v>
                </c:pt>
                <c:pt idx="131">
                  <c:v>40.918883000000001</c:v>
                </c:pt>
                <c:pt idx="132">
                  <c:v>41.101452000000002</c:v>
                </c:pt>
                <c:pt idx="133">
                  <c:v>42.276967999999997</c:v>
                </c:pt>
                <c:pt idx="134">
                  <c:v>42.545883000000003</c:v>
                </c:pt>
                <c:pt idx="135">
                  <c:v>40.898542999999997</c:v>
                </c:pt>
              </c:numCache>
            </c:numRef>
          </c:val>
          <c:smooth val="0"/>
        </c:ser>
        <c:dLbls>
          <c:showLegendKey val="0"/>
          <c:showVal val="0"/>
          <c:showCatName val="0"/>
          <c:showSerName val="0"/>
          <c:showPercent val="0"/>
          <c:showBubbleSize val="0"/>
        </c:dLbls>
        <c:marker val="1"/>
        <c:smooth val="0"/>
        <c:axId val="33818880"/>
        <c:axId val="35549184"/>
      </c:lineChart>
      <c:dateAx>
        <c:axId val="33818880"/>
        <c:scaling>
          <c:orientation val="minMax"/>
        </c:scaling>
        <c:delete val="0"/>
        <c:axPos val="b"/>
        <c:numFmt formatCode="mmm\-yy" sourceLinked="0"/>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en-US"/>
          </a:p>
        </c:txPr>
        <c:crossAx val="35549184"/>
        <c:crosses val="autoZero"/>
        <c:auto val="1"/>
        <c:lblOffset val="0"/>
        <c:baseTimeUnit val="months"/>
        <c:majorUnit val="12"/>
        <c:majorTimeUnit val="months"/>
        <c:minorUnit val="3"/>
        <c:minorTimeUnit val="months"/>
      </c:dateAx>
      <c:valAx>
        <c:axId val="35549184"/>
        <c:scaling>
          <c:orientation val="minMax"/>
        </c:scaling>
        <c:delete val="0"/>
        <c:axPos val="l"/>
        <c:majorGridlines>
          <c:spPr>
            <a:ln w="9525" cmpd="sng">
              <a:solidFill>
                <a:srgbClr val="CCCCCC"/>
              </a:solidFill>
              <a:prstDash val="solid"/>
            </a:ln>
          </c:spPr>
        </c:majorGridlines>
        <c:numFmt formatCode="General" sourceLinked="0"/>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en-US"/>
          </a:p>
        </c:txPr>
        <c:crossAx val="33818880"/>
        <c:crosses val="autoZero"/>
        <c:crossBetween val="between"/>
      </c:valAx>
      <c:spPr>
        <a:solidFill>
          <a:srgbClr val="FFFFFF"/>
        </a:solidFill>
        <a:ln w="9525">
          <a:solidFill>
            <a:srgbClr val="000000"/>
          </a:solidFill>
        </a:ln>
      </c:spPr>
    </c:plotArea>
    <c:legend>
      <c:legendPos val="r"/>
      <c:layout>
        <c:manualLayout>
          <c:xMode val="edge"/>
          <c:yMode val="edge"/>
          <c:x val="5.2698910063343284E-2"/>
          <c:y val="9.8790090263107352E-2"/>
          <c:w val="0.94183582722262815"/>
          <c:h val="4.435986521640449E-2"/>
        </c:manualLayout>
      </c:layout>
      <c:overlay val="1"/>
      <c:spPr>
        <a:noFill/>
        <a:ln w="25400">
          <a:noFill/>
        </a:ln>
      </c:spPr>
      <c:txPr>
        <a:bodyPr/>
        <a:lstStyle/>
        <a:p>
          <a:pPr>
            <a:defRPr sz="1200" b="0" i="0" baseline="0">
              <a:solidFill>
                <a:srgbClr val="000000"/>
              </a:solidFill>
              <a:latin typeface="Arial Narrow"/>
              <a:ea typeface="Arial Narrow"/>
              <a:cs typeface="Arial Narrow"/>
            </a:defRPr>
          </a:pPr>
          <a:endParaRPr lang="en-US"/>
        </a:p>
      </c:txPr>
    </c:legend>
    <c:plotVisOnly val="1"/>
    <c:dispBlanksAs val="gap"/>
    <c:showDLblsOverMax val="1"/>
  </c:chart>
  <c:spPr>
    <a:noFill/>
    <a:ln w="9525">
      <a:no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126151294842577E-2"/>
          <c:y val="3.8004753178579355E-2"/>
          <c:w val="0.89682569145433688"/>
          <c:h val="0.88007174383327313"/>
        </c:manualLayout>
      </c:layout>
      <c:lineChart>
        <c:grouping val="standard"/>
        <c:varyColors val="0"/>
        <c:ser>
          <c:idx val="0"/>
          <c:order val="0"/>
          <c:tx>
            <c:strRef>
              <c:f>Sheet1!$E$1</c:f>
              <c:strCache>
                <c:ptCount val="1"/>
                <c:pt idx="0">
                  <c:v>Actual unemployment rate</c:v>
                </c:pt>
              </c:strCache>
            </c:strRef>
          </c:tx>
          <c:marker>
            <c:symbol val="none"/>
          </c:marker>
          <c:cat>
            <c:numRef>
              <c:f>Sheet1!$B$11:$B$44</c:f>
              <c:numCache>
                <c:formatCode>General</c:formatCode>
                <c:ptCount val="34"/>
                <c:pt idx="0">
                  <c:v>2007</c:v>
                </c:pt>
                <c:pt idx="1">
                  <c:v>2007</c:v>
                </c:pt>
                <c:pt idx="2">
                  <c:v>2007</c:v>
                </c:pt>
                <c:pt idx="3">
                  <c:v>2007</c:v>
                </c:pt>
                <c:pt idx="4">
                  <c:v>2008</c:v>
                </c:pt>
                <c:pt idx="5">
                  <c:v>2008</c:v>
                </c:pt>
                <c:pt idx="6">
                  <c:v>2008</c:v>
                </c:pt>
                <c:pt idx="7">
                  <c:v>2008</c:v>
                </c:pt>
                <c:pt idx="8">
                  <c:v>2009</c:v>
                </c:pt>
                <c:pt idx="9">
                  <c:v>2009</c:v>
                </c:pt>
                <c:pt idx="10">
                  <c:v>2009</c:v>
                </c:pt>
                <c:pt idx="11">
                  <c:v>2009</c:v>
                </c:pt>
                <c:pt idx="12">
                  <c:v>2010</c:v>
                </c:pt>
                <c:pt idx="13">
                  <c:v>2010</c:v>
                </c:pt>
                <c:pt idx="14">
                  <c:v>2010</c:v>
                </c:pt>
                <c:pt idx="15">
                  <c:v>2010</c:v>
                </c:pt>
                <c:pt idx="16">
                  <c:v>2011</c:v>
                </c:pt>
                <c:pt idx="17">
                  <c:v>2011</c:v>
                </c:pt>
                <c:pt idx="18">
                  <c:v>2011</c:v>
                </c:pt>
                <c:pt idx="19">
                  <c:v>2011</c:v>
                </c:pt>
                <c:pt idx="20">
                  <c:v>2012</c:v>
                </c:pt>
                <c:pt idx="21">
                  <c:v>2012</c:v>
                </c:pt>
                <c:pt idx="22">
                  <c:v>2012</c:v>
                </c:pt>
                <c:pt idx="23">
                  <c:v>2012</c:v>
                </c:pt>
                <c:pt idx="24">
                  <c:v>2013</c:v>
                </c:pt>
                <c:pt idx="25">
                  <c:v>2013</c:v>
                </c:pt>
                <c:pt idx="26">
                  <c:v>2013</c:v>
                </c:pt>
                <c:pt idx="27">
                  <c:v>2013</c:v>
                </c:pt>
                <c:pt idx="28">
                  <c:v>2014</c:v>
                </c:pt>
                <c:pt idx="29">
                  <c:v>2014</c:v>
                </c:pt>
                <c:pt idx="30">
                  <c:v>2014</c:v>
                </c:pt>
                <c:pt idx="31">
                  <c:v>2014</c:v>
                </c:pt>
                <c:pt idx="32">
                  <c:v>2015</c:v>
                </c:pt>
                <c:pt idx="33">
                  <c:v>2015</c:v>
                </c:pt>
              </c:numCache>
            </c:numRef>
          </c:cat>
          <c:val>
            <c:numRef>
              <c:f>Sheet1!$E$11:$E$43</c:f>
              <c:numCache>
                <c:formatCode>0.0</c:formatCode>
                <c:ptCount val="33"/>
                <c:pt idx="0">
                  <c:v>6</c:v>
                </c:pt>
                <c:pt idx="1">
                  <c:v>6</c:v>
                </c:pt>
                <c:pt idx="2">
                  <c:v>6.2</c:v>
                </c:pt>
                <c:pt idx="3">
                  <c:v>6.3</c:v>
                </c:pt>
                <c:pt idx="4">
                  <c:v>6.5</c:v>
                </c:pt>
                <c:pt idx="5">
                  <c:v>6.9</c:v>
                </c:pt>
                <c:pt idx="6">
                  <c:v>6.9</c:v>
                </c:pt>
                <c:pt idx="7">
                  <c:v>6.8</c:v>
                </c:pt>
                <c:pt idx="8">
                  <c:v>7.3</c:v>
                </c:pt>
                <c:pt idx="9">
                  <c:v>7.5</c:v>
                </c:pt>
                <c:pt idx="10">
                  <c:v>8</c:v>
                </c:pt>
                <c:pt idx="11">
                  <c:v>8.1999999999999993</c:v>
                </c:pt>
                <c:pt idx="12">
                  <c:v>8.4</c:v>
                </c:pt>
                <c:pt idx="13">
                  <c:v>8.5</c:v>
                </c:pt>
                <c:pt idx="14">
                  <c:v>8.3000000000000007</c:v>
                </c:pt>
                <c:pt idx="15">
                  <c:v>8.1999999999999993</c:v>
                </c:pt>
                <c:pt idx="16">
                  <c:v>7.9</c:v>
                </c:pt>
                <c:pt idx="17">
                  <c:v>7.9</c:v>
                </c:pt>
                <c:pt idx="18">
                  <c:v>8.6</c:v>
                </c:pt>
                <c:pt idx="19">
                  <c:v>9.1999999999999993</c:v>
                </c:pt>
                <c:pt idx="20">
                  <c:v>9.9</c:v>
                </c:pt>
                <c:pt idx="21">
                  <c:v>10.5</c:v>
                </c:pt>
                <c:pt idx="22">
                  <c:v>10.8</c:v>
                </c:pt>
                <c:pt idx="23">
                  <c:v>11.3</c:v>
                </c:pt>
                <c:pt idx="24">
                  <c:v>11.8</c:v>
                </c:pt>
                <c:pt idx="25">
                  <c:v>12.1</c:v>
                </c:pt>
                <c:pt idx="26">
                  <c:v>12.2</c:v>
                </c:pt>
                <c:pt idx="27" formatCode="General">
                  <c:v>12.4</c:v>
                </c:pt>
                <c:pt idx="28" formatCode="General">
                  <c:v>12.7</c:v>
                </c:pt>
                <c:pt idx="29" formatCode="General">
                  <c:v>12.5</c:v>
                </c:pt>
                <c:pt idx="30" formatCode="General">
                  <c:v>12.7</c:v>
                </c:pt>
                <c:pt idx="31" formatCode="General">
                  <c:v>12.7</c:v>
                </c:pt>
                <c:pt idx="32" formatCode="General">
                  <c:v>12.4</c:v>
                </c:pt>
              </c:numCache>
            </c:numRef>
          </c:val>
          <c:smooth val="0"/>
        </c:ser>
        <c:ser>
          <c:idx val="1"/>
          <c:order val="1"/>
          <c:tx>
            <c:strRef>
              <c:f>Sheet1!$L$6</c:f>
              <c:strCache>
                <c:ptCount val="1"/>
                <c:pt idx="0">
                  <c:v>Counterfactual unemployment rate with LFPR fixed at 2007 level</c:v>
                </c:pt>
              </c:strCache>
            </c:strRef>
          </c:tx>
          <c:spPr>
            <a:ln>
              <a:prstDash val="dash"/>
            </a:ln>
          </c:spPr>
          <c:marker>
            <c:symbol val="none"/>
          </c:marker>
          <c:cat>
            <c:numRef>
              <c:f>Sheet1!$B$11:$B$44</c:f>
              <c:numCache>
                <c:formatCode>General</c:formatCode>
                <c:ptCount val="34"/>
                <c:pt idx="0">
                  <c:v>2007</c:v>
                </c:pt>
                <c:pt idx="1">
                  <c:v>2007</c:v>
                </c:pt>
                <c:pt idx="2">
                  <c:v>2007</c:v>
                </c:pt>
                <c:pt idx="3">
                  <c:v>2007</c:v>
                </c:pt>
                <c:pt idx="4">
                  <c:v>2008</c:v>
                </c:pt>
                <c:pt idx="5">
                  <c:v>2008</c:v>
                </c:pt>
                <c:pt idx="6">
                  <c:v>2008</c:v>
                </c:pt>
                <c:pt idx="7">
                  <c:v>2008</c:v>
                </c:pt>
                <c:pt idx="8">
                  <c:v>2009</c:v>
                </c:pt>
                <c:pt idx="9">
                  <c:v>2009</c:v>
                </c:pt>
                <c:pt idx="10">
                  <c:v>2009</c:v>
                </c:pt>
                <c:pt idx="11">
                  <c:v>2009</c:v>
                </c:pt>
                <c:pt idx="12">
                  <c:v>2010</c:v>
                </c:pt>
                <c:pt idx="13">
                  <c:v>2010</c:v>
                </c:pt>
                <c:pt idx="14">
                  <c:v>2010</c:v>
                </c:pt>
                <c:pt idx="15">
                  <c:v>2010</c:v>
                </c:pt>
                <c:pt idx="16">
                  <c:v>2011</c:v>
                </c:pt>
                <c:pt idx="17">
                  <c:v>2011</c:v>
                </c:pt>
                <c:pt idx="18">
                  <c:v>2011</c:v>
                </c:pt>
                <c:pt idx="19">
                  <c:v>2011</c:v>
                </c:pt>
                <c:pt idx="20">
                  <c:v>2012</c:v>
                </c:pt>
                <c:pt idx="21">
                  <c:v>2012</c:v>
                </c:pt>
                <c:pt idx="22">
                  <c:v>2012</c:v>
                </c:pt>
                <c:pt idx="23">
                  <c:v>2012</c:v>
                </c:pt>
                <c:pt idx="24">
                  <c:v>2013</c:v>
                </c:pt>
                <c:pt idx="25">
                  <c:v>2013</c:v>
                </c:pt>
                <c:pt idx="26">
                  <c:v>2013</c:v>
                </c:pt>
                <c:pt idx="27">
                  <c:v>2013</c:v>
                </c:pt>
                <c:pt idx="28">
                  <c:v>2014</c:v>
                </c:pt>
                <c:pt idx="29">
                  <c:v>2014</c:v>
                </c:pt>
                <c:pt idx="30">
                  <c:v>2014</c:v>
                </c:pt>
                <c:pt idx="31">
                  <c:v>2014</c:v>
                </c:pt>
                <c:pt idx="32">
                  <c:v>2015</c:v>
                </c:pt>
                <c:pt idx="33">
                  <c:v>2015</c:v>
                </c:pt>
              </c:numCache>
            </c:numRef>
          </c:cat>
          <c:val>
            <c:numRef>
              <c:f>Sheet1!$L$11:$L$43</c:f>
              <c:numCache>
                <c:formatCode>0.0</c:formatCode>
                <c:ptCount val="33"/>
                <c:pt idx="0">
                  <c:v>6.2773600718347877</c:v>
                </c:pt>
                <c:pt idx="1">
                  <c:v>6.0507003847907113</c:v>
                </c:pt>
                <c:pt idx="2">
                  <c:v>5.7988696239033075</c:v>
                </c:pt>
                <c:pt idx="3">
                  <c:v>5.7796654318833651</c:v>
                </c:pt>
                <c:pt idx="4">
                  <c:v>5.7274668769844395</c:v>
                </c:pt>
                <c:pt idx="5">
                  <c:v>5.7703807321247407</c:v>
                </c:pt>
                <c:pt idx="6">
                  <c:v>6.0721063921063916</c:v>
                </c:pt>
                <c:pt idx="7">
                  <c:v>6.3255663691798123</c:v>
                </c:pt>
                <c:pt idx="8">
                  <c:v>7.3524542967368713</c:v>
                </c:pt>
                <c:pt idx="9">
                  <c:v>7.7420736132711081</c:v>
                </c:pt>
                <c:pt idx="10">
                  <c:v>8.0167032643497631</c:v>
                </c:pt>
                <c:pt idx="11">
                  <c:v>8.3494421682694568</c:v>
                </c:pt>
                <c:pt idx="12">
                  <c:v>8.6850265578653065</c:v>
                </c:pt>
                <c:pt idx="13">
                  <c:v>8.7055956737152336</c:v>
                </c:pt>
                <c:pt idx="14">
                  <c:v>8.8863665128543214</c:v>
                </c:pt>
                <c:pt idx="15">
                  <c:v>8.7833681381833451</c:v>
                </c:pt>
                <c:pt idx="16">
                  <c:v>8.6837089672468579</c:v>
                </c:pt>
                <c:pt idx="17">
                  <c:v>8.7653779314211011</c:v>
                </c:pt>
                <c:pt idx="18">
                  <c:v>8.7941281580099844</c:v>
                </c:pt>
                <c:pt idx="19">
                  <c:v>9.1565803715314349</c:v>
                </c:pt>
                <c:pt idx="20">
                  <c:v>9.0326959882003592</c:v>
                </c:pt>
                <c:pt idx="21">
                  <c:v>8.8850399166955807</c:v>
                </c:pt>
                <c:pt idx="22">
                  <c:v>9.4529195402298818</c:v>
                </c:pt>
                <c:pt idx="23">
                  <c:v>9.8088052211200836</c:v>
                </c:pt>
                <c:pt idx="24">
                  <c:v>10.539044582971673</c:v>
                </c:pt>
                <c:pt idx="25">
                  <c:v>10.892710493587565</c:v>
                </c:pt>
                <c:pt idx="26">
                  <c:v>11.076809556936221</c:v>
                </c:pt>
                <c:pt idx="27">
                  <c:v>11.003731538134865</c:v>
                </c:pt>
                <c:pt idx="28">
                  <c:v>10.92511989447401</c:v>
                </c:pt>
                <c:pt idx="29">
                  <c:v>10.879984263801624</c:v>
                </c:pt>
                <c:pt idx="30">
                  <c:v>10.619061469159012</c:v>
                </c:pt>
                <c:pt idx="31">
                  <c:v>10.491945538566497</c:v>
                </c:pt>
                <c:pt idx="32">
                  <c:v>10.448292282494707</c:v>
                </c:pt>
              </c:numCache>
            </c:numRef>
          </c:val>
          <c:smooth val="0"/>
        </c:ser>
        <c:dLbls>
          <c:showLegendKey val="0"/>
          <c:showVal val="0"/>
          <c:showCatName val="0"/>
          <c:showSerName val="0"/>
          <c:showPercent val="0"/>
          <c:showBubbleSize val="0"/>
        </c:dLbls>
        <c:marker val="1"/>
        <c:smooth val="0"/>
        <c:axId val="37073280"/>
        <c:axId val="37074816"/>
      </c:lineChart>
      <c:catAx>
        <c:axId val="37073280"/>
        <c:scaling>
          <c:orientation val="minMax"/>
        </c:scaling>
        <c:delete val="0"/>
        <c:axPos val="b"/>
        <c:numFmt formatCode="General" sourceLinked="1"/>
        <c:majorTickMark val="out"/>
        <c:minorTickMark val="none"/>
        <c:tickLblPos val="nextTo"/>
        <c:crossAx val="37074816"/>
        <c:crosses val="autoZero"/>
        <c:auto val="1"/>
        <c:lblAlgn val="ctr"/>
        <c:lblOffset val="100"/>
        <c:tickLblSkip val="4"/>
        <c:tickMarkSkip val="4"/>
        <c:noMultiLvlLbl val="0"/>
      </c:catAx>
      <c:valAx>
        <c:axId val="37074816"/>
        <c:scaling>
          <c:orientation val="minMax"/>
          <c:min val="4"/>
        </c:scaling>
        <c:delete val="0"/>
        <c:axPos val="l"/>
        <c:numFmt formatCode="0" sourceLinked="0"/>
        <c:majorTickMark val="out"/>
        <c:minorTickMark val="none"/>
        <c:tickLblPos val="nextTo"/>
        <c:crossAx val="37073280"/>
        <c:crosses val="autoZero"/>
        <c:crossBetween val="between"/>
      </c:valAx>
      <c:spPr>
        <a:ln>
          <a:solidFill>
            <a:schemeClr val="tx1"/>
          </a:solidFill>
        </a:ln>
      </c:spPr>
    </c:plotArea>
    <c:legend>
      <c:legendPos val="r"/>
      <c:layout>
        <c:manualLayout>
          <c:xMode val="edge"/>
          <c:yMode val="edge"/>
          <c:x val="0.28301586653094685"/>
          <c:y val="0.67864386226589479"/>
          <c:w val="0.67406852693259522"/>
          <c:h val="0.17332500880516821"/>
        </c:manualLayout>
      </c:layout>
      <c:overlay val="0"/>
      <c:txPr>
        <a:bodyPr/>
        <a:lstStyle/>
        <a:p>
          <a:pPr>
            <a:defRPr sz="1050" b="1" baseline="0">
              <a:latin typeface="Arial Narrow" panose="020B0606020202030204" pitchFamily="34" charset="0"/>
            </a:defRPr>
          </a:pPr>
          <a:endParaRPr lang="en-US"/>
        </a:p>
      </c:txPr>
    </c:legend>
    <c:plotVisOnly val="1"/>
    <c:dispBlanksAs val="gap"/>
    <c:showDLblsOverMax val="0"/>
  </c:chart>
  <c:spPr>
    <a:ln>
      <a:solidFill>
        <a:schemeClr val="lt1">
          <a:hueOff val="0"/>
          <a:satOff val="0"/>
          <a:lumOff val="0"/>
        </a:schemeClr>
      </a:solid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019215300484243E-2"/>
          <c:y val="2.0677224086835484E-2"/>
          <c:w val="0.94479459984604131"/>
          <c:h val="0.90274280729387257"/>
        </c:manualLayout>
      </c:layout>
      <c:lineChart>
        <c:grouping val="standard"/>
        <c:varyColors val="0"/>
        <c:ser>
          <c:idx val="0"/>
          <c:order val="0"/>
          <c:tx>
            <c:strRef>
              <c:f>'Labour market participation'!$C$8</c:f>
              <c:strCache>
                <c:ptCount val="1"/>
                <c:pt idx="0">
                  <c:v>France</c:v>
                </c:pt>
              </c:strCache>
            </c:strRef>
          </c:tx>
          <c:spPr>
            <a:ln w="19050" cap="rnd" cmpd="sng" algn="ctr">
              <a:solidFill>
                <a:srgbClr val="037BC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participation'!$C$10:$C$23</c:f>
              <c:numCache>
                <c:formatCode>General</c:formatCode>
                <c:ptCount val="14"/>
                <c:pt idx="0">
                  <c:v>75.263810609113591</c:v>
                </c:pt>
                <c:pt idx="1">
                  <c:v>75.085950406470332</c:v>
                </c:pt>
                <c:pt idx="2">
                  <c:v>75.499641407737499</c:v>
                </c:pt>
                <c:pt idx="3">
                  <c:v>75.630245270737944</c:v>
                </c:pt>
                <c:pt idx="4">
                  <c:v>75.39452614568296</c:v>
                </c:pt>
                <c:pt idx="5">
                  <c:v>75.207810635645203</c:v>
                </c:pt>
                <c:pt idx="6">
                  <c:v>74.929308359706383</c:v>
                </c:pt>
                <c:pt idx="7">
                  <c:v>74.701897986092945</c:v>
                </c:pt>
                <c:pt idx="8">
                  <c:v>74.725113886214999</c:v>
                </c:pt>
                <c:pt idx="9">
                  <c:v>75.013352326585547</c:v>
                </c:pt>
                <c:pt idx="10">
                  <c:v>74.901256152849967</c:v>
                </c:pt>
                <c:pt idx="11">
                  <c:v>74.710991145620582</c:v>
                </c:pt>
                <c:pt idx="12">
                  <c:v>75.318498943288859</c:v>
                </c:pt>
                <c:pt idx="13">
                  <c:v>75.508440491765356</c:v>
                </c:pt>
              </c:numCache>
            </c:numRef>
          </c:val>
          <c:smooth val="0"/>
        </c:ser>
        <c:ser>
          <c:idx val="1"/>
          <c:order val="1"/>
          <c:tx>
            <c:strRef>
              <c:f>'Labour market participation'!$D$8</c:f>
              <c:strCache>
                <c:ptCount val="1"/>
                <c:pt idx="0">
                  <c:v>Germany</c:v>
                </c:pt>
              </c:strCache>
            </c:strRef>
          </c:tx>
          <c:spPr>
            <a:ln w="19050" cap="rnd" cmpd="sng" algn="ctr">
              <a:solidFill>
                <a:srgbClr val="8CC84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participation'!$D$10:$D$23</c:f>
              <c:numCache>
                <c:formatCode>General</c:formatCode>
                <c:ptCount val="14"/>
                <c:pt idx="0">
                  <c:v>78.868468468468464</c:v>
                </c:pt>
                <c:pt idx="1">
                  <c:v>78.993324914306328</c:v>
                </c:pt>
                <c:pt idx="2">
                  <c:v>78.657455965857707</c:v>
                </c:pt>
                <c:pt idx="3">
                  <c:v>78.001448225923241</c:v>
                </c:pt>
                <c:pt idx="4">
                  <c:v>79.243770945650596</c:v>
                </c:pt>
                <c:pt idx="5">
                  <c:v>80.641896776058985</c:v>
                </c:pt>
                <c:pt idx="6">
                  <c:v>81.352429296591737</c:v>
                </c:pt>
                <c:pt idx="7">
                  <c:v>81.793954439252332</c:v>
                </c:pt>
                <c:pt idx="8">
                  <c:v>82.066490919742236</c:v>
                </c:pt>
                <c:pt idx="9">
                  <c:v>82.246603586024079</c:v>
                </c:pt>
                <c:pt idx="10">
                  <c:v>82.370562130177518</c:v>
                </c:pt>
                <c:pt idx="11">
                  <c:v>82.558482768799351</c:v>
                </c:pt>
                <c:pt idx="12">
                  <c:v>82.407952871870393</c:v>
                </c:pt>
                <c:pt idx="13">
                  <c:v>82.445048886275089</c:v>
                </c:pt>
              </c:numCache>
            </c:numRef>
          </c:val>
          <c:smooth val="0"/>
        </c:ser>
        <c:ser>
          <c:idx val="2"/>
          <c:order val="2"/>
          <c:tx>
            <c:strRef>
              <c:f>'Labour market participation'!$E$8</c:f>
              <c:strCache>
                <c:ptCount val="1"/>
                <c:pt idx="0">
                  <c:v>Italy</c:v>
                </c:pt>
              </c:strCache>
            </c:strRef>
          </c:tx>
          <c:spPr>
            <a:ln w="44450" cap="rnd" cmpd="sng" algn="ctr">
              <a:solidFill>
                <a:srgbClr val="7F0506"/>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participation'!$E$10:$E$23</c:f>
              <c:numCache>
                <c:formatCode>General</c:formatCode>
                <c:ptCount val="14"/>
                <c:pt idx="0">
                  <c:v>74.300695412115189</c:v>
                </c:pt>
                <c:pt idx="1">
                  <c:v>74.22825010537062</c:v>
                </c:pt>
                <c:pt idx="2">
                  <c:v>74.458427893542407</c:v>
                </c:pt>
                <c:pt idx="3">
                  <c:v>74.833044870796357</c:v>
                </c:pt>
                <c:pt idx="4">
                  <c:v>74.50540272485253</c:v>
                </c:pt>
                <c:pt idx="5">
                  <c:v>74.381021444110644</c:v>
                </c:pt>
                <c:pt idx="6">
                  <c:v>74.632009134543324</c:v>
                </c:pt>
                <c:pt idx="7">
                  <c:v>74.398978361587453</c:v>
                </c:pt>
                <c:pt idx="8">
                  <c:v>74.442974210160614</c:v>
                </c:pt>
                <c:pt idx="9">
                  <c:v>74.824819684399287</c:v>
                </c:pt>
                <c:pt idx="10">
                  <c:v>74.410115699314588</c:v>
                </c:pt>
                <c:pt idx="11">
                  <c:v>74.187520775331507</c:v>
                </c:pt>
                <c:pt idx="12">
                  <c:v>75.047111021457539</c:v>
                </c:pt>
                <c:pt idx="13">
                  <c:v>74.529509782720282</c:v>
                </c:pt>
              </c:numCache>
            </c:numRef>
          </c:val>
          <c:smooth val="0"/>
        </c:ser>
        <c:ser>
          <c:idx val="3"/>
          <c:order val="3"/>
          <c:tx>
            <c:strRef>
              <c:f>'Labour market participation'!$F$8</c:f>
              <c:strCache>
                <c:ptCount val="1"/>
                <c:pt idx="0">
                  <c:v>United Kingdom</c:v>
                </c:pt>
              </c:strCache>
            </c:strRef>
          </c:tx>
          <c:spPr>
            <a:ln w="19050" cap="rnd" cmpd="sng" algn="ctr">
              <a:solidFill>
                <a:srgbClr val="F47920"/>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participation'!$F$10:$F$23</c:f>
              <c:numCache>
                <c:formatCode>General</c:formatCode>
                <c:ptCount val="14"/>
                <c:pt idx="0">
                  <c:v>84.090286528241933</c:v>
                </c:pt>
                <c:pt idx="1">
                  <c:v>83.502123489055862</c:v>
                </c:pt>
                <c:pt idx="2">
                  <c:v>83.30624187256177</c:v>
                </c:pt>
                <c:pt idx="3">
                  <c:v>83.553589729758883</c:v>
                </c:pt>
                <c:pt idx="4">
                  <c:v>83.115836958272922</c:v>
                </c:pt>
                <c:pt idx="5">
                  <c:v>83.009126466753585</c:v>
                </c:pt>
                <c:pt idx="6">
                  <c:v>83.353138723843969</c:v>
                </c:pt>
                <c:pt idx="7">
                  <c:v>83.266789516789515</c:v>
                </c:pt>
                <c:pt idx="8">
                  <c:v>83.437484123355176</c:v>
                </c:pt>
                <c:pt idx="9">
                  <c:v>83.135391923990497</c:v>
                </c:pt>
                <c:pt idx="10">
                  <c:v>82.515198713761734</c:v>
                </c:pt>
                <c:pt idx="11">
                  <c:v>82.678267826782687</c:v>
                </c:pt>
                <c:pt idx="12">
                  <c:v>83.247882180773175</c:v>
                </c:pt>
                <c:pt idx="13">
                  <c:v>83.101234089110363</c:v>
                </c:pt>
              </c:numCache>
            </c:numRef>
          </c:val>
          <c:smooth val="0"/>
        </c:ser>
        <c:ser>
          <c:idx val="4"/>
          <c:order val="4"/>
          <c:tx>
            <c:strRef>
              <c:f>'Labour market participation'!$H$8</c:f>
              <c:strCache>
                <c:ptCount val="1"/>
                <c:pt idx="0">
                  <c:v>OECD countries</c:v>
                </c:pt>
              </c:strCache>
            </c:strRef>
          </c:tx>
          <c:spPr>
            <a:ln w="19050" cap="rnd" cmpd="sng" algn="ctr">
              <a:solidFill>
                <a:schemeClr val="tx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participation'!$H$10:$H$23</c:f>
              <c:numCache>
                <c:formatCode>General</c:formatCode>
                <c:ptCount val="14"/>
                <c:pt idx="0">
                  <c:v>80.848453852272939</c:v>
                </c:pt>
                <c:pt idx="1">
                  <c:v>80.530896463756946</c:v>
                </c:pt>
                <c:pt idx="2">
                  <c:v>80.34141030684961</c:v>
                </c:pt>
                <c:pt idx="3">
                  <c:v>80.00508849964163</c:v>
                </c:pt>
                <c:pt idx="4">
                  <c:v>80.059625954366936</c:v>
                </c:pt>
                <c:pt idx="5">
                  <c:v>80.1722025739343</c:v>
                </c:pt>
                <c:pt idx="6">
                  <c:v>80.343853582800605</c:v>
                </c:pt>
                <c:pt idx="7">
                  <c:v>80.327483615455847</c:v>
                </c:pt>
                <c:pt idx="8">
                  <c:v>80.360900930627238</c:v>
                </c:pt>
                <c:pt idx="9">
                  <c:v>79.886799741923326</c:v>
                </c:pt>
                <c:pt idx="10">
                  <c:v>79.714252411674806</c:v>
                </c:pt>
                <c:pt idx="11">
                  <c:v>79.507101583718182</c:v>
                </c:pt>
                <c:pt idx="12">
                  <c:v>79.698937051128866</c:v>
                </c:pt>
                <c:pt idx="13">
                  <c:v>79.66749683335496</c:v>
                </c:pt>
              </c:numCache>
            </c:numRef>
          </c:val>
          <c:smooth val="0"/>
        </c:ser>
        <c:dLbls>
          <c:showLegendKey val="0"/>
          <c:showVal val="0"/>
          <c:showCatName val="0"/>
          <c:showSerName val="0"/>
          <c:showPercent val="0"/>
          <c:showBubbleSize val="0"/>
        </c:dLbls>
        <c:marker val="1"/>
        <c:smooth val="0"/>
        <c:axId val="38875520"/>
        <c:axId val="38877056"/>
      </c:lineChart>
      <c:catAx>
        <c:axId val="38875520"/>
        <c:scaling>
          <c:orientation val="minMax"/>
        </c:scaling>
        <c:delete val="0"/>
        <c:axPos val="b"/>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2700000" vert="horz"/>
          <a:lstStyle/>
          <a:p>
            <a:pPr>
              <a:defRPr sz="1100" b="0" i="0" baseline="0">
                <a:solidFill>
                  <a:srgbClr val="000000"/>
                </a:solidFill>
                <a:latin typeface="Arial Narrow"/>
                <a:ea typeface="Arial Narrow"/>
                <a:cs typeface="Arial Narrow"/>
              </a:defRPr>
            </a:pPr>
            <a:endParaRPr lang="en-US"/>
          </a:p>
        </c:txPr>
        <c:crossAx val="38877056"/>
        <c:crosses val="autoZero"/>
        <c:auto val="1"/>
        <c:lblAlgn val="ctr"/>
        <c:lblOffset val="0"/>
        <c:tickLblSkip val="1"/>
        <c:noMultiLvlLbl val="0"/>
      </c:catAx>
      <c:valAx>
        <c:axId val="38877056"/>
        <c:scaling>
          <c:orientation val="minMax"/>
          <c:max val="90"/>
          <c:min val="4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000" b="0" i="0">
                <a:solidFill>
                  <a:srgbClr val="000000"/>
                </a:solidFill>
                <a:latin typeface="Arial Narrow"/>
                <a:ea typeface="Arial Narrow"/>
                <a:cs typeface="Arial Narrow"/>
              </a:defRPr>
            </a:pPr>
            <a:endParaRPr lang="en-US"/>
          </a:p>
        </c:txPr>
        <c:crossAx val="38875520"/>
        <c:crosses val="autoZero"/>
        <c:crossBetween val="between"/>
      </c:valAx>
      <c:spPr>
        <a:solidFill>
          <a:srgbClr val="FFFFFF"/>
        </a:solidFill>
        <a:ln w="9525">
          <a:solidFill>
            <a:srgbClr val="000000"/>
          </a:solidFill>
        </a:ln>
      </c:spPr>
    </c:plotArea>
    <c:legend>
      <c:legendPos val="r"/>
      <c:layout>
        <c:manualLayout>
          <c:xMode val="edge"/>
          <c:yMode val="edge"/>
          <c:x val="0.108666719843396"/>
          <c:y val="0.57157549551909881"/>
          <c:w val="0.84109383063270471"/>
          <c:h val="0.21441966614631247"/>
        </c:manualLayout>
      </c:layout>
      <c:overlay val="1"/>
      <c:spPr>
        <a:noFill/>
        <a:ln w="25400">
          <a:noFill/>
        </a:ln>
      </c:spPr>
      <c:txPr>
        <a:bodyPr/>
        <a:lstStyle/>
        <a:p>
          <a:pPr>
            <a:defRPr sz="1250" b="0" i="0" baseline="0">
              <a:solidFill>
                <a:srgbClr val="000000"/>
              </a:solidFill>
              <a:latin typeface="Arial Narrow"/>
              <a:ea typeface="Arial Narrow"/>
              <a:cs typeface="Arial Narrow"/>
            </a:defRPr>
          </a:pPr>
          <a:endParaRPr lang="en-US"/>
        </a:p>
      </c:txPr>
    </c:legend>
    <c:plotVisOnly val="1"/>
    <c:dispBlanksAs val="gap"/>
    <c:showDLblsOverMax val="1"/>
  </c:chart>
  <c:spPr>
    <a:noFill/>
    <a:ln w="9525">
      <a:noFill/>
    </a:ln>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8444401057754688E-2"/>
          <c:y val="3.5283600920431764E-2"/>
          <c:w val="0.94479459984604131"/>
          <c:h val="0.90274280729387257"/>
        </c:manualLayout>
      </c:layout>
      <c:lineChart>
        <c:grouping val="standard"/>
        <c:varyColors val="0"/>
        <c:ser>
          <c:idx val="0"/>
          <c:order val="0"/>
          <c:tx>
            <c:strRef>
              <c:f>'Labour market participation'!$I$8</c:f>
              <c:strCache>
                <c:ptCount val="1"/>
                <c:pt idx="0">
                  <c:v>France</c:v>
                </c:pt>
              </c:strCache>
            </c:strRef>
          </c:tx>
          <c:spPr>
            <a:ln w="19050" cap="rnd" cmpd="sng" algn="ctr">
              <a:solidFill>
                <a:srgbClr val="037BC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participation'!$I$10:$I$23</c:f>
              <c:numCache>
                <c:formatCode>General</c:formatCode>
                <c:ptCount val="14"/>
                <c:pt idx="0">
                  <c:v>62.455711096834598</c:v>
                </c:pt>
                <c:pt idx="1">
                  <c:v>62.293784813988673</c:v>
                </c:pt>
                <c:pt idx="2">
                  <c:v>62.57737946988852</c:v>
                </c:pt>
                <c:pt idx="3">
                  <c:v>64.308484008888087</c:v>
                </c:pt>
                <c:pt idx="4">
                  <c:v>64.601453880655157</c:v>
                </c:pt>
                <c:pt idx="5">
                  <c:v>64.756240029851199</c:v>
                </c:pt>
                <c:pt idx="6">
                  <c:v>64.840493517408518</c:v>
                </c:pt>
                <c:pt idx="7">
                  <c:v>65.193615177078755</c:v>
                </c:pt>
                <c:pt idx="8">
                  <c:v>65.428553474673507</c:v>
                </c:pt>
                <c:pt idx="9">
                  <c:v>66.036839155500189</c:v>
                </c:pt>
                <c:pt idx="10">
                  <c:v>66.121302131719759</c:v>
                </c:pt>
                <c:pt idx="11">
                  <c:v>66.11419342277776</c:v>
                </c:pt>
                <c:pt idx="12">
                  <c:v>66.632044854614804</c:v>
                </c:pt>
                <c:pt idx="13">
                  <c:v>66.98798758420655</c:v>
                </c:pt>
              </c:numCache>
            </c:numRef>
          </c:val>
          <c:smooth val="0"/>
        </c:ser>
        <c:ser>
          <c:idx val="1"/>
          <c:order val="1"/>
          <c:tx>
            <c:strRef>
              <c:f>'Labour market participation'!$J$8</c:f>
              <c:strCache>
                <c:ptCount val="1"/>
                <c:pt idx="0">
                  <c:v>Germany</c:v>
                </c:pt>
              </c:strCache>
            </c:strRef>
          </c:tx>
          <c:spPr>
            <a:ln w="19050" cap="rnd" cmpd="sng" algn="ctr">
              <a:solidFill>
                <a:srgbClr val="8CC84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participation'!$J$10:$J$23</c:f>
              <c:numCache>
                <c:formatCode>General</c:formatCode>
                <c:ptCount val="14"/>
                <c:pt idx="0">
                  <c:v>63.278532459448577</c:v>
                </c:pt>
                <c:pt idx="1">
                  <c:v>63.827133318658753</c:v>
                </c:pt>
                <c:pt idx="2">
                  <c:v>64.234273956496182</c:v>
                </c:pt>
                <c:pt idx="3">
                  <c:v>64.476635170410674</c:v>
                </c:pt>
                <c:pt idx="4">
                  <c:v>65.806140968183996</c:v>
                </c:pt>
                <c:pt idx="5">
                  <c:v>66.920277869665895</c:v>
                </c:pt>
                <c:pt idx="6">
                  <c:v>68.514207589698117</c:v>
                </c:pt>
                <c:pt idx="7">
                  <c:v>69.362444766254498</c:v>
                </c:pt>
                <c:pt idx="8">
                  <c:v>69.714009086169654</c:v>
                </c:pt>
                <c:pt idx="9">
                  <c:v>70.386041112816869</c:v>
                </c:pt>
                <c:pt idx="10">
                  <c:v>70.819080554824637</c:v>
                </c:pt>
                <c:pt idx="11">
                  <c:v>71.77939412117577</c:v>
                </c:pt>
                <c:pt idx="12">
                  <c:v>71.740921003369522</c:v>
                </c:pt>
                <c:pt idx="13">
                  <c:v>72.44489352943377</c:v>
                </c:pt>
              </c:numCache>
            </c:numRef>
          </c:val>
          <c:smooth val="0"/>
        </c:ser>
        <c:ser>
          <c:idx val="2"/>
          <c:order val="2"/>
          <c:tx>
            <c:strRef>
              <c:f>'Labour market participation'!$K$8</c:f>
              <c:strCache>
                <c:ptCount val="1"/>
                <c:pt idx="0">
                  <c:v>Italy</c:v>
                </c:pt>
              </c:strCache>
            </c:strRef>
          </c:tx>
          <c:spPr>
            <a:ln w="44450" cap="rnd" cmpd="sng" algn="ctr">
              <a:solidFill>
                <a:srgbClr val="7F0506"/>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participation'!$K$10:$K$23</c:f>
              <c:numCache>
                <c:formatCode>General</c:formatCode>
                <c:ptCount val="14"/>
                <c:pt idx="0">
                  <c:v>46.299975919874697</c:v>
                </c:pt>
                <c:pt idx="1">
                  <c:v>47.270460988249233</c:v>
                </c:pt>
                <c:pt idx="2">
                  <c:v>47.913119744105657</c:v>
                </c:pt>
                <c:pt idx="3">
                  <c:v>48.32831215206005</c:v>
                </c:pt>
                <c:pt idx="4">
                  <c:v>50.605352039490782</c:v>
                </c:pt>
                <c:pt idx="5">
                  <c:v>50.361944157187182</c:v>
                </c:pt>
                <c:pt idx="6">
                  <c:v>50.808179363678128</c:v>
                </c:pt>
                <c:pt idx="7">
                  <c:v>50.653169522311643</c:v>
                </c:pt>
                <c:pt idx="8">
                  <c:v>51.636818549012247</c:v>
                </c:pt>
                <c:pt idx="9">
                  <c:v>51.872883520588289</c:v>
                </c:pt>
                <c:pt idx="10">
                  <c:v>51.840421924570563</c:v>
                </c:pt>
                <c:pt idx="11">
                  <c:v>52.203641572007562</c:v>
                </c:pt>
                <c:pt idx="12">
                  <c:v>54.23613657937436</c:v>
                </c:pt>
                <c:pt idx="13">
                  <c:v>54.359542034205013</c:v>
                </c:pt>
              </c:numCache>
            </c:numRef>
          </c:val>
          <c:smooth val="0"/>
        </c:ser>
        <c:ser>
          <c:idx val="3"/>
          <c:order val="3"/>
          <c:tx>
            <c:strRef>
              <c:f>'Labour market participation'!$L$8</c:f>
              <c:strCache>
                <c:ptCount val="1"/>
                <c:pt idx="0">
                  <c:v>United Kingdom</c:v>
                </c:pt>
              </c:strCache>
            </c:strRef>
          </c:tx>
          <c:spPr>
            <a:ln w="19050" cap="rnd" cmpd="sng" algn="ctr">
              <a:solidFill>
                <a:srgbClr val="F47920"/>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participation'!$L$10:$L$23</c:f>
              <c:numCache>
                <c:formatCode>General</c:formatCode>
                <c:ptCount val="14"/>
                <c:pt idx="0">
                  <c:v>68.882255743297264</c:v>
                </c:pt>
                <c:pt idx="1">
                  <c:v>68.905960264900671</c:v>
                </c:pt>
                <c:pt idx="2">
                  <c:v>69.317882538846447</c:v>
                </c:pt>
                <c:pt idx="3">
                  <c:v>69.238834137135669</c:v>
                </c:pt>
                <c:pt idx="4">
                  <c:v>69.56204379562044</c:v>
                </c:pt>
                <c:pt idx="5">
                  <c:v>69.607440139759532</c:v>
                </c:pt>
                <c:pt idx="6">
                  <c:v>70.326031584309732</c:v>
                </c:pt>
                <c:pt idx="7">
                  <c:v>69.789191648551636</c:v>
                </c:pt>
                <c:pt idx="8">
                  <c:v>70.197576793524703</c:v>
                </c:pt>
                <c:pt idx="9">
                  <c:v>70.155679030885523</c:v>
                </c:pt>
                <c:pt idx="10">
                  <c:v>70.155868731636872</c:v>
                </c:pt>
                <c:pt idx="11">
                  <c:v>70.421068293408723</c:v>
                </c:pt>
                <c:pt idx="12">
                  <c:v>70.982645730236413</c:v>
                </c:pt>
                <c:pt idx="13">
                  <c:v>71.710956227602168</c:v>
                </c:pt>
              </c:numCache>
            </c:numRef>
          </c:val>
          <c:smooth val="0"/>
        </c:ser>
        <c:ser>
          <c:idx val="4"/>
          <c:order val="4"/>
          <c:tx>
            <c:strRef>
              <c:f>'Labour market participation'!$N$8</c:f>
              <c:strCache>
                <c:ptCount val="1"/>
                <c:pt idx="0">
                  <c:v>OECD countries</c:v>
                </c:pt>
              </c:strCache>
            </c:strRef>
          </c:tx>
          <c:spPr>
            <a:ln w="19050" cap="rnd" cmpd="sng" algn="ctr">
              <a:solidFill>
                <a:schemeClr val="tx1"/>
              </a:solidFill>
              <a:prstDash val="solid"/>
              <a:round/>
            </a:ln>
            <a:effectLst/>
          </c:spPr>
          <c:marker>
            <c:symbol val="none"/>
          </c:marker>
          <c:cat>
            <c:strRef>
              <c:f>'Labour market participation'!$A$10:$A$23</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'Labour market participation'!$N$10:$N$23</c:f>
              <c:numCache>
                <c:formatCode>General</c:formatCode>
                <c:ptCount val="14"/>
                <c:pt idx="0">
                  <c:v>59.10453645800542</c:v>
                </c:pt>
                <c:pt idx="1">
                  <c:v>59.123671961553768</c:v>
                </c:pt>
                <c:pt idx="2">
                  <c:v>59.407336277978409</c:v>
                </c:pt>
                <c:pt idx="3">
                  <c:v>59.464346744035232</c:v>
                </c:pt>
                <c:pt idx="4">
                  <c:v>59.867360260956829</c:v>
                </c:pt>
                <c:pt idx="5">
                  <c:v>60.21078490988635</c:v>
                </c:pt>
                <c:pt idx="6">
                  <c:v>60.688285963743994</c:v>
                </c:pt>
                <c:pt idx="7">
                  <c:v>60.913257359825863</c:v>
                </c:pt>
                <c:pt idx="8">
                  <c:v>61.365555131411377</c:v>
                </c:pt>
                <c:pt idx="9">
                  <c:v>61.551799537233002</c:v>
                </c:pt>
                <c:pt idx="10">
                  <c:v>61.719981251609568</c:v>
                </c:pt>
                <c:pt idx="11">
                  <c:v>61.777071831548589</c:v>
                </c:pt>
                <c:pt idx="12">
                  <c:v>62.295806443673577</c:v>
                </c:pt>
                <c:pt idx="13">
                  <c:v>62.623157606075608</c:v>
                </c:pt>
              </c:numCache>
            </c:numRef>
          </c:val>
          <c:smooth val="0"/>
        </c:ser>
        <c:dLbls>
          <c:showLegendKey val="0"/>
          <c:showVal val="0"/>
          <c:showCatName val="0"/>
          <c:showSerName val="0"/>
          <c:showPercent val="0"/>
          <c:showBubbleSize val="0"/>
        </c:dLbls>
        <c:marker val="1"/>
        <c:smooth val="0"/>
        <c:axId val="38892288"/>
        <c:axId val="38893824"/>
      </c:lineChart>
      <c:catAx>
        <c:axId val="38892288"/>
        <c:scaling>
          <c:orientation val="minMax"/>
        </c:scaling>
        <c:delete val="0"/>
        <c:axPos val="b"/>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a:pPr>
            <a:endParaRPr lang="en-US"/>
          </a:p>
        </c:txPr>
        <c:crossAx val="38893824"/>
        <c:crosses val="autoZero"/>
        <c:auto val="1"/>
        <c:lblAlgn val="ctr"/>
        <c:lblOffset val="0"/>
        <c:tickLblSkip val="1"/>
        <c:noMultiLvlLbl val="0"/>
      </c:catAx>
      <c:valAx>
        <c:axId val="38893824"/>
        <c:scaling>
          <c:orientation val="minMax"/>
          <c:max val="90"/>
          <c:min val="4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a:pPr>
            <a:endParaRPr lang="en-US"/>
          </a:p>
        </c:txPr>
        <c:crossAx val="38892288"/>
        <c:crosses val="autoZero"/>
        <c:crossBetween val="between"/>
      </c:valAx>
      <c:spPr>
        <a:solidFill>
          <a:srgbClr val="FFFFFF"/>
        </a:solidFill>
        <a:ln w="9525">
          <a:solidFill>
            <a:srgbClr val="000000"/>
          </a:solidFill>
        </a:ln>
      </c:spPr>
    </c:plotArea>
    <c:legend>
      <c:legendPos val="r"/>
      <c:layout>
        <c:manualLayout>
          <c:xMode val="edge"/>
          <c:yMode val="edge"/>
          <c:x val="0.1373657997614218"/>
          <c:y val="6.6836940579698398E-2"/>
          <c:w val="0.85434685217218165"/>
          <c:h val="0.17414937322237439"/>
        </c:manualLayout>
      </c:layout>
      <c:overlay val="1"/>
      <c:spPr>
        <a:noFill/>
        <a:ln w="25400">
          <a:noFill/>
        </a:ln>
      </c:spPr>
      <c:txPr>
        <a:bodyPr/>
        <a:lstStyle/>
        <a:p>
          <a:pPr>
            <a:defRPr sz="1250" baseline="0">
              <a:latin typeface="Arial Narrow" panose="020B0606020202030204" pitchFamily="34" charset="0"/>
            </a:defRPr>
          </a:pPr>
          <a:endParaRPr lang="en-US"/>
        </a:p>
      </c:txPr>
    </c:legend>
    <c:plotVisOnly val="1"/>
    <c:dispBlanksAs val="gap"/>
    <c:showDLblsOverMax val="1"/>
  </c:chart>
  <c:spPr>
    <a:noFill/>
    <a:ln w="9525">
      <a:noFill/>
    </a:ln>
  </c:spPr>
  <c:txPr>
    <a:bodyPr/>
    <a:lstStyle/>
    <a:p>
      <a:pPr>
        <a:defRPr sz="1100" baseline="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494610281923711E-2"/>
          <c:y val="2.2514682539682539E-2"/>
          <c:w val="0.94281218905472641"/>
          <c:h val="0.83371269841269846"/>
        </c:manualLayout>
      </c:layout>
      <c:barChart>
        <c:barDir val="col"/>
        <c:grouping val="clustered"/>
        <c:varyColors val="0"/>
        <c:ser>
          <c:idx val="0"/>
          <c:order val="0"/>
          <c:tx>
            <c:strRef>
              <c:f>'Figure 3, Panel A'!$L$27</c:f>
              <c:strCache>
                <c:ptCount val="1"/>
                <c:pt idx="0">
                  <c:v>Percentage of workers with skill mismatch (LHS)</c:v>
                </c:pt>
              </c:strCache>
            </c:strRef>
          </c:tx>
          <c:spPr>
            <a:solidFill>
              <a:schemeClr val="accent2"/>
            </a:solidFill>
            <a:ln>
              <a:noFill/>
            </a:ln>
          </c:spPr>
          <c:invertIfNegative val="0"/>
          <c:dPt>
            <c:idx val="21"/>
            <c:invertIfNegative val="0"/>
            <c:bubble3D val="0"/>
            <c:spPr>
              <a:solidFill>
                <a:schemeClr val="accent6"/>
              </a:solidFill>
              <a:ln>
                <a:noFill/>
              </a:ln>
            </c:spPr>
          </c:dPt>
          <c:cat>
            <c:strRef>
              <c:f>'Figure 3, Panel A'!$L$3:$L$24</c:f>
              <c:strCache>
                <c:ptCount val="22"/>
                <c:pt idx="0">
                  <c:v>POL</c:v>
                </c:pt>
                <c:pt idx="1">
                  <c:v>CAN</c:v>
                </c:pt>
                <c:pt idx="2">
                  <c:v>BEL</c:v>
                </c:pt>
                <c:pt idx="3">
                  <c:v>SWE</c:v>
                </c:pt>
                <c:pt idx="4">
                  <c:v>USA</c:v>
                </c:pt>
                <c:pt idx="5">
                  <c:v>FRA</c:v>
                </c:pt>
                <c:pt idx="6">
                  <c:v>NLD</c:v>
                </c:pt>
                <c:pt idx="7">
                  <c:v>DNK</c:v>
                </c:pt>
                <c:pt idx="8">
                  <c:v>JPN</c:v>
                </c:pt>
                <c:pt idx="9">
                  <c:v>FIN</c:v>
                </c:pt>
                <c:pt idx="10">
                  <c:v>EST</c:v>
                </c:pt>
                <c:pt idx="11">
                  <c:v>KOR</c:v>
                </c:pt>
                <c:pt idx="12">
                  <c:v>GBR</c:v>
                </c:pt>
                <c:pt idx="13">
                  <c:v>NOR</c:v>
                </c:pt>
                <c:pt idx="14">
                  <c:v>SVK</c:v>
                </c:pt>
                <c:pt idx="15">
                  <c:v>AUS</c:v>
                </c:pt>
                <c:pt idx="16">
                  <c:v>DEU</c:v>
                </c:pt>
                <c:pt idx="17">
                  <c:v>AUT</c:v>
                </c:pt>
                <c:pt idx="18">
                  <c:v>IRL</c:v>
                </c:pt>
                <c:pt idx="19">
                  <c:v>CZE</c:v>
                </c:pt>
                <c:pt idx="20">
                  <c:v>ESP</c:v>
                </c:pt>
                <c:pt idx="21">
                  <c:v>ITA</c:v>
                </c:pt>
              </c:strCache>
            </c:strRef>
          </c:cat>
          <c:val>
            <c:numRef>
              <c:f>'Figure 3, Panel A'!$M$3:$M$24</c:f>
              <c:numCache>
                <c:formatCode>General</c:formatCode>
                <c:ptCount val="22"/>
                <c:pt idx="0">
                  <c:v>18.14687</c:v>
                </c:pt>
                <c:pt idx="1">
                  <c:v>18.78951</c:v>
                </c:pt>
                <c:pt idx="2">
                  <c:v>19.089220000000001</c:v>
                </c:pt>
                <c:pt idx="3">
                  <c:v>19.242170000000002</c:v>
                </c:pt>
                <c:pt idx="4">
                  <c:v>19.499580000000002</c:v>
                </c:pt>
                <c:pt idx="5">
                  <c:v>19.98667</c:v>
                </c:pt>
                <c:pt idx="6">
                  <c:v>20.420649999999998</c:v>
                </c:pt>
                <c:pt idx="7">
                  <c:v>20.904890000000002</c:v>
                </c:pt>
                <c:pt idx="8">
                  <c:v>21.102329999999998</c:v>
                </c:pt>
                <c:pt idx="9">
                  <c:v>21.21339</c:v>
                </c:pt>
                <c:pt idx="10">
                  <c:v>21.756989999999998</c:v>
                </c:pt>
                <c:pt idx="11">
                  <c:v>22.162019999999998</c:v>
                </c:pt>
                <c:pt idx="12">
                  <c:v>23.90118</c:v>
                </c:pt>
                <c:pt idx="13">
                  <c:v>24.15457</c:v>
                </c:pt>
                <c:pt idx="14">
                  <c:v>25.321870000000001</c:v>
                </c:pt>
                <c:pt idx="15">
                  <c:v>26.061489999999999</c:v>
                </c:pt>
                <c:pt idx="16">
                  <c:v>26.438030000000001</c:v>
                </c:pt>
                <c:pt idx="17">
                  <c:v>27.690200000000001</c:v>
                </c:pt>
                <c:pt idx="18">
                  <c:v>29.146660000000001</c:v>
                </c:pt>
                <c:pt idx="19">
                  <c:v>32.094729999999998</c:v>
                </c:pt>
                <c:pt idx="20">
                  <c:v>33.093859999999999</c:v>
                </c:pt>
                <c:pt idx="21">
                  <c:v>33.672620000000002</c:v>
                </c:pt>
              </c:numCache>
            </c:numRef>
          </c:val>
        </c:ser>
        <c:dLbls>
          <c:showLegendKey val="0"/>
          <c:showVal val="0"/>
          <c:showCatName val="0"/>
          <c:showSerName val="0"/>
          <c:showPercent val="0"/>
          <c:showBubbleSize val="0"/>
        </c:dLbls>
        <c:gapWidth val="60"/>
        <c:axId val="38988800"/>
        <c:axId val="38991744"/>
      </c:barChart>
      <c:lineChart>
        <c:grouping val="standard"/>
        <c:varyColors val="0"/>
        <c:ser>
          <c:idx val="1"/>
          <c:order val="1"/>
          <c:tx>
            <c:strRef>
              <c:f>'Figure 3, Panel A'!$L$28</c:f>
              <c:strCache>
                <c:ptCount val="1"/>
                <c:pt idx="0">
                  <c:v>Gains to labour productivity from reducing skill mismatch (RHS)</c:v>
                </c:pt>
              </c:strCache>
            </c:strRef>
          </c:tx>
          <c:spPr>
            <a:ln>
              <a:noFill/>
            </a:ln>
          </c:spPr>
          <c:marker>
            <c:symbol val="diamond"/>
            <c:size val="8"/>
            <c:spPr>
              <a:solidFill>
                <a:srgbClr val="FFFF00"/>
              </a:solidFill>
              <a:ln>
                <a:solidFill>
                  <a:schemeClr val="tx2"/>
                </a:solidFill>
              </a:ln>
            </c:spPr>
          </c:marker>
          <c:cat>
            <c:strRef>
              <c:f>'Figure 3, Panel A'!$L$3:$L$24</c:f>
              <c:strCache>
                <c:ptCount val="22"/>
                <c:pt idx="0">
                  <c:v>POL</c:v>
                </c:pt>
                <c:pt idx="1">
                  <c:v>CAN</c:v>
                </c:pt>
                <c:pt idx="2">
                  <c:v>BEL</c:v>
                </c:pt>
                <c:pt idx="3">
                  <c:v>SWE</c:v>
                </c:pt>
                <c:pt idx="4">
                  <c:v>USA</c:v>
                </c:pt>
                <c:pt idx="5">
                  <c:v>FRA</c:v>
                </c:pt>
                <c:pt idx="6">
                  <c:v>NLD</c:v>
                </c:pt>
                <c:pt idx="7">
                  <c:v>DNK</c:v>
                </c:pt>
                <c:pt idx="8">
                  <c:v>JPN</c:v>
                </c:pt>
                <c:pt idx="9">
                  <c:v>FIN</c:v>
                </c:pt>
                <c:pt idx="10">
                  <c:v>EST</c:v>
                </c:pt>
                <c:pt idx="11">
                  <c:v>KOR</c:v>
                </c:pt>
                <c:pt idx="12">
                  <c:v>GBR</c:v>
                </c:pt>
                <c:pt idx="13">
                  <c:v>NOR</c:v>
                </c:pt>
                <c:pt idx="14">
                  <c:v>SVK</c:v>
                </c:pt>
                <c:pt idx="15">
                  <c:v>AUS</c:v>
                </c:pt>
                <c:pt idx="16">
                  <c:v>DEU</c:v>
                </c:pt>
                <c:pt idx="17">
                  <c:v>AUT</c:v>
                </c:pt>
                <c:pt idx="18">
                  <c:v>IRL</c:v>
                </c:pt>
                <c:pt idx="19">
                  <c:v>CZE</c:v>
                </c:pt>
                <c:pt idx="20">
                  <c:v>ESP</c:v>
                </c:pt>
                <c:pt idx="21">
                  <c:v>ITA</c:v>
                </c:pt>
              </c:strCache>
            </c:strRef>
          </c:cat>
          <c:val>
            <c:numRef>
              <c:f>'Figure 3, Panel A'!$N$3:$N$24</c:f>
              <c:numCache>
                <c:formatCode>General</c:formatCode>
                <c:ptCount val="22"/>
                <c:pt idx="0">
                  <c:v>2.2769966496950511</c:v>
                </c:pt>
                <c:pt idx="1">
                  <c:v>2.5884430945320558</c:v>
                </c:pt>
                <c:pt idx="2">
                  <c:v>2.7340166941298483</c:v>
                </c:pt>
                <c:pt idx="3">
                  <c:v>2.8083819307075375</c:v>
                </c:pt>
                <c:pt idx="4">
                  <c:v>2.9336685368534843</c:v>
                </c:pt>
                <c:pt idx="5">
                  <c:v>3.1711630291523241</c:v>
                </c:pt>
                <c:pt idx="6">
                  <c:v>3.3832116757311459</c:v>
                </c:pt>
                <c:pt idx="7">
                  <c:v>3.6203444957748188</c:v>
                </c:pt>
                <c:pt idx="8">
                  <c:v>3.7171814802407166</c:v>
                </c:pt>
                <c:pt idx="9">
                  <c:v>3.7716991823802282</c:v>
                </c:pt>
                <c:pt idx="10">
                  <c:v>4.0389331176811538</c:v>
                </c:pt>
                <c:pt idx="11">
                  <c:v>4.9345251847544347</c:v>
                </c:pt>
                <c:pt idx="12">
                  <c:v>5.0997486121556967</c:v>
                </c:pt>
                <c:pt idx="13">
                  <c:v>5.225828264112331</c:v>
                </c:pt>
                <c:pt idx="14">
                  <c:v>5.8085771901167815</c:v>
                </c:pt>
                <c:pt idx="15">
                  <c:v>6.1794817189067652</c:v>
                </c:pt>
                <c:pt idx="16">
                  <c:v>6.3688090588440271</c:v>
                </c:pt>
                <c:pt idx="17">
                  <c:v>7.0008401165999157</c:v>
                </c:pt>
                <c:pt idx="18">
                  <c:v>7.7407184919804362</c:v>
                </c:pt>
                <c:pt idx="19">
                  <c:v>9.2540261565393411</c:v>
                </c:pt>
                <c:pt idx="20">
                  <c:v>9.771714432957058</c:v>
                </c:pt>
                <c:pt idx="21">
                  <c:v>10.0727032371279</c:v>
                </c:pt>
              </c:numCache>
            </c:numRef>
          </c:val>
          <c:smooth val="0"/>
        </c:ser>
        <c:dLbls>
          <c:showLegendKey val="0"/>
          <c:showVal val="0"/>
          <c:showCatName val="0"/>
          <c:showSerName val="0"/>
          <c:showPercent val="0"/>
          <c:showBubbleSize val="0"/>
        </c:dLbls>
        <c:marker val="1"/>
        <c:smooth val="0"/>
        <c:axId val="38996608"/>
        <c:axId val="38995072"/>
      </c:lineChart>
      <c:catAx>
        <c:axId val="38988800"/>
        <c:scaling>
          <c:orientation val="minMax"/>
        </c:scaling>
        <c:delete val="0"/>
        <c:axPos val="b"/>
        <c:majorTickMark val="out"/>
        <c:minorTickMark val="none"/>
        <c:tickLblPos val="nextTo"/>
        <c:crossAx val="38991744"/>
        <c:crosses val="autoZero"/>
        <c:auto val="1"/>
        <c:lblAlgn val="ctr"/>
        <c:lblOffset val="100"/>
        <c:noMultiLvlLbl val="0"/>
      </c:catAx>
      <c:valAx>
        <c:axId val="38991744"/>
        <c:scaling>
          <c:orientation val="minMax"/>
        </c:scaling>
        <c:delete val="0"/>
        <c:axPos val="l"/>
        <c:majorGridlines>
          <c:spPr>
            <a:ln>
              <a:solidFill>
                <a:schemeClr val="bg1"/>
              </a:solidFill>
            </a:ln>
          </c:spPr>
        </c:majorGridlines>
        <c:numFmt formatCode="General" sourceLinked="1"/>
        <c:majorTickMark val="out"/>
        <c:minorTickMark val="none"/>
        <c:tickLblPos val="nextTo"/>
        <c:crossAx val="38988800"/>
        <c:crosses val="autoZero"/>
        <c:crossBetween val="between"/>
      </c:valAx>
      <c:valAx>
        <c:axId val="38995072"/>
        <c:scaling>
          <c:orientation val="minMax"/>
        </c:scaling>
        <c:delete val="0"/>
        <c:axPos val="r"/>
        <c:numFmt formatCode="General" sourceLinked="1"/>
        <c:majorTickMark val="out"/>
        <c:minorTickMark val="none"/>
        <c:tickLblPos val="nextTo"/>
        <c:crossAx val="38996608"/>
        <c:crosses val="max"/>
        <c:crossBetween val="between"/>
      </c:valAx>
      <c:catAx>
        <c:axId val="38996608"/>
        <c:scaling>
          <c:orientation val="minMax"/>
        </c:scaling>
        <c:delete val="1"/>
        <c:axPos val="b"/>
        <c:majorTickMark val="out"/>
        <c:minorTickMark val="none"/>
        <c:tickLblPos val="nextTo"/>
        <c:crossAx val="38995072"/>
        <c:crosses val="autoZero"/>
        <c:auto val="1"/>
        <c:lblAlgn val="ctr"/>
        <c:lblOffset val="100"/>
        <c:noMultiLvlLbl val="0"/>
      </c:catAx>
      <c:spPr>
        <a:solidFill>
          <a:schemeClr val="accent1">
            <a:lumMod val="20000"/>
            <a:lumOff val="80000"/>
          </a:schemeClr>
        </a:solidFill>
      </c:spPr>
    </c:plotArea>
    <c:legend>
      <c:legendPos val="t"/>
      <c:layout>
        <c:manualLayout>
          <c:xMode val="edge"/>
          <c:yMode val="edge"/>
          <c:x val="2.0389254995059027E-2"/>
          <c:y val="2.9126243280323399E-2"/>
          <c:w val="0.68260017892748759"/>
          <c:h val="0.10558734611252565"/>
        </c:manualLayout>
      </c:layout>
      <c:overlay val="0"/>
      <c:txPr>
        <a:bodyPr/>
        <a:lstStyle/>
        <a:p>
          <a:pPr>
            <a:defRPr sz="1200" baseline="0"/>
          </a:pPr>
          <a:endParaRPr lang="en-US"/>
        </a:p>
      </c:txPr>
    </c:legend>
    <c:plotVisOnly val="1"/>
    <c:dispBlanksAs val="gap"/>
    <c:showDLblsOverMax val="0"/>
  </c:chart>
  <c:spPr>
    <a:ln>
      <a:noFill/>
    </a:ln>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9405122810154373E-2"/>
          <c:y val="7.9325277777777772E-2"/>
          <c:w val="0.86537740740740743"/>
          <c:h val="0.80066367146945361"/>
        </c:manualLayout>
      </c:layout>
      <c:scatterChart>
        <c:scatterStyle val="lineMarker"/>
        <c:varyColors val="0"/>
        <c:ser>
          <c:idx val="0"/>
          <c:order val="0"/>
          <c:spPr>
            <a:ln w="28575">
              <a:noFill/>
            </a:ln>
          </c:spPr>
          <c:marker>
            <c:symbol val="diamond"/>
            <c:size val="8"/>
          </c:marker>
          <c:dPt>
            <c:idx val="16"/>
            <c:marker>
              <c:symbol val="diamond"/>
              <c:size val="10"/>
              <c:spPr>
                <a:solidFill>
                  <a:srgbClr val="C00000"/>
                </a:solidFill>
              </c:spPr>
            </c:marker>
            <c:bubble3D val="0"/>
          </c:dPt>
          <c:dPt>
            <c:idx val="34"/>
            <c:marker>
              <c:spPr>
                <a:solidFill>
                  <a:srgbClr val="1F497D">
                    <a:lumMod val="75000"/>
                  </a:srgbClr>
                </a:solidFill>
                <a:ln>
                  <a:noFill/>
                </a:ln>
              </c:spPr>
            </c:marker>
            <c:bubble3D val="0"/>
          </c:dPt>
          <c:dLbls>
            <c:dLbl>
              <c:idx val="0"/>
              <c:layout>
                <c:manualLayout>
                  <c:x val="-6.8069508245614002E-2"/>
                  <c:y val="2.4022045940743718E-2"/>
                </c:manualLayout>
              </c:layout>
              <c:tx>
                <c:strRef>
                  <c:f>'1.10'!$E$43</c:f>
                  <c:strCache>
                    <c:ptCount val="1"/>
                    <c:pt idx="0">
                      <c:v>AUS</c:v>
                    </c:pt>
                  </c:strCache>
                </c:strRef>
              </c:tx>
              <c:dLblPos val="r"/>
              <c:showLegendKey val="0"/>
              <c:showVal val="0"/>
              <c:showCatName val="0"/>
              <c:showSerName val="0"/>
              <c:showPercent val="0"/>
              <c:showBubbleSize val="0"/>
            </c:dLbl>
            <c:dLbl>
              <c:idx val="1"/>
              <c:layout>
                <c:manualLayout>
                  <c:x val="-1.2560991465692596E-2"/>
                  <c:y val="4.0915195031381572E-4"/>
                </c:manualLayout>
              </c:layout>
              <c:tx>
                <c:strRef>
                  <c:f>'1.10'!$E$44</c:f>
                  <c:strCache>
                    <c:ptCount val="1"/>
                    <c:pt idx="0">
                      <c:v>AUT</c:v>
                    </c:pt>
                  </c:strCache>
                </c:strRef>
              </c:tx>
              <c:dLblPos val="r"/>
              <c:showLegendKey val="0"/>
              <c:showVal val="0"/>
              <c:showCatName val="0"/>
              <c:showSerName val="0"/>
              <c:showPercent val="0"/>
              <c:showBubbleSize val="0"/>
            </c:dLbl>
            <c:dLbl>
              <c:idx val="2"/>
              <c:layout>
                <c:manualLayout>
                  <c:x val="-1.5935356419037035E-2"/>
                  <c:y val="-2.4736142240084989E-2"/>
                </c:manualLayout>
              </c:layout>
              <c:tx>
                <c:strRef>
                  <c:f>'1.10'!$E$45</c:f>
                  <c:strCache>
                    <c:ptCount val="1"/>
                    <c:pt idx="0">
                      <c:v>BEL</c:v>
                    </c:pt>
                  </c:strCache>
                </c:strRef>
              </c:tx>
              <c:dLblPos val="r"/>
              <c:showLegendKey val="0"/>
              <c:showVal val="0"/>
              <c:showCatName val="0"/>
              <c:showSerName val="0"/>
              <c:showPercent val="0"/>
              <c:showBubbleSize val="0"/>
            </c:dLbl>
            <c:dLbl>
              <c:idx val="3"/>
              <c:layout>
                <c:manualLayout>
                  <c:x val="-1.2449149434863888E-2"/>
                  <c:y val="3.1256795775314789E-3"/>
                </c:manualLayout>
              </c:layout>
              <c:tx>
                <c:strRef>
                  <c:f>'1.10'!$E$46</c:f>
                  <c:strCache>
                    <c:ptCount val="1"/>
                    <c:pt idx="0">
                      <c:v>CAN</c:v>
                    </c:pt>
                  </c:strCache>
                </c:strRef>
              </c:tx>
              <c:dLblPos val="r"/>
              <c:showLegendKey val="0"/>
              <c:showVal val="0"/>
              <c:showCatName val="0"/>
              <c:showSerName val="0"/>
              <c:showPercent val="0"/>
              <c:showBubbleSize val="0"/>
            </c:dLbl>
            <c:dLbl>
              <c:idx val="4"/>
              <c:layout>
                <c:manualLayout>
                  <c:x val="-5.3724237614793419E-2"/>
                  <c:y val="1.7822790586324067E-2"/>
                </c:manualLayout>
              </c:layout>
              <c:tx>
                <c:strRef>
                  <c:f>'1.10'!$E$47</c:f>
                  <c:strCache>
                    <c:ptCount val="1"/>
                    <c:pt idx="0">
                      <c:v>CHL</c:v>
                    </c:pt>
                  </c:strCache>
                </c:strRef>
              </c:tx>
              <c:dLblPos val="r"/>
              <c:showLegendKey val="0"/>
              <c:showVal val="0"/>
              <c:showCatName val="0"/>
              <c:showSerName val="0"/>
              <c:showPercent val="0"/>
              <c:showBubbleSize val="0"/>
            </c:dLbl>
            <c:dLbl>
              <c:idx val="5"/>
              <c:layout>
                <c:manualLayout>
                  <c:x val="-3.9926492149820837E-2"/>
                  <c:y val="-2.8218869967287039E-2"/>
                </c:manualLayout>
              </c:layout>
              <c:tx>
                <c:strRef>
                  <c:f>'1.10'!$E$48</c:f>
                  <c:strCache>
                    <c:ptCount val="1"/>
                    <c:pt idx="0">
                      <c:v>CZE</c:v>
                    </c:pt>
                  </c:strCache>
                </c:strRef>
              </c:tx>
              <c:dLblPos val="r"/>
              <c:showLegendKey val="0"/>
              <c:showVal val="0"/>
              <c:showCatName val="0"/>
              <c:showSerName val="0"/>
              <c:showPercent val="0"/>
              <c:showBubbleSize val="0"/>
            </c:dLbl>
            <c:dLbl>
              <c:idx val="6"/>
              <c:layout>
                <c:manualLayout>
                  <c:x val="-1.7431034920865736E-2"/>
                  <c:y val="2.0539318213541668E-2"/>
                </c:manualLayout>
              </c:layout>
              <c:tx>
                <c:strRef>
                  <c:f>'1.10'!$E$49</c:f>
                  <c:strCache>
                    <c:ptCount val="1"/>
                    <c:pt idx="0">
                      <c:v>DNK</c:v>
                    </c:pt>
                  </c:strCache>
                </c:strRef>
              </c:tx>
              <c:dLblPos val="r"/>
              <c:showLegendKey val="0"/>
              <c:showVal val="0"/>
              <c:showCatName val="0"/>
              <c:showSerName val="0"/>
              <c:showPercent val="0"/>
              <c:showBubbleSize val="0"/>
            </c:dLbl>
            <c:dLbl>
              <c:idx val="7"/>
              <c:layout>
                <c:manualLayout>
                  <c:x val="-5.812910725020138E-2"/>
                  <c:y val="2.0539318213541668E-2"/>
                </c:manualLayout>
              </c:layout>
              <c:tx>
                <c:strRef>
                  <c:f>'1.10'!$E$50</c:f>
                  <c:strCache>
                    <c:ptCount val="1"/>
                    <c:pt idx="0">
                      <c:v>EST</c:v>
                    </c:pt>
                  </c:strCache>
                </c:strRef>
              </c:tx>
              <c:dLblPos val="r"/>
              <c:showLegendKey val="0"/>
              <c:showVal val="0"/>
              <c:showCatName val="0"/>
              <c:showSerName val="0"/>
              <c:showPercent val="0"/>
              <c:showBubbleSize val="0"/>
            </c:dLbl>
            <c:dLbl>
              <c:idx val="8"/>
              <c:layout>
                <c:manualLayout>
                  <c:x val="-5.9560054626392904E-2"/>
                  <c:y val="1.7056590486339618E-2"/>
                </c:manualLayout>
              </c:layout>
              <c:tx>
                <c:strRef>
                  <c:f>'1.10'!$E$51</c:f>
                  <c:strCache>
                    <c:ptCount val="1"/>
                    <c:pt idx="0">
                      <c:v>FIN</c:v>
                    </c:pt>
                  </c:strCache>
                </c:strRef>
              </c:tx>
              <c:dLblPos val="r"/>
              <c:showLegendKey val="0"/>
              <c:showVal val="0"/>
              <c:showCatName val="0"/>
              <c:showSerName val="0"/>
              <c:showPercent val="0"/>
              <c:showBubbleSize val="0"/>
            </c:dLbl>
            <c:dLbl>
              <c:idx val="9"/>
              <c:layout>
                <c:manualLayout>
                  <c:x val="-1.5087360125589512E-2"/>
                  <c:y val="1.0091135031935516E-2"/>
                </c:manualLayout>
              </c:layout>
              <c:tx>
                <c:strRef>
                  <c:f>'1.10'!$E$52</c:f>
                  <c:strCache>
                    <c:ptCount val="1"/>
                    <c:pt idx="0">
                      <c:v>FRA</c:v>
                    </c:pt>
                  </c:strCache>
                </c:strRef>
              </c:tx>
              <c:dLblPos val="r"/>
              <c:showLegendKey val="0"/>
              <c:showVal val="0"/>
              <c:showCatName val="0"/>
              <c:showSerName val="0"/>
              <c:showPercent val="0"/>
              <c:showBubbleSize val="0"/>
            </c:dLbl>
            <c:dLbl>
              <c:idx val="10"/>
              <c:layout>
                <c:manualLayout>
                  <c:x val="-5.2352086132088964E-2"/>
                  <c:y val="3.0987501395147821E-2"/>
                </c:manualLayout>
              </c:layout>
              <c:tx>
                <c:strRef>
                  <c:f>'1.10'!$E$53</c:f>
                  <c:strCache>
                    <c:ptCount val="1"/>
                    <c:pt idx="0">
                      <c:v>DEU</c:v>
                    </c:pt>
                  </c:strCache>
                </c:strRef>
              </c:tx>
              <c:dLblPos val="r"/>
              <c:showLegendKey val="0"/>
              <c:showVal val="0"/>
              <c:showCatName val="0"/>
              <c:showSerName val="0"/>
              <c:showPercent val="0"/>
              <c:showBubbleSize val="0"/>
            </c:dLbl>
            <c:dLbl>
              <c:idx val="11"/>
              <c:layout>
                <c:manualLayout>
                  <c:x val="-6.8393349349804594E-2"/>
                  <c:y val="-2.8218869967287039E-2"/>
                </c:manualLayout>
              </c:layout>
              <c:tx>
                <c:strRef>
                  <c:f>'1.10'!$E$54</c:f>
                  <c:strCache>
                    <c:ptCount val="1"/>
                    <c:pt idx="0">
                      <c:v>GRC</c:v>
                    </c:pt>
                  </c:strCache>
                </c:strRef>
              </c:tx>
              <c:dLblPos val="r"/>
              <c:showLegendKey val="0"/>
              <c:showVal val="0"/>
              <c:showCatName val="0"/>
              <c:showSerName val="0"/>
              <c:showPercent val="0"/>
              <c:showBubbleSize val="0"/>
            </c:dLbl>
            <c:dLbl>
              <c:idx val="12"/>
              <c:layout>
                <c:manualLayout>
                  <c:x val="-7.1002069355784334E-2"/>
                  <c:y val="3.8918796775158663E-3"/>
                </c:manualLayout>
              </c:layout>
              <c:tx>
                <c:strRef>
                  <c:f>'1.10'!$E$55</c:f>
                  <c:strCache>
                    <c:ptCount val="1"/>
                    <c:pt idx="0">
                      <c:v>HUN</c:v>
                    </c:pt>
                  </c:strCache>
                </c:strRef>
              </c:tx>
              <c:dLblPos val="r"/>
              <c:showLegendKey val="0"/>
              <c:showVal val="0"/>
              <c:showCatName val="0"/>
              <c:showSerName val="0"/>
              <c:showPercent val="0"/>
              <c:showBubbleSize val="0"/>
            </c:dLbl>
            <c:dLbl>
              <c:idx val="13"/>
              <c:layout>
                <c:manualLayout>
                  <c:x val="-6.2486865980417812E-2"/>
                  <c:y val="-3.8397758768726861E-3"/>
                </c:manualLayout>
              </c:layout>
              <c:tx>
                <c:strRef>
                  <c:f>'1.10'!$E$56</c:f>
                  <c:strCache>
                    <c:ptCount val="1"/>
                    <c:pt idx="0">
                      <c:v>ISL</c:v>
                    </c:pt>
                  </c:strCache>
                </c:strRef>
              </c:tx>
              <c:dLblPos val="r"/>
              <c:showLegendKey val="0"/>
              <c:showVal val="0"/>
              <c:showCatName val="0"/>
              <c:showSerName val="0"/>
              <c:showPercent val="0"/>
              <c:showBubbleSize val="0"/>
            </c:dLbl>
            <c:dLbl>
              <c:idx val="14"/>
              <c:layout>
                <c:manualLayout>
                  <c:x val="-2.9627009609326328E-2"/>
                  <c:y val="2.7504773667945768E-2"/>
                </c:manualLayout>
              </c:layout>
              <c:tx>
                <c:strRef>
                  <c:f>'1.10'!$E$57</c:f>
                  <c:strCache>
                    <c:ptCount val="1"/>
                    <c:pt idx="0">
                      <c:v>IRL</c:v>
                    </c:pt>
                  </c:strCache>
                </c:strRef>
              </c:tx>
              <c:dLblPos val="r"/>
              <c:showLegendKey val="0"/>
              <c:showVal val="0"/>
              <c:showCatName val="0"/>
              <c:showSerName val="0"/>
              <c:showPercent val="0"/>
              <c:showBubbleSize val="0"/>
            </c:dLbl>
            <c:dLbl>
              <c:idx val="15"/>
              <c:layout>
                <c:manualLayout>
                  <c:x val="-1.5352405336293036E-2"/>
                  <c:y val="-3.441812532170669E-2"/>
                </c:manualLayout>
              </c:layout>
              <c:tx>
                <c:strRef>
                  <c:f>'1.10'!$E$58</c:f>
                  <c:strCache>
                    <c:ptCount val="1"/>
                    <c:pt idx="0">
                      <c:v>ISR</c:v>
                    </c:pt>
                  </c:strCache>
                </c:strRef>
              </c:tx>
              <c:dLblPos val="r"/>
              <c:showLegendKey val="0"/>
              <c:showVal val="0"/>
              <c:showCatName val="0"/>
              <c:showSerName val="0"/>
              <c:showPercent val="0"/>
              <c:showBubbleSize val="0"/>
            </c:dLbl>
            <c:dLbl>
              <c:idx val="16"/>
              <c:layout>
                <c:manualLayout>
                  <c:x val="-1.5952976639482728E-2"/>
                  <c:y val="-2.0487214412898486E-2"/>
                </c:manualLayout>
              </c:layout>
              <c:tx>
                <c:strRef>
                  <c:f>'1.10'!$E$59</c:f>
                  <c:strCache>
                    <c:ptCount val="1"/>
                    <c:pt idx="0">
                      <c:v>ITA</c:v>
                    </c:pt>
                  </c:strCache>
                </c:strRef>
              </c:tx>
              <c:dLblPos val="r"/>
              <c:showLegendKey val="0"/>
              <c:showVal val="0"/>
              <c:showCatName val="0"/>
              <c:showSerName val="0"/>
              <c:showPercent val="0"/>
              <c:showBubbleSize val="0"/>
            </c:dLbl>
            <c:dLbl>
              <c:idx val="17"/>
              <c:layout>
                <c:manualLayout>
                  <c:x val="-6.5731583206483202E-2"/>
                  <c:y val="-1.0805231331276787E-2"/>
                </c:manualLayout>
              </c:layout>
              <c:tx>
                <c:strRef>
                  <c:f>'1.10'!$E$60</c:f>
                  <c:strCache>
                    <c:ptCount val="1"/>
                    <c:pt idx="0">
                      <c:v>JPN</c:v>
                    </c:pt>
                  </c:strCache>
                </c:strRef>
              </c:tx>
              <c:dLblPos val="r"/>
              <c:showLegendKey val="0"/>
              <c:showVal val="0"/>
              <c:showCatName val="0"/>
              <c:showSerName val="0"/>
              <c:showPercent val="0"/>
              <c:showBubbleSize val="0"/>
            </c:dLbl>
            <c:dLbl>
              <c:idx val="18"/>
              <c:layout>
                <c:manualLayout>
                  <c:x val="-1.7425285164720312E-2"/>
                  <c:y val="-2.0487214412898486E-2"/>
                </c:manualLayout>
              </c:layout>
              <c:tx>
                <c:strRef>
                  <c:f>'1.10'!$E$61</c:f>
                  <c:strCache>
                    <c:ptCount val="1"/>
                    <c:pt idx="0">
                      <c:v>KOR</c:v>
                    </c:pt>
                  </c:strCache>
                </c:strRef>
              </c:tx>
              <c:dLblPos val="r"/>
              <c:showLegendKey val="0"/>
              <c:showVal val="0"/>
              <c:showCatName val="0"/>
              <c:showSerName val="0"/>
              <c:showPercent val="0"/>
              <c:showBubbleSize val="0"/>
            </c:dLbl>
            <c:dLbl>
              <c:idx val="19"/>
              <c:layout>
                <c:manualLayout>
                  <c:x val="-1.7442905385165963E-2"/>
                  <c:y val="-2.4736142240084989E-2"/>
                </c:manualLayout>
              </c:layout>
              <c:tx>
                <c:strRef>
                  <c:f>'1.10'!$E$62</c:f>
                  <c:strCache>
                    <c:ptCount val="1"/>
                    <c:pt idx="0">
                      <c:v>LUX</c:v>
                    </c:pt>
                  </c:strCache>
                </c:strRef>
              </c:tx>
              <c:dLblPos val="r"/>
              <c:showLegendKey val="0"/>
              <c:showVal val="0"/>
              <c:showCatName val="0"/>
              <c:showSerName val="0"/>
              <c:showPercent val="0"/>
              <c:showBubbleSize val="0"/>
            </c:dLbl>
            <c:dLbl>
              <c:idx val="20"/>
              <c:layout>
                <c:manualLayout>
                  <c:x val="-5.3736108079093646E-2"/>
                  <c:y val="2.4022045940743718E-2"/>
                </c:manualLayout>
              </c:layout>
              <c:tx>
                <c:strRef>
                  <c:f>'1.10'!$E$63</c:f>
                  <c:strCache>
                    <c:ptCount val="1"/>
                    <c:pt idx="0">
                      <c:v>MEX</c:v>
                    </c:pt>
                  </c:strCache>
                </c:strRef>
              </c:tx>
              <c:dLblPos val="r"/>
              <c:showLegendKey val="0"/>
              <c:showVal val="0"/>
              <c:showCatName val="0"/>
              <c:showSerName val="0"/>
              <c:showPercent val="0"/>
              <c:showBubbleSize val="0"/>
            </c:dLbl>
            <c:dLbl>
              <c:idx val="21"/>
              <c:layout>
                <c:manualLayout>
                  <c:x val="-7.2798218985212548E-2"/>
                  <c:y val="3.1256795775314152E-3"/>
                </c:manualLayout>
              </c:layout>
              <c:tx>
                <c:strRef>
                  <c:f>'1.10'!$E$64</c:f>
                  <c:strCache>
                    <c:ptCount val="1"/>
                    <c:pt idx="0">
                      <c:v>NLD</c:v>
                    </c:pt>
                  </c:strCache>
                </c:strRef>
              </c:tx>
              <c:dLblPos val="r"/>
              <c:showLegendKey val="0"/>
              <c:showVal val="0"/>
              <c:showCatName val="0"/>
              <c:showSerName val="0"/>
              <c:showPercent val="0"/>
              <c:showBubbleSize val="0"/>
            </c:dLbl>
            <c:dLbl>
              <c:idx val="22"/>
              <c:layout>
                <c:manualLayout>
                  <c:x val="-5.9295009415689381E-2"/>
                  <c:y val="2.0539318213541668E-2"/>
                </c:manualLayout>
              </c:layout>
              <c:tx>
                <c:strRef>
                  <c:f>'1.10'!$E$65</c:f>
                  <c:strCache>
                    <c:ptCount val="1"/>
                    <c:pt idx="0">
                      <c:v>NZL</c:v>
                    </c:pt>
                  </c:strCache>
                </c:strRef>
              </c:tx>
              <c:dLblPos val="r"/>
              <c:showLegendKey val="0"/>
              <c:showVal val="0"/>
              <c:showCatName val="0"/>
              <c:showSerName val="0"/>
              <c:showPercent val="0"/>
              <c:showBubbleSize val="0"/>
            </c:dLbl>
            <c:dLbl>
              <c:idx val="23"/>
              <c:layout>
                <c:manualLayout>
                  <c:x val="-1.8261410993867608E-2"/>
                  <c:y val="-2.4736142240084989E-2"/>
                </c:manualLayout>
              </c:layout>
              <c:tx>
                <c:strRef>
                  <c:f>'1.10'!$E$66</c:f>
                  <c:strCache>
                    <c:ptCount val="1"/>
                    <c:pt idx="0">
                      <c:v>NOR</c:v>
                    </c:pt>
                  </c:strCache>
                </c:strRef>
              </c:tx>
              <c:dLblPos val="r"/>
              <c:showLegendKey val="0"/>
              <c:showVal val="0"/>
              <c:showCatName val="0"/>
              <c:showSerName val="0"/>
              <c:showPercent val="0"/>
              <c:showBubbleSize val="0"/>
            </c:dLbl>
            <c:dLbl>
              <c:idx val="24"/>
              <c:layout>
                <c:manualLayout>
                  <c:x val="-3.4143721275562998E-2"/>
                  <c:y val="-2.4736142240084958E-2"/>
                </c:manualLayout>
              </c:layout>
              <c:tx>
                <c:strRef>
                  <c:f>'1.10'!$E$67</c:f>
                  <c:strCache>
                    <c:ptCount val="1"/>
                    <c:pt idx="0">
                      <c:v>POL</c:v>
                    </c:pt>
                  </c:strCache>
                </c:strRef>
              </c:tx>
              <c:dLblPos val="r"/>
              <c:showLegendKey val="0"/>
              <c:showVal val="0"/>
              <c:showCatName val="0"/>
              <c:showSerName val="0"/>
              <c:showPercent val="0"/>
              <c:showBubbleSize val="0"/>
            </c:dLbl>
            <c:dLbl>
              <c:idx val="25"/>
              <c:layout>
                <c:manualLayout>
                  <c:x val="-3.6958505122754511E-2"/>
                  <c:y val="-2.745266986730259E-2"/>
                </c:manualLayout>
              </c:layout>
              <c:tx>
                <c:strRef>
                  <c:f>'1.10'!$E$68</c:f>
                  <c:strCache>
                    <c:ptCount val="1"/>
                    <c:pt idx="0">
                      <c:v>PRT</c:v>
                    </c:pt>
                  </c:strCache>
                </c:strRef>
              </c:tx>
              <c:dLblPos val="r"/>
              <c:showLegendKey val="0"/>
              <c:showVal val="0"/>
              <c:showCatName val="0"/>
              <c:showSerName val="0"/>
              <c:showPercent val="0"/>
              <c:showBubbleSize val="0"/>
            </c:dLbl>
            <c:dLbl>
              <c:idx val="26"/>
              <c:layout>
                <c:manualLayout>
                  <c:x val="-1.1035822279118018E-2"/>
                  <c:y val="3.8918796775158663E-3"/>
                </c:manualLayout>
              </c:layout>
              <c:tx>
                <c:strRef>
                  <c:f>'1.10'!$E$69</c:f>
                  <c:strCache>
                    <c:ptCount val="1"/>
                    <c:pt idx="0">
                      <c:v>SVK</c:v>
                    </c:pt>
                  </c:strCache>
                </c:strRef>
              </c:tx>
              <c:dLblPos val="r"/>
              <c:showLegendKey val="0"/>
              <c:showVal val="0"/>
              <c:showCatName val="0"/>
              <c:showSerName val="0"/>
              <c:showPercent val="0"/>
              <c:showBubbleSize val="0"/>
            </c:dLbl>
            <c:dLbl>
              <c:idx val="27"/>
              <c:layout>
                <c:manualLayout>
                  <c:x val="-5.9336185088730793E-2"/>
                  <c:y val="1.7822790586324036E-2"/>
                </c:manualLayout>
              </c:layout>
              <c:tx>
                <c:strRef>
                  <c:f>'1.10'!$E$70</c:f>
                  <c:strCache>
                    <c:ptCount val="1"/>
                    <c:pt idx="0">
                      <c:v>SVN</c:v>
                    </c:pt>
                  </c:strCache>
                </c:strRef>
              </c:tx>
              <c:dLblPos val="r"/>
              <c:showLegendKey val="0"/>
              <c:showVal val="0"/>
              <c:showCatName val="0"/>
              <c:showSerName val="0"/>
              <c:showPercent val="0"/>
              <c:showBubbleSize val="0"/>
            </c:dLbl>
            <c:dLbl>
              <c:idx val="28"/>
              <c:layout>
                <c:manualLayout>
                  <c:x val="-5.0308696988407522E-2"/>
                  <c:y val="-3.441812532170669E-2"/>
                </c:manualLayout>
              </c:layout>
              <c:tx>
                <c:strRef>
                  <c:f>'1.10'!$E$71</c:f>
                  <c:strCache>
                    <c:ptCount val="1"/>
                    <c:pt idx="0">
                      <c:v>ESP</c:v>
                    </c:pt>
                  </c:strCache>
                </c:strRef>
              </c:tx>
              <c:dLblPos val="r"/>
              <c:showLegendKey val="0"/>
              <c:showVal val="0"/>
              <c:showCatName val="0"/>
              <c:showSerName val="0"/>
              <c:showPercent val="0"/>
              <c:showBubbleSize val="0"/>
            </c:dLbl>
            <c:dLbl>
              <c:idx val="29"/>
              <c:layout>
                <c:manualLayout>
                  <c:x val="-1.8108393289997398E-2"/>
                  <c:y val="2.4022045940743718E-2"/>
                </c:manualLayout>
              </c:layout>
              <c:tx>
                <c:strRef>
                  <c:f>'1.10'!$E$72</c:f>
                  <c:strCache>
                    <c:ptCount val="1"/>
                    <c:pt idx="0">
                      <c:v>SWE</c:v>
                    </c:pt>
                  </c:strCache>
                </c:strRef>
              </c:tx>
              <c:dLblPos val="r"/>
              <c:showLegendKey val="0"/>
              <c:showVal val="0"/>
              <c:showCatName val="0"/>
              <c:showSerName val="0"/>
              <c:showPercent val="0"/>
              <c:showBubbleSize val="0"/>
            </c:dLbl>
            <c:dLbl>
              <c:idx val="30"/>
              <c:layout>
                <c:manualLayout>
                  <c:x val="-1.5835199376503864E-2"/>
                  <c:y val="2.4022045940743718E-2"/>
                </c:manualLayout>
              </c:layout>
              <c:tx>
                <c:strRef>
                  <c:f>'1.10'!$E$73</c:f>
                  <c:strCache>
                    <c:ptCount val="1"/>
                    <c:pt idx="0">
                      <c:v>CHE</c:v>
                    </c:pt>
                  </c:strCache>
                </c:strRef>
              </c:tx>
              <c:dLblPos val="r"/>
              <c:showLegendKey val="0"/>
              <c:showVal val="0"/>
              <c:showCatName val="0"/>
              <c:showSerName val="0"/>
              <c:showPercent val="0"/>
              <c:showBubbleSize val="0"/>
            </c:dLbl>
            <c:dLbl>
              <c:idx val="31"/>
              <c:layout>
                <c:manualLayout>
                  <c:x val="-1.8514585740270904E-2"/>
                  <c:y val="-2.1253414512882939E-2"/>
                </c:manualLayout>
              </c:layout>
              <c:tx>
                <c:strRef>
                  <c:f>'1.10'!$E$74</c:f>
                  <c:strCache>
                    <c:ptCount val="1"/>
                    <c:pt idx="0">
                      <c:v>TUR</c:v>
                    </c:pt>
                  </c:strCache>
                </c:strRef>
              </c:tx>
              <c:dLblPos val="r"/>
              <c:showLegendKey val="0"/>
              <c:showVal val="0"/>
              <c:showCatName val="0"/>
              <c:showSerName val="0"/>
              <c:showPercent val="0"/>
              <c:showBubbleSize val="0"/>
            </c:dLbl>
            <c:dLbl>
              <c:idx val="32"/>
              <c:layout>
                <c:manualLayout>
                  <c:x val="-6.8522811601078953E-2"/>
                  <c:y val="1.7056590486339618E-2"/>
                </c:manualLayout>
              </c:layout>
              <c:tx>
                <c:strRef>
                  <c:f>'1.10'!$E$75</c:f>
                  <c:strCache>
                    <c:ptCount val="1"/>
                    <c:pt idx="0">
                      <c:v>GBR</c:v>
                    </c:pt>
                  </c:strCache>
                </c:strRef>
              </c:tx>
              <c:dLblPos val="r"/>
              <c:showLegendKey val="0"/>
              <c:showVal val="0"/>
              <c:showCatName val="0"/>
              <c:showSerName val="0"/>
              <c:showPercent val="0"/>
              <c:showBubbleSize val="0"/>
            </c:dLbl>
            <c:dLbl>
              <c:idx val="33"/>
              <c:layout>
                <c:manualLayout>
                  <c:x val="-1.7007036774141972E-2"/>
                  <c:y val="-1.3522033189024087E-2"/>
                </c:manualLayout>
              </c:layout>
              <c:tx>
                <c:strRef>
                  <c:f>'1.10'!$E$76</c:f>
                  <c:strCache>
                    <c:ptCount val="1"/>
                    <c:pt idx="0">
                      <c:v>USA</c:v>
                    </c:pt>
                  </c:strCache>
                </c:strRef>
              </c:tx>
              <c:dLblPos val="r"/>
              <c:showLegendKey val="0"/>
              <c:showVal val="0"/>
              <c:showCatName val="0"/>
              <c:showSerName val="0"/>
              <c:showPercent val="0"/>
              <c:showBubbleSize val="0"/>
            </c:dLbl>
            <c:dLbl>
              <c:idx val="34"/>
              <c:layout>
                <c:manualLayout>
                  <c:x val="-3.4922712418300653E-2"/>
                  <c:y val="-3.5184444444444442E-2"/>
                </c:manualLayout>
              </c:layout>
              <c:tx>
                <c:strRef>
                  <c:f>'1.10'!$E$77</c:f>
                  <c:strCache>
                    <c:ptCount val="1"/>
                    <c:pt idx="0">
                      <c:v>OECD</c:v>
                    </c:pt>
                  </c:strCache>
                </c:strRef>
              </c:tx>
              <c:spPr/>
              <c:txPr>
                <a:bodyPr/>
                <a:lstStyle/>
                <a:p>
                  <a:pPr>
                    <a:defRPr sz="950" b="0" i="0" baseline="0"/>
                  </a:pPr>
                  <a:endParaRPr lang="en-US"/>
                </a:p>
              </c:txPr>
              <c:dLblPos val="r"/>
              <c:showLegendKey val="0"/>
              <c:showVal val="0"/>
              <c:showCatName val="0"/>
              <c:showSerName val="0"/>
              <c:showPercent val="0"/>
              <c:showBubbleSize val="0"/>
            </c:dLbl>
            <c:txPr>
              <a:bodyPr/>
              <a:lstStyle/>
              <a:p>
                <a:pPr>
                  <a:defRPr sz="950" baseline="0"/>
                </a:pPr>
                <a:endParaRPr lang="en-US"/>
              </a:p>
            </c:txPr>
            <c:showLegendKey val="0"/>
            <c:showVal val="1"/>
            <c:showCatName val="0"/>
            <c:showSerName val="0"/>
            <c:showPercent val="0"/>
            <c:showBubbleSize val="0"/>
            <c:showLeaderLines val="0"/>
          </c:dLbls>
          <c:trendline>
            <c:trendlineType val="linear"/>
            <c:dispRSqr val="0"/>
            <c:dispEq val="0"/>
          </c:trendline>
          <c:trendline>
            <c:trendlineType val="linear"/>
            <c:dispRSqr val="1"/>
            <c:dispEq val="0"/>
            <c:trendlineLbl>
              <c:layout>
                <c:manualLayout>
                  <c:x val="0.11784536813977597"/>
                  <c:y val="-0.58217135464963199"/>
                </c:manualLayout>
              </c:layout>
              <c:numFmt formatCode="0.00" sourceLinked="0"/>
              <c:spPr>
                <a:solidFill>
                  <a:sysClr val="window" lastClr="FFFFFF"/>
                </a:solidFill>
              </c:spPr>
              <c:txPr>
                <a:bodyPr/>
                <a:lstStyle/>
                <a:p>
                  <a:pPr>
                    <a:defRPr/>
                  </a:pPr>
                  <a:endParaRPr lang="en-US"/>
                </a:p>
              </c:txPr>
            </c:trendlineLbl>
          </c:trendline>
          <c:xVal>
            <c:numRef>
              <c:f>'1.10'!$C$43:$C$77</c:f>
              <c:numCache>
                <c:formatCode>0.0</c:formatCode>
                <c:ptCount val="35"/>
                <c:pt idx="0">
                  <c:v>42</c:v>
                </c:pt>
                <c:pt idx="1">
                  <c:v>38</c:v>
                </c:pt>
                <c:pt idx="2">
                  <c:v>44</c:v>
                </c:pt>
                <c:pt idx="3">
                  <c:v>52</c:v>
                </c:pt>
                <c:pt idx="4">
                  <c:v>32</c:v>
                </c:pt>
                <c:pt idx="5">
                  <c:v>17</c:v>
                </c:pt>
                <c:pt idx="6">
                  <c:v>53</c:v>
                </c:pt>
                <c:pt idx="7">
                  <c:v>27</c:v>
                </c:pt>
                <c:pt idx="8">
                  <c:v>60</c:v>
                </c:pt>
                <c:pt idx="9">
                  <c:v>44</c:v>
                </c:pt>
                <c:pt idx="10">
                  <c:v>42</c:v>
                </c:pt>
                <c:pt idx="11">
                  <c:v>13</c:v>
                </c:pt>
                <c:pt idx="12">
                  <c:v>21</c:v>
                </c:pt>
                <c:pt idx="13">
                  <c:v>26</c:v>
                </c:pt>
                <c:pt idx="14">
                  <c:v>35</c:v>
                </c:pt>
                <c:pt idx="15">
                  <c:v>34</c:v>
                </c:pt>
                <c:pt idx="16">
                  <c:v>28.000000000000004</c:v>
                </c:pt>
                <c:pt idx="17">
                  <c:v>17</c:v>
                </c:pt>
                <c:pt idx="18">
                  <c:v>23</c:v>
                </c:pt>
                <c:pt idx="19">
                  <c:v>74</c:v>
                </c:pt>
                <c:pt idx="20">
                  <c:v>33</c:v>
                </c:pt>
                <c:pt idx="21">
                  <c:v>56.999999999999993</c:v>
                </c:pt>
                <c:pt idx="22">
                  <c:v>61</c:v>
                </c:pt>
                <c:pt idx="23">
                  <c:v>66</c:v>
                </c:pt>
                <c:pt idx="24">
                  <c:v>27</c:v>
                </c:pt>
                <c:pt idx="25">
                  <c:v>23</c:v>
                </c:pt>
                <c:pt idx="26">
                  <c:v>37</c:v>
                </c:pt>
                <c:pt idx="27">
                  <c:v>24</c:v>
                </c:pt>
                <c:pt idx="28">
                  <c:v>34</c:v>
                </c:pt>
                <c:pt idx="29">
                  <c:v>63</c:v>
                </c:pt>
                <c:pt idx="30">
                  <c:v>77</c:v>
                </c:pt>
                <c:pt idx="31">
                  <c:v>53</c:v>
                </c:pt>
                <c:pt idx="32">
                  <c:v>47</c:v>
                </c:pt>
                <c:pt idx="33">
                  <c:v>35</c:v>
                </c:pt>
                <c:pt idx="34">
                  <c:v>39.970588235294116</c:v>
                </c:pt>
              </c:numCache>
            </c:numRef>
          </c:xVal>
          <c:yVal>
            <c:numRef>
              <c:f>'1.10'!$D$43:$D$77</c:f>
              <c:numCache>
                <c:formatCode>0.0</c:formatCode>
                <c:ptCount val="35"/>
                <c:pt idx="0">
                  <c:v>33</c:v>
                </c:pt>
                <c:pt idx="1">
                  <c:v>67</c:v>
                </c:pt>
                <c:pt idx="2">
                  <c:v>59</c:v>
                </c:pt>
                <c:pt idx="3">
                  <c:v>46</c:v>
                </c:pt>
                <c:pt idx="4">
                  <c:v>66</c:v>
                </c:pt>
                <c:pt idx="5">
                  <c:v>94</c:v>
                </c:pt>
                <c:pt idx="6">
                  <c:v>15</c:v>
                </c:pt>
                <c:pt idx="7">
                  <c:v>64</c:v>
                </c:pt>
                <c:pt idx="8">
                  <c:v>30</c:v>
                </c:pt>
                <c:pt idx="9">
                  <c:v>54</c:v>
                </c:pt>
                <c:pt idx="10">
                  <c:v>54</c:v>
                </c:pt>
                <c:pt idx="11">
                  <c:v>92</c:v>
                </c:pt>
                <c:pt idx="12">
                  <c:v>79</c:v>
                </c:pt>
                <c:pt idx="13">
                  <c:v>67</c:v>
                </c:pt>
                <c:pt idx="14">
                  <c:v>60</c:v>
                </c:pt>
                <c:pt idx="15">
                  <c:v>76</c:v>
                </c:pt>
                <c:pt idx="16">
                  <c:v>86</c:v>
                </c:pt>
                <c:pt idx="17">
                  <c:v>64</c:v>
                </c:pt>
                <c:pt idx="18">
                  <c:v>80</c:v>
                </c:pt>
                <c:pt idx="19">
                  <c:v>26</c:v>
                </c:pt>
                <c:pt idx="20">
                  <c:v>63</c:v>
                </c:pt>
                <c:pt idx="21">
                  <c:v>33</c:v>
                </c:pt>
                <c:pt idx="22">
                  <c:v>24</c:v>
                </c:pt>
                <c:pt idx="23">
                  <c:v>25</c:v>
                </c:pt>
                <c:pt idx="24">
                  <c:v>68</c:v>
                </c:pt>
                <c:pt idx="25">
                  <c:v>88</c:v>
                </c:pt>
                <c:pt idx="26">
                  <c:v>71</c:v>
                </c:pt>
                <c:pt idx="27">
                  <c:v>76</c:v>
                </c:pt>
                <c:pt idx="28">
                  <c:v>76</c:v>
                </c:pt>
                <c:pt idx="29">
                  <c:v>14.000000000000002</c:v>
                </c:pt>
                <c:pt idx="30">
                  <c:v>23</c:v>
                </c:pt>
                <c:pt idx="31">
                  <c:v>53</c:v>
                </c:pt>
                <c:pt idx="32">
                  <c:v>44</c:v>
                </c:pt>
                <c:pt idx="33">
                  <c:v>73</c:v>
                </c:pt>
                <c:pt idx="34">
                  <c:v>57.147058823529413</c:v>
                </c:pt>
              </c:numCache>
            </c:numRef>
          </c:yVal>
          <c:smooth val="0"/>
        </c:ser>
        <c:dLbls>
          <c:showLegendKey val="0"/>
          <c:showVal val="0"/>
          <c:showCatName val="0"/>
          <c:showSerName val="0"/>
          <c:showPercent val="0"/>
          <c:showBubbleSize val="0"/>
        </c:dLbls>
        <c:axId val="38911360"/>
        <c:axId val="38913536"/>
      </c:scatterChart>
      <c:valAx>
        <c:axId val="38911360"/>
        <c:scaling>
          <c:orientation val="minMax"/>
          <c:max val="100"/>
        </c:scaling>
        <c:delete val="0"/>
        <c:axPos val="b"/>
        <c:majorGridlines>
          <c:spPr>
            <a:ln>
              <a:solidFill>
                <a:sysClr val="window" lastClr="FFFFFF">
                  <a:lumMod val="50000"/>
                  <a:alpha val="20000"/>
                </a:sysClr>
              </a:solidFill>
            </a:ln>
          </c:spPr>
        </c:majorGridlines>
        <c:title>
          <c:tx>
            <c:strRef>
              <c:f>'1.10'!$C$42</c:f>
              <c:strCache>
                <c:ptCount val="1"/>
                <c:pt idx="0">
                  <c:v>Confidence in national government </c:v>
                </c:pt>
              </c:strCache>
            </c:strRef>
          </c:tx>
          <c:layout>
            <c:manualLayout>
              <c:xMode val="edge"/>
              <c:yMode val="edge"/>
              <c:x val="0.37605180744452399"/>
              <c:y val="0.94415813067614329"/>
            </c:manualLayout>
          </c:layout>
          <c:overlay val="0"/>
          <c:txPr>
            <a:bodyPr/>
            <a:lstStyle/>
            <a:p>
              <a:pPr>
                <a:defRPr sz="1200" b="0" baseline="0"/>
              </a:pPr>
              <a:endParaRPr lang="en-US"/>
            </a:p>
          </c:txPr>
        </c:title>
        <c:numFmt formatCode="0" sourceLinked="0"/>
        <c:majorTickMark val="in"/>
        <c:minorTickMark val="none"/>
        <c:tickLblPos val="nextTo"/>
        <c:spPr>
          <a:ln>
            <a:solidFill>
              <a:sysClr val="windowText" lastClr="000000">
                <a:alpha val="30000"/>
              </a:sysClr>
            </a:solidFill>
          </a:ln>
        </c:spPr>
        <c:txPr>
          <a:bodyPr rot="0" vert="horz"/>
          <a:lstStyle/>
          <a:p>
            <a:pPr>
              <a:defRPr sz="900" b="0" i="0" u="none" strike="noStrike" baseline="0">
                <a:solidFill>
                  <a:srgbClr val="000000"/>
                </a:solidFill>
                <a:latin typeface="Calibri"/>
                <a:ea typeface="Calibri"/>
                <a:cs typeface="Calibri"/>
              </a:defRPr>
            </a:pPr>
            <a:endParaRPr lang="en-US"/>
          </a:p>
        </c:txPr>
        <c:crossAx val="38913536"/>
        <c:crosses val="autoZero"/>
        <c:crossBetween val="midCat"/>
        <c:majorUnit val="10"/>
      </c:valAx>
      <c:valAx>
        <c:axId val="38913536"/>
        <c:scaling>
          <c:orientation val="minMax"/>
          <c:max val="100"/>
        </c:scaling>
        <c:delete val="0"/>
        <c:axPos val="l"/>
        <c:majorGridlines>
          <c:spPr>
            <a:ln>
              <a:solidFill>
                <a:sysClr val="window" lastClr="FFFFFF">
                  <a:lumMod val="50000"/>
                  <a:alpha val="20000"/>
                </a:sysClr>
              </a:solidFill>
            </a:ln>
          </c:spPr>
        </c:majorGridlines>
        <c:title>
          <c:tx>
            <c:strRef>
              <c:f>'1.10'!$D$42</c:f>
              <c:strCache>
                <c:ptCount val="1"/>
                <c:pt idx="0">
                  <c:v>Government corruption</c:v>
                </c:pt>
              </c:strCache>
            </c:strRef>
          </c:tx>
          <c:overlay val="0"/>
          <c:txPr>
            <a:bodyPr rot="-5400000" vert="horz"/>
            <a:lstStyle/>
            <a:p>
              <a:pPr>
                <a:defRPr sz="1200" b="0" baseline="0"/>
              </a:pPr>
              <a:endParaRPr lang="en-US"/>
            </a:p>
          </c:txPr>
        </c:title>
        <c:numFmt formatCode="0" sourceLinked="0"/>
        <c:majorTickMark val="in"/>
        <c:minorTickMark val="none"/>
        <c:tickLblPos val="low"/>
        <c:spPr>
          <a:ln>
            <a:solidFill>
              <a:sysClr val="windowText" lastClr="000000">
                <a:alpha val="30000"/>
              </a:sysClr>
            </a:solidFill>
          </a:ln>
        </c:spPr>
        <c:txPr>
          <a:bodyPr/>
          <a:lstStyle/>
          <a:p>
            <a:pPr>
              <a:defRPr sz="900" baseline="0">
                <a:latin typeface="Calibri" panose="020F0502020204030204" pitchFamily="34" charset="0"/>
              </a:defRPr>
            </a:pPr>
            <a:endParaRPr lang="en-US"/>
          </a:p>
        </c:txPr>
        <c:crossAx val="38911360"/>
        <c:crosses val="autoZero"/>
        <c:crossBetween val="midCat"/>
        <c:majorUnit val="10"/>
      </c:valAx>
      <c:spPr>
        <a:noFill/>
        <a:ln>
          <a:solidFill>
            <a:sysClr val="window" lastClr="FFFFFF">
              <a:lumMod val="50000"/>
              <a:alpha val="30000"/>
            </a:sysClr>
          </a:solidFill>
        </a:ln>
      </c:spPr>
    </c:plotArea>
    <c:plotVisOnly val="1"/>
    <c:dispBlanksAs val="gap"/>
    <c:showDLblsOverMax val="0"/>
  </c:chart>
  <c:spPr>
    <a:ln>
      <a:noFill/>
    </a:ln>
  </c:sp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60266936050965E-2"/>
          <c:y val="5.9585965547410032E-2"/>
          <c:w val="0.9221751720047312"/>
          <c:h val="0.74220701722629501"/>
        </c:manualLayout>
      </c:layout>
      <c:barChart>
        <c:barDir val="col"/>
        <c:grouping val="stacked"/>
        <c:varyColors val="0"/>
        <c:ser>
          <c:idx val="0"/>
          <c:order val="0"/>
          <c:tx>
            <c:strRef>
              <c:f>'2.8'!$C$35</c:f>
              <c:strCache>
                <c:ptCount val="1"/>
                <c:pt idx="0">
                  <c:v> Regulatory Enforcement</c:v>
                </c:pt>
              </c:strCache>
            </c:strRef>
          </c:tx>
          <c:spPr>
            <a:solidFill>
              <a:schemeClr val="accent1"/>
            </a:solidFill>
            <a:ln>
              <a:solidFill>
                <a:schemeClr val="accent1"/>
              </a:solidFill>
            </a:ln>
          </c:spPr>
          <c:invertIfNegative val="0"/>
          <c:dPt>
            <c:idx val="12"/>
            <c:invertIfNegative val="0"/>
            <c:bubble3D val="0"/>
          </c:dPt>
          <c:dPt>
            <c:idx val="14"/>
            <c:invertIfNegative val="0"/>
            <c:bubble3D val="0"/>
            <c:spPr>
              <a:solidFill>
                <a:schemeClr val="tx2">
                  <a:lumMod val="20000"/>
                  <a:lumOff val="80000"/>
                </a:schemeClr>
              </a:solidFill>
              <a:ln>
                <a:solidFill>
                  <a:schemeClr val="accent1"/>
                </a:solidFill>
              </a:ln>
            </c:spPr>
          </c:dPt>
          <c:dPt>
            <c:idx val="17"/>
            <c:invertIfNegative val="0"/>
            <c:bubble3D val="0"/>
          </c:dPt>
          <c:dPt>
            <c:idx val="24"/>
            <c:invertIfNegative val="0"/>
            <c:bubble3D val="0"/>
            <c:spPr>
              <a:solidFill>
                <a:srgbClr val="FF0000"/>
              </a:solidFill>
              <a:ln>
                <a:solidFill>
                  <a:schemeClr val="accent1"/>
                </a:solidFill>
              </a:ln>
            </c:spPr>
          </c:dPt>
          <c:cat>
            <c:strRef>
              <c:f>'2.8'!$B$36:$B$72</c:f>
              <c:strCache>
                <c:ptCount val="37"/>
                <c:pt idx="0">
                  <c:v>Sweden</c:v>
                </c:pt>
                <c:pt idx="1">
                  <c:v>Japan</c:v>
                </c:pt>
                <c:pt idx="2">
                  <c:v>Denmark</c:v>
                </c:pt>
                <c:pt idx="3">
                  <c:v>Austria</c:v>
                </c:pt>
                <c:pt idx="4">
                  <c:v>Australia</c:v>
                </c:pt>
                <c:pt idx="5">
                  <c:v>Norway</c:v>
                </c:pt>
                <c:pt idx="6">
                  <c:v>Netherlands</c:v>
                </c:pt>
                <c:pt idx="7">
                  <c:v>Finland</c:v>
                </c:pt>
                <c:pt idx="8">
                  <c:v>New Zealand</c:v>
                </c:pt>
                <c:pt idx="9">
                  <c:v>United Kingdom</c:v>
                </c:pt>
                <c:pt idx="10">
                  <c:v>Canada</c:v>
                </c:pt>
                <c:pt idx="11">
                  <c:v>France</c:v>
                </c:pt>
                <c:pt idx="12">
                  <c:v>Germany</c:v>
                </c:pt>
                <c:pt idx="13">
                  <c:v>Estonia</c:v>
                </c:pt>
                <c:pt idx="14">
                  <c:v>OECD</c:v>
                </c:pt>
                <c:pt idx="15">
                  <c:v>United States</c:v>
                </c:pt>
                <c:pt idx="16">
                  <c:v>Belgium</c:v>
                </c:pt>
                <c:pt idx="17">
                  <c:v>Korea</c:v>
                </c:pt>
                <c:pt idx="18">
                  <c:v>Spain</c:v>
                </c:pt>
                <c:pt idx="19">
                  <c:v>Chile</c:v>
                </c:pt>
                <c:pt idx="20">
                  <c:v>Poland</c:v>
                </c:pt>
                <c:pt idx="21">
                  <c:v>Czech Republic</c:v>
                </c:pt>
                <c:pt idx="22">
                  <c:v>Slovenia</c:v>
                </c:pt>
                <c:pt idx="23">
                  <c:v>Portugal</c:v>
                </c:pt>
                <c:pt idx="24">
                  <c:v>Italy</c:v>
                </c:pt>
                <c:pt idx="25">
                  <c:v>Turkey</c:v>
                </c:pt>
                <c:pt idx="26">
                  <c:v>Greece</c:v>
                </c:pt>
                <c:pt idx="27">
                  <c:v>Mexico</c:v>
                </c:pt>
                <c:pt idx="29">
                  <c:v>Brazil</c:v>
                </c:pt>
                <c:pt idx="30">
                  <c:v>South Africa</c:v>
                </c:pt>
                <c:pt idx="31">
                  <c:v>Indonesia</c:v>
                </c:pt>
                <c:pt idx="32">
                  <c:v>Russian Federation</c:v>
                </c:pt>
                <c:pt idx="33">
                  <c:v>Egypt</c:v>
                </c:pt>
                <c:pt idx="34">
                  <c:v>India</c:v>
                </c:pt>
                <c:pt idx="35">
                  <c:v>China</c:v>
                </c:pt>
                <c:pt idx="36">
                  <c:v>Ukraine</c:v>
                </c:pt>
              </c:strCache>
            </c:strRef>
          </c:cat>
          <c:val>
            <c:numRef>
              <c:f>'2.8'!$C$36:$C$72</c:f>
              <c:numCache>
                <c:formatCode>0.00</c:formatCode>
                <c:ptCount val="37"/>
                <c:pt idx="0">
                  <c:v>0.89275123110566557</c:v>
                </c:pt>
                <c:pt idx="1">
                  <c:v>0.86594171917258222</c:v>
                </c:pt>
                <c:pt idx="2">
                  <c:v>0.84580058537362979</c:v>
                </c:pt>
                <c:pt idx="3">
                  <c:v>0.84483884029159617</c:v>
                </c:pt>
                <c:pt idx="4">
                  <c:v>0.83054484829482733</c:v>
                </c:pt>
                <c:pt idx="5">
                  <c:v>0.82969784365678234</c:v>
                </c:pt>
                <c:pt idx="6">
                  <c:v>0.82727452250450129</c:v>
                </c:pt>
                <c:pt idx="7">
                  <c:v>0.82118345040080887</c:v>
                </c:pt>
                <c:pt idx="8">
                  <c:v>0.82092711529717255</c:v>
                </c:pt>
                <c:pt idx="9">
                  <c:v>0.78968153236682403</c:v>
                </c:pt>
                <c:pt idx="10">
                  <c:v>0.78537360156202374</c:v>
                </c:pt>
                <c:pt idx="11">
                  <c:v>0.76218821648331969</c:v>
                </c:pt>
                <c:pt idx="12">
                  <c:v>0.73151808211995628</c:v>
                </c:pt>
                <c:pt idx="13">
                  <c:v>0.72783047234502951</c:v>
                </c:pt>
                <c:pt idx="14">
                  <c:v>0.713783791735216</c:v>
                </c:pt>
                <c:pt idx="15">
                  <c:v>0.70332593758080719</c:v>
                </c:pt>
                <c:pt idx="16">
                  <c:v>0.6976036621271301</c:v>
                </c:pt>
                <c:pt idx="17">
                  <c:v>0.67475862255991648</c:v>
                </c:pt>
                <c:pt idx="18">
                  <c:v>0.6741752902055318</c:v>
                </c:pt>
                <c:pt idx="19">
                  <c:v>0.65547032181061038</c:v>
                </c:pt>
                <c:pt idx="20">
                  <c:v>0.6111369924479263</c:v>
                </c:pt>
                <c:pt idx="21">
                  <c:v>0.592062001487899</c:v>
                </c:pt>
                <c:pt idx="22">
                  <c:v>0.58594360949783941</c:v>
                </c:pt>
                <c:pt idx="23">
                  <c:v>0.57197308689899939</c:v>
                </c:pt>
                <c:pt idx="24">
                  <c:v>0.55649461431661196</c:v>
                </c:pt>
                <c:pt idx="25">
                  <c:v>0.5463169016677869</c:v>
                </c:pt>
                <c:pt idx="26">
                  <c:v>0.54033838243262944</c:v>
                </c:pt>
                <c:pt idx="27">
                  <c:v>0.48701089284242477</c:v>
                </c:pt>
                <c:pt idx="29">
                  <c:v>0.55573528923603954</c:v>
                </c:pt>
                <c:pt idx="30">
                  <c:v>0.54316537833702772</c:v>
                </c:pt>
                <c:pt idx="31">
                  <c:v>0.50131445586542933</c:v>
                </c:pt>
                <c:pt idx="32">
                  <c:v>0.44529897572869165</c:v>
                </c:pt>
                <c:pt idx="33">
                  <c:v>0.4176038288143108</c:v>
                </c:pt>
                <c:pt idx="34">
                  <c:v>0.40841647587740476</c:v>
                </c:pt>
                <c:pt idx="35">
                  <c:v>0.40691480784758438</c:v>
                </c:pt>
                <c:pt idx="36">
                  <c:v>0.35484947347897339</c:v>
                </c:pt>
              </c:numCache>
            </c:numRef>
          </c:val>
        </c:ser>
        <c:dLbls>
          <c:showLegendKey val="0"/>
          <c:showVal val="0"/>
          <c:showCatName val="0"/>
          <c:showSerName val="0"/>
          <c:showPercent val="0"/>
          <c:showBubbleSize val="0"/>
        </c:dLbls>
        <c:gapWidth val="150"/>
        <c:overlap val="100"/>
        <c:axId val="38922880"/>
        <c:axId val="38924672"/>
      </c:barChart>
      <c:catAx>
        <c:axId val="38922880"/>
        <c:scaling>
          <c:orientation val="minMax"/>
        </c:scaling>
        <c:delete val="0"/>
        <c:axPos val="b"/>
        <c:numFmt formatCode="General" sourceLinked="1"/>
        <c:majorTickMark val="none"/>
        <c:minorTickMark val="none"/>
        <c:tickLblPos val="nextTo"/>
        <c:spPr>
          <a:ln>
            <a:solidFill>
              <a:schemeClr val="tx1">
                <a:alpha val="30000"/>
              </a:schemeClr>
            </a:solidFill>
          </a:ln>
        </c:spPr>
        <c:txPr>
          <a:bodyPr/>
          <a:lstStyle/>
          <a:p>
            <a:pPr>
              <a:defRPr sz="1000" baseline="0"/>
            </a:pPr>
            <a:endParaRPr lang="en-US"/>
          </a:p>
        </c:txPr>
        <c:crossAx val="38924672"/>
        <c:crosses val="autoZero"/>
        <c:auto val="1"/>
        <c:lblAlgn val="ctr"/>
        <c:lblOffset val="100"/>
        <c:noMultiLvlLbl val="0"/>
      </c:catAx>
      <c:valAx>
        <c:axId val="38924672"/>
        <c:scaling>
          <c:orientation val="minMax"/>
          <c:max val="1"/>
        </c:scaling>
        <c:delete val="0"/>
        <c:axPos val="l"/>
        <c:majorGridlines>
          <c:spPr>
            <a:ln>
              <a:solidFill>
                <a:schemeClr val="bg1">
                  <a:lumMod val="50000"/>
                  <a:alpha val="20000"/>
                </a:schemeClr>
              </a:solidFill>
            </a:ln>
          </c:spPr>
        </c:majorGridlines>
        <c:numFmt formatCode="#,##0.00" sourceLinked="0"/>
        <c:majorTickMark val="in"/>
        <c:minorTickMark val="none"/>
        <c:tickLblPos val="nextTo"/>
        <c:spPr>
          <a:ln>
            <a:solidFill>
              <a:schemeClr val="tx1">
                <a:alpha val="31000"/>
              </a:schemeClr>
            </a:solidFill>
          </a:ln>
        </c:spPr>
        <c:txPr>
          <a:bodyPr/>
          <a:lstStyle/>
          <a:p>
            <a:pPr>
              <a:defRPr sz="1000" b="0" i="0" baseline="0"/>
            </a:pPr>
            <a:endParaRPr lang="en-US"/>
          </a:p>
        </c:txPr>
        <c:crossAx val="38922880"/>
        <c:crosses val="autoZero"/>
        <c:crossBetween val="between"/>
        <c:majorUnit val="0.1"/>
      </c:valAx>
      <c:spPr>
        <a:ln>
          <a:solidFill>
            <a:schemeClr val="bg1">
              <a:lumMod val="50000"/>
              <a:alpha val="30000"/>
            </a:schemeClr>
          </a:solidFill>
        </a:ln>
      </c:spPr>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5384164364474155E-2"/>
          <c:y val="8.4944847010402766E-2"/>
          <c:w val="0.9452162066916"/>
          <c:h val="0.79132933667382488"/>
        </c:manualLayout>
      </c:layout>
      <c:barChart>
        <c:barDir val="col"/>
        <c:grouping val="clustered"/>
        <c:varyColors val="0"/>
        <c:ser>
          <c:idx val="0"/>
          <c:order val="0"/>
          <c:tx>
            <c:strRef>
              <c:f>'Long-termUR'!$E$30</c:f>
              <c:strCache>
                <c:ptCount val="1"/>
                <c:pt idx="0">
                  <c:v>Q4 2007</c:v>
                </c:pt>
              </c:strCache>
            </c:strRef>
          </c:tx>
          <c:spPr>
            <a:solidFill>
              <a:srgbClr val="207FB8"/>
            </a:solidFill>
            <a:ln w="0">
              <a:noFill/>
              <a:prstDash val="solid"/>
              <a:round/>
            </a:ln>
            <a:effectLst>
              <a:outerShdw blurRad="50800" dist="38100" dir="2700000" algn="tl" rotWithShape="0">
                <a:prstClr val="black">
                  <a:alpha val="40000"/>
                </a:prstClr>
              </a:outerShdw>
            </a:effectLst>
            <a:extLst>
              <a:ext uri="{91240B29-F687-4F45-9708-019B960494DF}">
                <a14:hiddenLine xmlns:a14="http://schemas.microsoft.com/office/drawing/2010/main" w="0">
                  <a:solidFill>
                    <a:sysClr val="windowText" lastClr="000000"/>
                  </a:solidFill>
                  <a:prstDash val="solid"/>
                  <a:round/>
                </a14:hiddenLine>
              </a:ext>
            </a:extLst>
          </c:spPr>
          <c:invertIfNegative val="0"/>
          <c:dPt>
            <c:idx val="14"/>
            <c:invertIfNegative val="0"/>
            <c:bubble3D val="0"/>
          </c:dPt>
          <c:dPt>
            <c:idx val="15"/>
            <c:invertIfNegative val="0"/>
            <c:bubble3D val="0"/>
          </c:dPt>
          <c:dPt>
            <c:idx val="16"/>
            <c:invertIfNegative val="0"/>
            <c:bubble3D val="0"/>
          </c:dPt>
          <c:dPt>
            <c:idx val="17"/>
            <c:invertIfNegative val="0"/>
            <c:bubble3D val="0"/>
          </c:dPt>
          <c:dPt>
            <c:idx val="18"/>
            <c:invertIfNegative val="0"/>
            <c:bubble3D val="0"/>
          </c:dPt>
          <c:dPt>
            <c:idx val="25"/>
            <c:invertIfNegative val="0"/>
            <c:bubble3D val="0"/>
          </c:dPt>
          <c:dPt>
            <c:idx val="26"/>
            <c:invertIfNegative val="0"/>
            <c:bubble3D val="0"/>
          </c:dPt>
          <c:dPt>
            <c:idx val="27"/>
            <c:invertIfNegative val="0"/>
            <c:bubble3D val="0"/>
          </c:dPt>
          <c:dPt>
            <c:idx val="28"/>
            <c:invertIfNegative val="0"/>
            <c:bubble3D val="0"/>
          </c:dPt>
          <c:dPt>
            <c:idx val="29"/>
            <c:invertIfNegative val="0"/>
            <c:bubble3D val="0"/>
          </c:dPt>
          <c:dPt>
            <c:idx val="30"/>
            <c:invertIfNegative val="0"/>
            <c:bubble3D val="0"/>
          </c:dPt>
          <c:cat>
            <c:strRef>
              <c:f>'Long-termUR'!$D$31:$D$67</c:f>
              <c:strCache>
                <c:ptCount val="4"/>
                <c:pt idx="0">
                  <c:v>United States</c:v>
                </c:pt>
                <c:pt idx="1">
                  <c:v>OECD</c:v>
                </c:pt>
                <c:pt idx="2">
                  <c:v>Japan</c:v>
                </c:pt>
                <c:pt idx="3">
                  <c:v>Euro area</c:v>
                </c:pt>
              </c:strCache>
            </c:strRef>
          </c:cat>
          <c:val>
            <c:numRef>
              <c:f>'Long-termUR'!$E$31:$E$67</c:f>
              <c:numCache>
                <c:formatCode>0.0</c:formatCode>
                <c:ptCount val="4"/>
                <c:pt idx="0">
                  <c:v>9.9000869999999992</c:v>
                </c:pt>
                <c:pt idx="1">
                  <c:v>27.033380000000001</c:v>
                </c:pt>
                <c:pt idx="2">
                  <c:v>33.466140000000003</c:v>
                </c:pt>
                <c:pt idx="3">
                  <c:v>42.658360000000002</c:v>
                </c:pt>
              </c:numCache>
            </c:numRef>
          </c:val>
        </c:ser>
        <c:dLbls>
          <c:showLegendKey val="0"/>
          <c:showVal val="0"/>
          <c:showCatName val="0"/>
          <c:showSerName val="0"/>
          <c:showPercent val="0"/>
          <c:showBubbleSize val="0"/>
        </c:dLbls>
        <c:gapWidth val="150"/>
        <c:axId val="147810944"/>
        <c:axId val="148586880"/>
      </c:barChart>
      <c:lineChart>
        <c:grouping val="standard"/>
        <c:varyColors val="0"/>
        <c:ser>
          <c:idx val="2"/>
          <c:order val="1"/>
          <c:tx>
            <c:strRef>
              <c:f>'Long-termUR'!$F$30</c:f>
              <c:strCache>
                <c:ptCount val="1"/>
                <c:pt idx="0">
                  <c:v>Q4 2014</c:v>
                </c:pt>
              </c:strCache>
            </c:strRef>
          </c:tx>
          <c:spPr>
            <a:ln w="25400">
              <a:noFill/>
            </a:ln>
            <a:effectLst>
              <a:outerShdw blurRad="50800" dist="38100" dir="2700000" algn="tl" rotWithShape="0">
                <a:prstClr val="black">
                  <a:alpha val="40000"/>
                </a:prstClr>
              </a:outerShdw>
            </a:effectLst>
          </c:spPr>
          <c:marker>
            <c:symbol val="diamond"/>
            <c:size val="10"/>
            <c:spPr>
              <a:solidFill>
                <a:srgbClr val="D0165F"/>
              </a:solidFill>
              <a:ln w="6350">
                <a:solidFill>
                  <a:srgbClr val="BFBFBF"/>
                </a:solidFill>
                <a:prstDash val="solid"/>
              </a:ln>
              <a:effectLst>
                <a:outerShdw blurRad="50800" dist="38100" dir="2700000" algn="tl" rotWithShape="0">
                  <a:prstClr val="black">
                    <a:alpha val="40000"/>
                  </a:prstClr>
                </a:outerShdw>
              </a:effectLst>
            </c:spPr>
          </c:marker>
          <c:cat>
            <c:strRef>
              <c:f>'Long-termUR'!$D$31:$D$67</c:f>
              <c:strCache>
                <c:ptCount val="4"/>
                <c:pt idx="0">
                  <c:v>United States</c:v>
                </c:pt>
                <c:pt idx="1">
                  <c:v>OECD</c:v>
                </c:pt>
                <c:pt idx="2">
                  <c:v>Japan</c:v>
                </c:pt>
                <c:pt idx="3">
                  <c:v>Euro area</c:v>
                </c:pt>
              </c:strCache>
            </c:strRef>
          </c:cat>
          <c:val>
            <c:numRef>
              <c:f>'Long-termUR'!$F$31:$F$67</c:f>
              <c:numCache>
                <c:formatCode>0.0</c:formatCode>
                <c:ptCount val="4"/>
                <c:pt idx="0">
                  <c:v>22.56542</c:v>
                </c:pt>
                <c:pt idx="1">
                  <c:v>35.991729999999997</c:v>
                </c:pt>
                <c:pt idx="2">
                  <c:v>40.375590000000003</c:v>
                </c:pt>
                <c:pt idx="3">
                  <c:v>52.617690000000003</c:v>
                </c:pt>
              </c:numCache>
            </c:numRef>
          </c:val>
          <c:smooth val="0"/>
        </c:ser>
        <c:dLbls>
          <c:showLegendKey val="0"/>
          <c:showVal val="0"/>
          <c:showCatName val="0"/>
          <c:showSerName val="0"/>
          <c:showPercent val="0"/>
          <c:showBubbleSize val="0"/>
        </c:dLbls>
        <c:dropLines>
          <c:spPr>
            <a:ln w="4445">
              <a:solidFill>
                <a:srgbClr val="000000"/>
              </a:solidFill>
            </a:ln>
          </c:spPr>
        </c:dropLines>
        <c:marker val="1"/>
        <c:smooth val="0"/>
        <c:axId val="148770816"/>
        <c:axId val="148588416"/>
      </c:lineChart>
      <c:catAx>
        <c:axId val="147810944"/>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c:spPr>
        <c:txPr>
          <a:bodyPr rot="-60000000" vert="horz"/>
          <a:lstStyle/>
          <a:p>
            <a:pPr>
              <a:defRPr/>
            </a:pPr>
            <a:endParaRPr lang="en-US"/>
          </a:p>
        </c:txPr>
        <c:crossAx val="148586880"/>
        <c:crosses val="autoZero"/>
        <c:auto val="1"/>
        <c:lblAlgn val="ctr"/>
        <c:lblOffset val="0"/>
        <c:tickLblSkip val="1"/>
        <c:noMultiLvlLbl val="0"/>
      </c:catAx>
      <c:valAx>
        <c:axId val="148586880"/>
        <c:scaling>
          <c:orientation val="minMax"/>
          <c:max val="60"/>
        </c:scaling>
        <c:delete val="0"/>
        <c:axPos val="l"/>
        <c:majorGridlines>
          <c:spPr>
            <a:ln w="9525" cmpd="sng">
              <a:solidFill>
                <a:srgbClr val="FFFFFF"/>
              </a:solidFill>
              <a:prstDash val="solid"/>
            </a:ln>
          </c:spPr>
        </c:majorGridlines>
        <c:numFmt formatCode="General" sourceLinked="0"/>
        <c:majorTickMark val="out"/>
        <c:minorTickMark val="none"/>
        <c:tickLblPos val="nextTo"/>
        <c:spPr>
          <a:noFill/>
          <a:ln w="9525">
            <a:solidFill>
              <a:srgbClr val="868686"/>
            </a:solidFill>
            <a:prstDash val="solid"/>
          </a:ln>
        </c:spPr>
        <c:txPr>
          <a:bodyPr rot="-60000000" vert="horz"/>
          <a:lstStyle/>
          <a:p>
            <a:pPr>
              <a:defRPr/>
            </a:pPr>
            <a:endParaRPr lang="en-US"/>
          </a:p>
        </c:txPr>
        <c:crossAx val="147810944"/>
        <c:crosses val="autoZero"/>
        <c:crossBetween val="between"/>
        <c:majorUnit val="10"/>
      </c:valAx>
      <c:valAx>
        <c:axId val="148588416"/>
        <c:scaling>
          <c:orientation val="minMax"/>
        </c:scaling>
        <c:delete val="0"/>
        <c:axPos val="r"/>
        <c:numFmt formatCode="0" sourceLinked="0"/>
        <c:majorTickMark val="out"/>
        <c:minorTickMark val="none"/>
        <c:tickLblPos val="nextTo"/>
        <c:crossAx val="148770816"/>
        <c:crosses val="max"/>
        <c:crossBetween val="between"/>
      </c:valAx>
      <c:catAx>
        <c:axId val="148770816"/>
        <c:scaling>
          <c:orientation val="minMax"/>
        </c:scaling>
        <c:delete val="1"/>
        <c:axPos val="b"/>
        <c:majorTickMark val="out"/>
        <c:minorTickMark val="none"/>
        <c:tickLblPos val="nextTo"/>
        <c:crossAx val="148588416"/>
        <c:crosses val="autoZero"/>
        <c:auto val="1"/>
        <c:lblAlgn val="ctr"/>
        <c:lblOffset val="100"/>
        <c:noMultiLvlLbl val="0"/>
      </c:catAx>
      <c:spPr>
        <a:solidFill>
          <a:srgbClr val="E6E6E6"/>
        </a:solidFill>
        <a:ln w="0">
          <a:noFill/>
        </a:ln>
      </c:spPr>
    </c:plotArea>
    <c:legend>
      <c:legendPos val="t"/>
      <c:layout>
        <c:manualLayout>
          <c:xMode val="edge"/>
          <c:yMode val="edge"/>
          <c:x val="5.317220764071158E-2"/>
          <c:y val="9.9616858237547887E-2"/>
          <c:w val="0.94219819537483185"/>
          <c:h val="5.7471264367816091E-2"/>
        </c:manualLayout>
      </c:layout>
      <c:overlay val="1"/>
      <c:spPr>
        <a:noFill/>
        <a:ln>
          <a:noFill/>
        </a:ln>
      </c:spPr>
    </c:legend>
    <c:plotVisOnly val="1"/>
    <c:dispBlanksAs val="gap"/>
    <c:showDLblsOverMax val="1"/>
  </c:chart>
  <c:spPr>
    <a:noFill/>
    <a:ln>
      <a:noFill/>
    </a:ln>
  </c:spPr>
  <c:txPr>
    <a:bodyPr/>
    <a:lstStyle/>
    <a:p>
      <a:pPr>
        <a:defRPr sz="1200" b="0">
          <a:solidFill>
            <a:schemeClr val="tx1">
              <a:lumMod val="50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5384164364474155E-2"/>
          <c:y val="8.4944847010402766E-2"/>
          <c:w val="0.9452162066916"/>
          <c:h val="0.79132933667382488"/>
        </c:manualLayout>
      </c:layout>
      <c:barChart>
        <c:barDir val="col"/>
        <c:grouping val="clustered"/>
        <c:varyColors val="0"/>
        <c:ser>
          <c:idx val="0"/>
          <c:order val="0"/>
          <c:tx>
            <c:strRef>
              <c:f>'C.NEET'!$B$2</c:f>
              <c:strCache>
                <c:ptCount val="1"/>
                <c:pt idx="0">
                  <c:v>2007</c:v>
                </c:pt>
              </c:strCache>
            </c:strRef>
          </c:tx>
          <c:spPr>
            <a:solidFill>
              <a:srgbClr val="16854A"/>
            </a:solidFill>
            <a:ln w="0">
              <a:noFill/>
              <a:prstDash val="solid"/>
              <a:round/>
            </a:ln>
            <a:effectLst>
              <a:outerShdw blurRad="50800" dist="38100" dir="2700000" algn="tl" rotWithShape="0">
                <a:prstClr val="black">
                  <a:alpha val="40000"/>
                </a:prstClr>
              </a:outerShdw>
            </a:effectLst>
            <a:extLst>
              <a:ext uri="{91240B29-F687-4F45-9708-019B960494DF}">
                <a14:hiddenLine xmlns:a14="http://schemas.microsoft.com/office/drawing/2010/main" w="0">
                  <a:solidFill>
                    <a:sysClr val="windowText" lastClr="000000"/>
                  </a:solidFill>
                  <a:prstDash val="solid"/>
                  <a:round/>
                </a14:hiddenLine>
              </a:ext>
            </a:extLst>
          </c:spPr>
          <c:invertIfNegative val="0"/>
          <c:dPt>
            <c:idx val="14"/>
            <c:invertIfNegative val="0"/>
            <c:bubble3D val="0"/>
          </c:dPt>
          <c:dPt>
            <c:idx val="15"/>
            <c:invertIfNegative val="0"/>
            <c:bubble3D val="0"/>
          </c:dPt>
          <c:dPt>
            <c:idx val="16"/>
            <c:invertIfNegative val="0"/>
            <c:bubble3D val="0"/>
          </c:dPt>
          <c:dPt>
            <c:idx val="17"/>
            <c:invertIfNegative val="0"/>
            <c:bubble3D val="0"/>
          </c:dPt>
          <c:dPt>
            <c:idx val="18"/>
            <c:invertIfNegative val="0"/>
            <c:bubble3D val="0"/>
          </c:dPt>
          <c:dPt>
            <c:idx val="25"/>
            <c:invertIfNegative val="0"/>
            <c:bubble3D val="0"/>
          </c:dPt>
          <c:dPt>
            <c:idx val="26"/>
            <c:invertIfNegative val="0"/>
            <c:bubble3D val="0"/>
          </c:dPt>
          <c:dPt>
            <c:idx val="27"/>
            <c:invertIfNegative val="0"/>
            <c:bubble3D val="0"/>
          </c:dPt>
          <c:dPt>
            <c:idx val="28"/>
            <c:invertIfNegative val="0"/>
            <c:bubble3D val="0"/>
          </c:dPt>
          <c:dPt>
            <c:idx val="29"/>
            <c:invertIfNegative val="0"/>
            <c:bubble3D val="0"/>
          </c:dPt>
          <c:dPt>
            <c:idx val="30"/>
            <c:invertIfNegative val="0"/>
            <c:bubble3D val="0"/>
          </c:dPt>
          <c:cat>
            <c:strRef>
              <c:f>'C.NEET'!$A$4:$A$39</c:f>
              <c:strCache>
                <c:ptCount val="4"/>
                <c:pt idx="0">
                  <c:v>Japan</c:v>
                </c:pt>
                <c:pt idx="1">
                  <c:v>OECD</c:v>
                </c:pt>
                <c:pt idx="2">
                  <c:v>Euro area</c:v>
                </c:pt>
                <c:pt idx="3">
                  <c:v>United States</c:v>
                </c:pt>
              </c:strCache>
            </c:strRef>
          </c:cat>
          <c:val>
            <c:numRef>
              <c:f>'C.NEET'!$B$4:$B$39</c:f>
              <c:numCache>
                <c:formatCode>0.0</c:formatCode>
                <c:ptCount val="4"/>
                <c:pt idx="0">
                  <c:v>7.6290201944652205</c:v>
                </c:pt>
                <c:pt idx="1">
                  <c:v>12.47633337664139</c:v>
                </c:pt>
                <c:pt idx="2">
                  <c:v>13</c:v>
                </c:pt>
                <c:pt idx="3">
                  <c:v>13.0894920000455</c:v>
                </c:pt>
              </c:numCache>
            </c:numRef>
          </c:val>
        </c:ser>
        <c:dLbls>
          <c:showLegendKey val="0"/>
          <c:showVal val="0"/>
          <c:showCatName val="0"/>
          <c:showSerName val="0"/>
          <c:showPercent val="0"/>
          <c:showBubbleSize val="0"/>
        </c:dLbls>
        <c:gapWidth val="150"/>
        <c:axId val="224253056"/>
        <c:axId val="224254592"/>
      </c:barChart>
      <c:lineChart>
        <c:grouping val="standard"/>
        <c:varyColors val="0"/>
        <c:ser>
          <c:idx val="2"/>
          <c:order val="1"/>
          <c:tx>
            <c:strRef>
              <c:f>'C.NEET'!$C$2</c:f>
              <c:strCache>
                <c:ptCount val="1"/>
                <c:pt idx="0">
                  <c:v>2014</c:v>
                </c:pt>
              </c:strCache>
            </c:strRef>
          </c:tx>
          <c:spPr>
            <a:ln w="25400">
              <a:noFill/>
            </a:ln>
            <a:effectLst>
              <a:outerShdw blurRad="50800" dist="38100" dir="2700000" algn="tl" rotWithShape="0">
                <a:prstClr val="black">
                  <a:alpha val="40000"/>
                </a:prstClr>
              </a:outerShdw>
            </a:effectLst>
          </c:spPr>
          <c:marker>
            <c:symbol val="diamond"/>
            <c:size val="9"/>
            <c:spPr>
              <a:solidFill>
                <a:srgbClr val="E88E29"/>
              </a:solidFill>
              <a:ln w="6350">
                <a:solidFill>
                  <a:srgbClr val="BFBFBF"/>
                </a:solidFill>
                <a:prstDash val="solid"/>
              </a:ln>
              <a:effectLst>
                <a:outerShdw blurRad="50800" dist="38100" dir="2700000" algn="tl" rotWithShape="0">
                  <a:prstClr val="black">
                    <a:alpha val="40000"/>
                  </a:prstClr>
                </a:outerShdw>
              </a:effectLst>
            </c:spPr>
          </c:marker>
          <c:cat>
            <c:strRef>
              <c:f>'C.NEET'!$A$4:$A$39</c:f>
              <c:strCache>
                <c:ptCount val="4"/>
                <c:pt idx="0">
                  <c:v>Japan</c:v>
                </c:pt>
                <c:pt idx="1">
                  <c:v>OECD</c:v>
                </c:pt>
                <c:pt idx="2">
                  <c:v>Euro area</c:v>
                </c:pt>
                <c:pt idx="3">
                  <c:v>United States</c:v>
                </c:pt>
              </c:strCache>
            </c:strRef>
          </c:cat>
          <c:val>
            <c:numRef>
              <c:f>'C.NEET'!$C$4:$C$39</c:f>
              <c:numCache>
                <c:formatCode>0.0</c:formatCode>
                <c:ptCount val="4"/>
                <c:pt idx="0">
                  <c:v>6.583333333333333</c:v>
                </c:pt>
                <c:pt idx="1">
                  <c:v>13.9721114400079</c:v>
                </c:pt>
                <c:pt idx="2">
                  <c:v>15.5</c:v>
                </c:pt>
                <c:pt idx="3">
                  <c:v>16.004404128683348</c:v>
                </c:pt>
              </c:numCache>
            </c:numRef>
          </c:val>
          <c:smooth val="0"/>
        </c:ser>
        <c:dLbls>
          <c:showLegendKey val="0"/>
          <c:showVal val="0"/>
          <c:showCatName val="0"/>
          <c:showSerName val="0"/>
          <c:showPercent val="0"/>
          <c:showBubbleSize val="0"/>
        </c:dLbls>
        <c:dropLines>
          <c:spPr>
            <a:ln w="4445">
              <a:solidFill>
                <a:srgbClr val="000000"/>
              </a:solidFill>
            </a:ln>
          </c:spPr>
        </c:dropLines>
        <c:marker val="1"/>
        <c:smooth val="0"/>
        <c:axId val="224533120"/>
        <c:axId val="224531200"/>
      </c:lineChart>
      <c:catAx>
        <c:axId val="224253056"/>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c:spPr>
        <c:txPr>
          <a:bodyPr rot="-60000000" vert="horz"/>
          <a:lstStyle/>
          <a:p>
            <a:pPr>
              <a:defRPr/>
            </a:pPr>
            <a:endParaRPr lang="en-US"/>
          </a:p>
        </c:txPr>
        <c:crossAx val="224254592"/>
        <c:crosses val="autoZero"/>
        <c:auto val="1"/>
        <c:lblAlgn val="ctr"/>
        <c:lblOffset val="0"/>
        <c:tickLblSkip val="1"/>
        <c:noMultiLvlLbl val="0"/>
      </c:catAx>
      <c:valAx>
        <c:axId val="224254592"/>
        <c:scaling>
          <c:orientation val="minMax"/>
          <c:max val="20"/>
        </c:scaling>
        <c:delete val="0"/>
        <c:axPos val="l"/>
        <c:majorGridlines>
          <c:spPr>
            <a:ln w="9525" cmpd="sng">
              <a:solidFill>
                <a:srgbClr val="FFFFFF"/>
              </a:solidFill>
              <a:prstDash val="solid"/>
            </a:ln>
          </c:spPr>
        </c:majorGridlines>
        <c:numFmt formatCode="General" sourceLinked="0"/>
        <c:majorTickMark val="out"/>
        <c:minorTickMark val="none"/>
        <c:tickLblPos val="nextTo"/>
        <c:spPr>
          <a:noFill/>
          <a:ln w="9525">
            <a:solidFill>
              <a:srgbClr val="868686"/>
            </a:solidFill>
            <a:prstDash val="solid"/>
          </a:ln>
        </c:spPr>
        <c:txPr>
          <a:bodyPr rot="-60000000" vert="horz"/>
          <a:lstStyle/>
          <a:p>
            <a:pPr>
              <a:defRPr/>
            </a:pPr>
            <a:endParaRPr lang="en-US"/>
          </a:p>
        </c:txPr>
        <c:crossAx val="224253056"/>
        <c:crosses val="autoZero"/>
        <c:crossBetween val="between"/>
        <c:majorUnit val="5"/>
      </c:valAx>
      <c:valAx>
        <c:axId val="224531200"/>
        <c:scaling>
          <c:orientation val="minMax"/>
          <c:max val="20"/>
        </c:scaling>
        <c:delete val="0"/>
        <c:axPos val="r"/>
        <c:numFmt formatCode="0" sourceLinked="0"/>
        <c:majorTickMark val="out"/>
        <c:minorTickMark val="none"/>
        <c:tickLblPos val="nextTo"/>
        <c:crossAx val="224533120"/>
        <c:crosses val="max"/>
        <c:crossBetween val="between"/>
        <c:majorUnit val="5"/>
      </c:valAx>
      <c:catAx>
        <c:axId val="224533120"/>
        <c:scaling>
          <c:orientation val="minMax"/>
        </c:scaling>
        <c:delete val="1"/>
        <c:axPos val="b"/>
        <c:majorTickMark val="out"/>
        <c:minorTickMark val="none"/>
        <c:tickLblPos val="nextTo"/>
        <c:crossAx val="224531200"/>
        <c:crosses val="autoZero"/>
        <c:auto val="1"/>
        <c:lblAlgn val="ctr"/>
        <c:lblOffset val="100"/>
        <c:noMultiLvlLbl val="0"/>
      </c:catAx>
      <c:spPr>
        <a:solidFill>
          <a:srgbClr val="E6E6E6"/>
        </a:solidFill>
        <a:ln w="0">
          <a:noFill/>
        </a:ln>
      </c:spPr>
    </c:plotArea>
    <c:legend>
      <c:legendPos val="t"/>
      <c:layout>
        <c:manualLayout>
          <c:xMode val="edge"/>
          <c:yMode val="edge"/>
          <c:x val="5.7779782735491399E-2"/>
          <c:y val="9.0579710144927536E-2"/>
          <c:w val="0.94222030703873461"/>
          <c:h val="5.434782608695652E-2"/>
        </c:manualLayout>
      </c:layout>
      <c:overlay val="1"/>
      <c:spPr>
        <a:noFill/>
        <a:ln>
          <a:noFill/>
        </a:ln>
      </c:spPr>
    </c:legend>
    <c:plotVisOnly val="1"/>
    <c:dispBlanksAs val="gap"/>
    <c:showDLblsOverMax val="1"/>
  </c:chart>
  <c:spPr>
    <a:noFill/>
    <a:ln>
      <a:noFill/>
    </a:ln>
  </c:spPr>
  <c:txPr>
    <a:bodyPr/>
    <a:lstStyle/>
    <a:p>
      <a:pPr>
        <a:defRPr sz="1200" b="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293963254593169E-2"/>
          <c:y val="5.0925925925925923E-2"/>
          <c:w val="0.88115048118985129"/>
          <c:h val="0.69908594758988463"/>
        </c:manualLayout>
      </c:layout>
      <c:lineChart>
        <c:grouping val="standard"/>
        <c:varyColors val="0"/>
        <c:ser>
          <c:idx val="0"/>
          <c:order val="0"/>
          <c:tx>
            <c:strRef>
              <c:f>OECDINv!$B$8</c:f>
              <c:strCache>
                <c:ptCount val="1"/>
                <c:pt idx="0">
                  <c:v>t=1973Q4</c:v>
                </c:pt>
              </c:strCache>
            </c:strRef>
          </c:tx>
          <c:spPr>
            <a:ln w="38100" cap="rnd" cmpd="sng" algn="ctr">
              <a:solidFill>
                <a:srgbClr val="16854A"/>
              </a:solidFill>
              <a:prstDash val="solid"/>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OECDINv!$B$9:$B$37</c:f>
              <c:numCache>
                <c:formatCode>General</c:formatCode>
                <c:ptCount val="29"/>
                <c:pt idx="0">
                  <c:v>100</c:v>
                </c:pt>
                <c:pt idx="1">
                  <c:v>99.424670000000006</c:v>
                </c:pt>
                <c:pt idx="2">
                  <c:v>97.945779999999999</c:v>
                </c:pt>
                <c:pt idx="3">
                  <c:v>96.630179999999996</c:v>
                </c:pt>
                <c:pt idx="4">
                  <c:v>94.977739999999997</c:v>
                </c:pt>
                <c:pt idx="5">
                  <c:v>92.890680000000003</c:v>
                </c:pt>
                <c:pt idx="6">
                  <c:v>90.609679999999997</c:v>
                </c:pt>
                <c:pt idx="7">
                  <c:v>91.546440000000004</c:v>
                </c:pt>
                <c:pt idx="8">
                  <c:v>92.602350000000001</c:v>
                </c:pt>
                <c:pt idx="9">
                  <c:v>93.562079999999995</c:v>
                </c:pt>
                <c:pt idx="10">
                  <c:v>94.906679999999994</c:v>
                </c:pt>
                <c:pt idx="11">
                  <c:v>95.315449999999998</c:v>
                </c:pt>
                <c:pt idx="12">
                  <c:v>96.762349999999998</c:v>
                </c:pt>
                <c:pt idx="13">
                  <c:v>98.718040000000002</c:v>
                </c:pt>
                <c:pt idx="14">
                  <c:v>100.4122</c:v>
                </c:pt>
                <c:pt idx="15">
                  <c:v>100.86109999999999</c:v>
                </c:pt>
                <c:pt idx="16">
                  <c:v>103.3313</c:v>
                </c:pt>
                <c:pt idx="17">
                  <c:v>104.0881</c:v>
                </c:pt>
                <c:pt idx="18">
                  <c:v>108.4255</c:v>
                </c:pt>
                <c:pt idx="19">
                  <c:v>111.3182</c:v>
                </c:pt>
                <c:pt idx="20">
                  <c:v>114.4757</c:v>
                </c:pt>
                <c:pt idx="21">
                  <c:v>115.49509999999999</c:v>
                </c:pt>
                <c:pt idx="22">
                  <c:v>118.2118</c:v>
                </c:pt>
                <c:pt idx="23">
                  <c:v>120.94750000000001</c:v>
                </c:pt>
                <c:pt idx="24">
                  <c:v>121.5545</c:v>
                </c:pt>
                <c:pt idx="25">
                  <c:v>123.50539999999999</c:v>
                </c:pt>
                <c:pt idx="26">
                  <c:v>120.4552</c:v>
                </c:pt>
                <c:pt idx="27">
                  <c:v>121.057</c:v>
                </c:pt>
                <c:pt idx="28">
                  <c:v>121.91540000000001</c:v>
                </c:pt>
              </c:numCache>
            </c:numRef>
          </c:val>
          <c:smooth val="0"/>
        </c:ser>
        <c:ser>
          <c:idx val="1"/>
          <c:order val="1"/>
          <c:tx>
            <c:strRef>
              <c:f>OECDINv!$C$8</c:f>
              <c:strCache>
                <c:ptCount val="1"/>
                <c:pt idx="0">
                  <c:v>t=1981Q4</c:v>
                </c:pt>
              </c:strCache>
            </c:strRef>
          </c:tx>
          <c:spPr>
            <a:ln w="38100" cap="rnd" cmpd="sng" algn="ctr">
              <a:solidFill>
                <a:srgbClr val="D0165F"/>
              </a:solidFill>
              <a:prstDash val="solid"/>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OECDINv!$C$9:$C$37</c:f>
              <c:numCache>
                <c:formatCode>General</c:formatCode>
                <c:ptCount val="29"/>
                <c:pt idx="0">
                  <c:v>100</c:v>
                </c:pt>
                <c:pt idx="1">
                  <c:v>99.015770000000003</c:v>
                </c:pt>
                <c:pt idx="2">
                  <c:v>97.644319999999993</c:v>
                </c:pt>
                <c:pt idx="3">
                  <c:v>95.809269999999998</c:v>
                </c:pt>
                <c:pt idx="4">
                  <c:v>94.572850000000003</c:v>
                </c:pt>
                <c:pt idx="5">
                  <c:v>93.194890000000001</c:v>
                </c:pt>
                <c:pt idx="6">
                  <c:v>94.762079999999997</c:v>
                </c:pt>
                <c:pt idx="7">
                  <c:v>96.731399999999994</c:v>
                </c:pt>
                <c:pt idx="8">
                  <c:v>100.6284</c:v>
                </c:pt>
                <c:pt idx="9">
                  <c:v>102.10299999999999</c:v>
                </c:pt>
                <c:pt idx="10">
                  <c:v>104.9355</c:v>
                </c:pt>
                <c:pt idx="11">
                  <c:v>108.6212</c:v>
                </c:pt>
                <c:pt idx="12">
                  <c:v>111.3569</c:v>
                </c:pt>
                <c:pt idx="13">
                  <c:v>114.3871</c:v>
                </c:pt>
                <c:pt idx="14">
                  <c:v>115.3253</c:v>
                </c:pt>
                <c:pt idx="15">
                  <c:v>116.8068</c:v>
                </c:pt>
                <c:pt idx="16">
                  <c:v>118.71899999999999</c:v>
                </c:pt>
                <c:pt idx="17">
                  <c:v>118.2697</c:v>
                </c:pt>
                <c:pt idx="18">
                  <c:v>117.8656</c:v>
                </c:pt>
                <c:pt idx="19">
                  <c:v>117.79170000000001</c:v>
                </c:pt>
                <c:pt idx="20">
                  <c:v>119.8616</c:v>
                </c:pt>
                <c:pt idx="21">
                  <c:v>117.6217</c:v>
                </c:pt>
                <c:pt idx="22">
                  <c:v>121.667</c:v>
                </c:pt>
                <c:pt idx="23">
                  <c:v>125.7013</c:v>
                </c:pt>
                <c:pt idx="24">
                  <c:v>127.42870000000001</c:v>
                </c:pt>
                <c:pt idx="25">
                  <c:v>129.1711</c:v>
                </c:pt>
                <c:pt idx="26">
                  <c:v>132.8075</c:v>
                </c:pt>
                <c:pt idx="27">
                  <c:v>136.33539999999999</c:v>
                </c:pt>
                <c:pt idx="28">
                  <c:v>138.7414</c:v>
                </c:pt>
              </c:numCache>
            </c:numRef>
          </c:val>
          <c:smooth val="0"/>
        </c:ser>
        <c:ser>
          <c:idx val="2"/>
          <c:order val="2"/>
          <c:tx>
            <c:strRef>
              <c:f>OECDINv!$D$8</c:f>
              <c:strCache>
                <c:ptCount val="1"/>
                <c:pt idx="0">
                  <c:v>t=2000Q3</c:v>
                </c:pt>
              </c:strCache>
            </c:strRef>
          </c:tx>
          <c:spPr>
            <a:ln w="38100" cap="rnd" cmpd="sng" algn="ctr">
              <a:solidFill>
                <a:srgbClr val="DF6528"/>
              </a:solidFill>
              <a:prstDash val="lgDashDot"/>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OECDINv!$D$9:$D$37</c:f>
              <c:numCache>
                <c:formatCode>General</c:formatCode>
                <c:ptCount val="29"/>
                <c:pt idx="0">
                  <c:v>100</c:v>
                </c:pt>
                <c:pt idx="1">
                  <c:v>99.494200000000006</c:v>
                </c:pt>
                <c:pt idx="2">
                  <c:v>98.321709999999996</c:v>
                </c:pt>
                <c:pt idx="3">
                  <c:v>97.403210000000001</c:v>
                </c:pt>
                <c:pt idx="4">
                  <c:v>94.506789999999995</c:v>
                </c:pt>
                <c:pt idx="5">
                  <c:v>93.455219999999997</c:v>
                </c:pt>
                <c:pt idx="6">
                  <c:v>93.076269999999994</c:v>
                </c:pt>
                <c:pt idx="7">
                  <c:v>93.389690000000002</c:v>
                </c:pt>
                <c:pt idx="8">
                  <c:v>93.181790000000007</c:v>
                </c:pt>
                <c:pt idx="9">
                  <c:v>93.430130000000005</c:v>
                </c:pt>
                <c:pt idx="10">
                  <c:v>94.65643</c:v>
                </c:pt>
                <c:pt idx="11">
                  <c:v>95.555289999999999</c:v>
                </c:pt>
                <c:pt idx="12">
                  <c:v>97.666210000000007</c:v>
                </c:pt>
                <c:pt idx="13">
                  <c:v>96.842699999999994</c:v>
                </c:pt>
                <c:pt idx="14">
                  <c:v>98.713790000000003</c:v>
                </c:pt>
                <c:pt idx="15">
                  <c:v>99.957269999999994</c:v>
                </c:pt>
                <c:pt idx="16">
                  <c:v>101.5423</c:v>
                </c:pt>
                <c:pt idx="17">
                  <c:v>102.2923</c:v>
                </c:pt>
                <c:pt idx="18">
                  <c:v>106.7668</c:v>
                </c:pt>
                <c:pt idx="19">
                  <c:v>105.3815</c:v>
                </c:pt>
                <c:pt idx="20">
                  <c:v>105.7522</c:v>
                </c:pt>
                <c:pt idx="21">
                  <c:v>107.9483</c:v>
                </c:pt>
                <c:pt idx="22">
                  <c:v>110.4072</c:v>
                </c:pt>
                <c:pt idx="23">
                  <c:v>111.8759</c:v>
                </c:pt>
                <c:pt idx="24">
                  <c:v>113.8691</c:v>
                </c:pt>
                <c:pt idx="25">
                  <c:v>115.87350000000001</c:v>
                </c:pt>
                <c:pt idx="26">
                  <c:v>117.4781</c:v>
                </c:pt>
                <c:pt idx="27">
                  <c:v>118.5817</c:v>
                </c:pt>
                <c:pt idx="28">
                  <c:v>121.6206</c:v>
                </c:pt>
              </c:numCache>
            </c:numRef>
          </c:val>
          <c:smooth val="0"/>
        </c:ser>
        <c:dLbls>
          <c:showLegendKey val="0"/>
          <c:showVal val="0"/>
          <c:showCatName val="0"/>
          <c:showSerName val="0"/>
          <c:showPercent val="0"/>
          <c:showBubbleSize val="0"/>
        </c:dLbls>
        <c:marker val="1"/>
        <c:smooth val="0"/>
        <c:axId val="289786496"/>
        <c:axId val="289819264"/>
      </c:lineChart>
      <c:lineChart>
        <c:grouping val="standard"/>
        <c:varyColors val="0"/>
        <c:ser>
          <c:idx val="3"/>
          <c:order val="3"/>
          <c:tx>
            <c:strRef>
              <c:f>OECDINv!$E$8</c:f>
              <c:strCache>
                <c:ptCount val="1"/>
                <c:pt idx="0">
                  <c:v>t=2008Q1</c:v>
                </c:pt>
              </c:strCache>
            </c:strRef>
          </c:tx>
          <c:spPr>
            <a:ln w="38100" cap="rnd" cmpd="sng" algn="ctr">
              <a:solidFill>
                <a:schemeClr val="tx1"/>
              </a:solidFill>
              <a:prstDash val="solid"/>
              <a:round/>
            </a:ln>
            <a:effectLst>
              <a:outerShdw blurRad="50800" dist="38100" dir="2700000" algn="tl" rotWithShape="0">
                <a:prstClr val="black">
                  <a:alpha val="40000"/>
                </a:prstClr>
              </a:outerShdw>
            </a:effectLst>
          </c:spPr>
          <c:marker>
            <c:symbol val="none"/>
          </c:marker>
          <c:cat>
            <c:strRef>
              <c:f>OECDINv!$A$9:$A$37</c:f>
              <c:strCache>
                <c:ptCount val="29"/>
                <c:pt idx="0">
                  <c:v>t</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strCache>
            </c:strRef>
          </c:cat>
          <c:val>
            <c:numRef>
              <c:f>OECDINv!$E$9:$E$37</c:f>
              <c:numCache>
                <c:formatCode>General</c:formatCode>
                <c:ptCount val="29"/>
                <c:pt idx="0">
                  <c:v>100</c:v>
                </c:pt>
                <c:pt idx="1">
                  <c:v>99.381330000000005</c:v>
                </c:pt>
                <c:pt idx="2">
                  <c:v>97.53922</c:v>
                </c:pt>
                <c:pt idx="3">
                  <c:v>92.553929999999994</c:v>
                </c:pt>
                <c:pt idx="4">
                  <c:v>86.373180000000005</c:v>
                </c:pt>
                <c:pt idx="5">
                  <c:v>83.691640000000007</c:v>
                </c:pt>
                <c:pt idx="6">
                  <c:v>83.111949999999993</c:v>
                </c:pt>
                <c:pt idx="7">
                  <c:v>83.305109999999999</c:v>
                </c:pt>
                <c:pt idx="8">
                  <c:v>84.092669999999998</c:v>
                </c:pt>
                <c:pt idx="9">
                  <c:v>86.552970000000002</c:v>
                </c:pt>
                <c:pt idx="10">
                  <c:v>88.096630000000005</c:v>
                </c:pt>
                <c:pt idx="11">
                  <c:v>89.230029999999999</c:v>
                </c:pt>
                <c:pt idx="12">
                  <c:v>90.147930000000002</c:v>
                </c:pt>
                <c:pt idx="13">
                  <c:v>91.452479999999994</c:v>
                </c:pt>
                <c:pt idx="14">
                  <c:v>93.926990000000004</c:v>
                </c:pt>
                <c:pt idx="15">
                  <c:v>96.042649999999995</c:v>
                </c:pt>
                <c:pt idx="16">
                  <c:v>97.013019999999997</c:v>
                </c:pt>
                <c:pt idx="17">
                  <c:v>97.230490000000003</c:v>
                </c:pt>
                <c:pt idx="18">
                  <c:v>96.975309999999993</c:v>
                </c:pt>
                <c:pt idx="19">
                  <c:v>97.203100000000006</c:v>
                </c:pt>
                <c:pt idx="20">
                  <c:v>97.111270000000005</c:v>
                </c:pt>
                <c:pt idx="21">
                  <c:v>97.836839999999995</c:v>
                </c:pt>
                <c:pt idx="22">
                  <c:v>98.908739999999995</c:v>
                </c:pt>
                <c:pt idx="23">
                  <c:v>100.40009999999999</c:v>
                </c:pt>
                <c:pt idx="24">
                  <c:v>101.8896</c:v>
                </c:pt>
                <c:pt idx="25">
                  <c:v>102.3355</c:v>
                </c:pt>
                <c:pt idx="26">
                  <c:v>103.5519</c:v>
                </c:pt>
                <c:pt idx="27">
                  <c:v>104.04600000000001</c:v>
                </c:pt>
                <c:pt idx="28">
                  <c:v>104.0065</c:v>
                </c:pt>
              </c:numCache>
            </c:numRef>
          </c:val>
          <c:smooth val="0"/>
        </c:ser>
        <c:dLbls>
          <c:showLegendKey val="0"/>
          <c:showVal val="0"/>
          <c:showCatName val="0"/>
          <c:showSerName val="0"/>
          <c:showPercent val="0"/>
          <c:showBubbleSize val="0"/>
        </c:dLbls>
        <c:marker val="1"/>
        <c:smooth val="0"/>
        <c:axId val="289846400"/>
        <c:axId val="289825536"/>
      </c:lineChart>
      <c:catAx>
        <c:axId val="289786496"/>
        <c:scaling>
          <c:orientation val="minMax"/>
        </c:scaling>
        <c:delete val="0"/>
        <c:axPos val="b"/>
        <c:majorGridlines>
          <c:spPr>
            <a:ln w="9525" cmpd="sng">
              <a:solidFill>
                <a:srgbClr val="FFFFFF"/>
              </a:solidFill>
              <a:prstDash val="solid"/>
            </a:ln>
          </c:spPr>
        </c:majorGridlines>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en-US"/>
          </a:p>
        </c:txPr>
        <c:crossAx val="289819264"/>
        <c:crosses val="autoZero"/>
        <c:auto val="1"/>
        <c:lblAlgn val="ctr"/>
        <c:lblOffset val="0"/>
        <c:tickLblSkip val="2"/>
        <c:tickMarkSkip val="2"/>
        <c:noMultiLvlLbl val="0"/>
      </c:catAx>
      <c:valAx>
        <c:axId val="289819264"/>
        <c:scaling>
          <c:orientation val="minMax"/>
          <c:max val="150"/>
          <c:min val="80"/>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en-US"/>
          </a:p>
        </c:txPr>
        <c:crossAx val="289786496"/>
        <c:crosses val="autoZero"/>
        <c:crossBetween val="between"/>
      </c:valAx>
      <c:valAx>
        <c:axId val="289825536"/>
        <c:scaling>
          <c:orientation val="minMax"/>
          <c:max val="150"/>
          <c:min val="80"/>
        </c:scaling>
        <c:delete val="0"/>
        <c:axPos val="r"/>
        <c:numFmt formatCode="General" sourceLinked="1"/>
        <c:majorTickMark val="out"/>
        <c:minorTickMark val="none"/>
        <c:tickLblPos val="nextTo"/>
        <c:crossAx val="289846400"/>
        <c:crosses val="max"/>
        <c:crossBetween val="between"/>
      </c:valAx>
      <c:catAx>
        <c:axId val="289846400"/>
        <c:scaling>
          <c:orientation val="minMax"/>
        </c:scaling>
        <c:delete val="1"/>
        <c:axPos val="b"/>
        <c:majorTickMark val="out"/>
        <c:minorTickMark val="none"/>
        <c:tickLblPos val="nextTo"/>
        <c:crossAx val="289825536"/>
        <c:crosses val="autoZero"/>
        <c:auto val="1"/>
        <c:lblAlgn val="ctr"/>
        <c:lblOffset val="100"/>
        <c:noMultiLvlLbl val="0"/>
      </c:cat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ayout>
        <c:manualLayout>
          <c:xMode val="edge"/>
          <c:yMode val="edge"/>
          <c:x val="0.14934711286089239"/>
          <c:y val="6.9312335958005233E-2"/>
          <c:w val="0.52693372703412078"/>
          <c:h val="0.18373003374578181"/>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200">
          <a:solidFill>
            <a:schemeClr val="tx1">
              <a:lumMod val="50000"/>
            </a:schemeClr>
          </a:solidFill>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GDPpc!$G$22</c:f>
              <c:strCache>
                <c:ptCount val="1"/>
                <c:pt idx="0">
                  <c:v>USA</c:v>
                </c:pt>
              </c:strCache>
            </c:strRef>
          </c:tx>
          <c:spPr>
            <a:ln w="38100" cap="rnd" cmpd="sng" algn="ctr">
              <a:solidFill>
                <a:schemeClr val="tx2"/>
              </a:solidFill>
              <a:prstDash val="solid"/>
              <a:round/>
            </a:ln>
            <a:effectLst>
              <a:outerShdw blurRad="50800" dist="38100" dir="2700000" algn="tl" rotWithShape="0">
                <a:prstClr val="black">
                  <a:alpha val="40000"/>
                </a:prstClr>
              </a:outerShdw>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GDPpc!$G$27:$G$33</c:f>
              <c:numCache>
                <c:formatCode>General</c:formatCode>
                <c:ptCount val="7"/>
                <c:pt idx="0">
                  <c:v>100</c:v>
                </c:pt>
                <c:pt idx="1">
                  <c:v>96.375852117313613</c:v>
                </c:pt>
                <c:pt idx="2">
                  <c:v>97.999736701619327</c:v>
                </c:pt>
                <c:pt idx="3">
                  <c:v>98.848271929901784</c:v>
                </c:pt>
                <c:pt idx="4">
                  <c:v>100.40407038515158</c:v>
                </c:pt>
                <c:pt idx="5">
                  <c:v>101.9002195369541</c:v>
                </c:pt>
                <c:pt idx="6">
                  <c:v>103.59031794957887</c:v>
                </c:pt>
              </c:numCache>
            </c:numRef>
          </c:val>
          <c:smooth val="0"/>
        </c:ser>
        <c:ser>
          <c:idx val="1"/>
          <c:order val="1"/>
          <c:tx>
            <c:strRef>
              <c:f>GDPpc!$H$22</c:f>
              <c:strCache>
                <c:ptCount val="1"/>
                <c:pt idx="0">
                  <c:v>JPN</c:v>
                </c:pt>
              </c:strCache>
            </c:strRef>
          </c:tx>
          <c:spPr>
            <a:ln w="38100" cap="rnd" cmpd="sng" algn="ctr">
              <a:solidFill>
                <a:srgbClr val="FF0000"/>
              </a:solidFill>
              <a:prstDash val="solid"/>
              <a:round/>
            </a:ln>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GDPpc!$H$27:$H$33</c:f>
              <c:numCache>
                <c:formatCode>General</c:formatCode>
                <c:ptCount val="7"/>
                <c:pt idx="0">
                  <c:v>100</c:v>
                </c:pt>
                <c:pt idx="1">
                  <c:v>94.607868545285129</c:v>
                </c:pt>
                <c:pt idx="2">
                  <c:v>98.642030758852727</c:v>
                </c:pt>
                <c:pt idx="3">
                  <c:v>98.392170071908239</c:v>
                </c:pt>
                <c:pt idx="4">
                  <c:v>100.32931465445462</c:v>
                </c:pt>
                <c:pt idx="5">
                  <c:v>102.09567541552791</c:v>
                </c:pt>
                <c:pt idx="6">
                  <c:v>102.16615659761659</c:v>
                </c:pt>
              </c:numCache>
            </c:numRef>
          </c:val>
          <c:smooth val="0"/>
        </c:ser>
        <c:ser>
          <c:idx val="2"/>
          <c:order val="2"/>
          <c:tx>
            <c:strRef>
              <c:f>GDPpc!$I$22</c:f>
              <c:strCache>
                <c:ptCount val="1"/>
                <c:pt idx="0">
                  <c:v>Euro area</c:v>
                </c:pt>
              </c:strCache>
            </c:strRef>
          </c:tx>
          <c:spPr>
            <a:ln w="38100" cap="rnd" cmpd="sng" algn="ctr">
              <a:solidFill>
                <a:srgbClr val="FFC000"/>
              </a:solidFill>
              <a:prstDash val="solid"/>
              <a:round/>
            </a:ln>
            <a:effectLst>
              <a:outerShdw blurRad="50800" dist="38100" dir="2700000" algn="tl" rotWithShape="0">
                <a:prstClr val="black">
                  <a:alpha val="40000"/>
                </a:prstClr>
              </a:outerShdw>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GDPpc!$I$27:$I$33</c:f>
              <c:numCache>
                <c:formatCode>General</c:formatCode>
                <c:ptCount val="7"/>
                <c:pt idx="0">
                  <c:v>100</c:v>
                </c:pt>
                <c:pt idx="1">
                  <c:v>95.197870923690985</c:v>
                </c:pt>
                <c:pt idx="2">
                  <c:v>96.811564750916219</c:v>
                </c:pt>
                <c:pt idx="3">
                  <c:v>98.12368845523244</c:v>
                </c:pt>
                <c:pt idx="4">
                  <c:v>97.084673727943766</c:v>
                </c:pt>
                <c:pt idx="5">
                  <c:v>96.521866800032214</c:v>
                </c:pt>
                <c:pt idx="6">
                  <c:v>97.098150973412118</c:v>
                </c:pt>
              </c:numCache>
            </c:numRef>
          </c:val>
          <c:smooth val="0"/>
        </c:ser>
        <c:ser>
          <c:idx val="4"/>
          <c:order val="3"/>
          <c:tx>
            <c:strRef>
              <c:f>GDPpc!$J$22</c:f>
              <c:strCache>
                <c:ptCount val="1"/>
                <c:pt idx="0">
                  <c:v>OECD Europe excl.euro area</c:v>
                </c:pt>
              </c:strCache>
            </c:strRef>
          </c:tx>
          <c:spPr>
            <a:ln w="38100" cap="rnd" cmpd="sng" algn="ctr">
              <a:solidFill>
                <a:srgbClr val="00B050"/>
              </a:solidFill>
              <a:prstDash val="solid"/>
              <a:round/>
            </a:ln>
            <a:effectLst>
              <a:outerShdw blurRad="50800" dist="38100" dir="2700000" algn="tl" rotWithShape="0">
                <a:prstClr val="black">
                  <a:alpha val="40000"/>
                </a:prstClr>
              </a:outerShdw>
            </a:effectLst>
          </c:spPr>
          <c:marker>
            <c:symbol val="none"/>
          </c:marker>
          <c:cat>
            <c:numRef>
              <c:f>GDPpc!$Z$15:$Z$21</c:f>
              <c:numCache>
                <c:formatCode>General</c:formatCode>
                <c:ptCount val="7"/>
                <c:pt idx="0">
                  <c:v>2008</c:v>
                </c:pt>
                <c:pt idx="1">
                  <c:v>2009</c:v>
                </c:pt>
                <c:pt idx="2">
                  <c:v>2010</c:v>
                </c:pt>
                <c:pt idx="3">
                  <c:v>2011</c:v>
                </c:pt>
                <c:pt idx="4">
                  <c:v>2012</c:v>
                </c:pt>
                <c:pt idx="5">
                  <c:v>2013</c:v>
                </c:pt>
                <c:pt idx="6">
                  <c:v>2014</c:v>
                </c:pt>
              </c:numCache>
            </c:numRef>
          </c:cat>
          <c:val>
            <c:numRef>
              <c:f>GDPpc!$J$27:$J$33</c:f>
              <c:numCache>
                <c:formatCode>General</c:formatCode>
                <c:ptCount val="7"/>
                <c:pt idx="0">
                  <c:v>100</c:v>
                </c:pt>
                <c:pt idx="1">
                  <c:v>96.316974208321938</c:v>
                </c:pt>
                <c:pt idx="2">
                  <c:v>98.07257069363034</c:v>
                </c:pt>
                <c:pt idx="3">
                  <c:v>99.885520208979372</c:v>
                </c:pt>
                <c:pt idx="4">
                  <c:v>100.0043926526707</c:v>
                </c:pt>
                <c:pt idx="5">
                  <c:v>100.9673211184522</c:v>
                </c:pt>
                <c:pt idx="6">
                  <c:v>103.37351994826764</c:v>
                </c:pt>
              </c:numCache>
            </c:numRef>
          </c:val>
          <c:smooth val="0"/>
        </c:ser>
        <c:dLbls>
          <c:showLegendKey val="0"/>
          <c:showVal val="0"/>
          <c:showCatName val="0"/>
          <c:showSerName val="0"/>
          <c:showPercent val="0"/>
          <c:showBubbleSize val="0"/>
        </c:dLbls>
        <c:marker val="1"/>
        <c:smooth val="0"/>
        <c:axId val="2386176"/>
        <c:axId val="2392064"/>
      </c:lineChart>
      <c:catAx>
        <c:axId val="2386176"/>
        <c:scaling>
          <c:orientation val="minMax"/>
        </c:scaling>
        <c:delete val="0"/>
        <c:axPos val="b"/>
        <c:majorGridlines>
          <c:spPr>
            <a:ln w="9525" cmpd="sng">
              <a:solidFill>
                <a:srgbClr val="FFFFFF"/>
              </a:solidFill>
              <a:prstDash val="solid"/>
            </a:ln>
          </c:spPr>
        </c:majorGridlines>
        <c:numFmt formatCode="General" sourceLinked="1"/>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2700000" vert="horz"/>
          <a:lstStyle/>
          <a:p>
            <a:pPr>
              <a:defRPr sz="1200"/>
            </a:pPr>
            <a:endParaRPr lang="en-US"/>
          </a:p>
        </c:txPr>
        <c:crossAx val="2392064"/>
        <c:crosses val="autoZero"/>
        <c:auto val="1"/>
        <c:lblAlgn val="ctr"/>
        <c:lblOffset val="0"/>
        <c:tickLblSkip val="1"/>
        <c:noMultiLvlLbl val="0"/>
      </c:catAx>
      <c:valAx>
        <c:axId val="2392064"/>
        <c:scaling>
          <c:orientation val="minMax"/>
          <c:min val="94"/>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sz="1200"/>
            </a:pPr>
            <a:endParaRPr lang="en-US"/>
          </a:p>
        </c:txPr>
        <c:crossAx val="2386176"/>
        <c:crosses val="autoZero"/>
        <c:crossBetween val="between"/>
      </c:val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ayout>
        <c:manualLayout>
          <c:xMode val="edge"/>
          <c:yMode val="edge"/>
          <c:x val="9.9372773475184181E-2"/>
          <c:y val="1.8518518518518517E-2"/>
          <c:w val="0.87051086786636256"/>
          <c:h val="0.25"/>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a:solidFill>
            <a:schemeClr val="bg2">
              <a:lumMod val="10000"/>
            </a:schemeClr>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UNR_LFPR!$C$6</c:f>
              <c:strCache>
                <c:ptCount val="1"/>
                <c:pt idx="0">
                  <c:v>United States</c:v>
                </c:pt>
              </c:strCache>
            </c:strRef>
          </c:tx>
          <c:spPr>
            <a:ln w="38100" cap="rnd" cmpd="sng" algn="ctr">
              <a:solidFill>
                <a:srgbClr val="207FB8"/>
              </a:solidFill>
              <a:prstDash val="solid"/>
              <a:round/>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UNR_LFPR!$C$14:$C$49</c:f>
              <c:numCache>
                <c:formatCode>General</c:formatCode>
                <c:ptCount val="29"/>
                <c:pt idx="0">
                  <c:v>4.9832764327677896</c:v>
                </c:pt>
                <c:pt idx="1">
                  <c:v>5.3219719497821201</c:v>
                </c:pt>
                <c:pt idx="2">
                  <c:v>6.0103951000690099</c:v>
                </c:pt>
                <c:pt idx="3">
                  <c:v>6.8722666264515198</c:v>
                </c:pt>
                <c:pt idx="4">
                  <c:v>8.2919800121413498</c:v>
                </c:pt>
                <c:pt idx="5">
                  <c:v>9.2805169277456407</c:v>
                </c:pt>
                <c:pt idx="6">
                  <c:v>9.6025817273191105</c:v>
                </c:pt>
                <c:pt idx="7">
                  <c:v>9.91138803705946</c:v>
                </c:pt>
                <c:pt idx="8">
                  <c:v>9.8370965363496694</c:v>
                </c:pt>
                <c:pt idx="9">
                  <c:v>9.6576247650482507</c:v>
                </c:pt>
                <c:pt idx="10">
                  <c:v>9.4724007692441106</c:v>
                </c:pt>
                <c:pt idx="11">
                  <c:v>9.5242842591188008</c:v>
                </c:pt>
                <c:pt idx="12">
                  <c:v>9.0455255067207698</c:v>
                </c:pt>
                <c:pt idx="13">
                  <c:v>9.0717363729561704</c:v>
                </c:pt>
                <c:pt idx="14">
                  <c:v>8.9981284170485498</c:v>
                </c:pt>
                <c:pt idx="15">
                  <c:v>8.6537441691829908</c:v>
                </c:pt>
                <c:pt idx="16">
                  <c:v>8.2629771806814905</c:v>
                </c:pt>
                <c:pt idx="17">
                  <c:v>8.1777793084446895</c:v>
                </c:pt>
                <c:pt idx="18">
                  <c:v>8.0077381093277005</c:v>
                </c:pt>
                <c:pt idx="19">
                  <c:v>7.8138904554314399</c:v>
                </c:pt>
                <c:pt idx="20">
                  <c:v>7.7461088221479102</c:v>
                </c:pt>
                <c:pt idx="21">
                  <c:v>7.5299320369211697</c:v>
                </c:pt>
                <c:pt idx="22">
                  <c:v>7.2526992194279503</c:v>
                </c:pt>
                <c:pt idx="23">
                  <c:v>6.95792810657123</c:v>
                </c:pt>
                <c:pt idx="24">
                  <c:v>6.6440000513529203</c:v>
                </c:pt>
                <c:pt idx="25">
                  <c:v>6.1939072177980004</c:v>
                </c:pt>
                <c:pt idx="26">
                  <c:v>6.0806435411862498</c:v>
                </c:pt>
                <c:pt idx="27">
                  <c:v>5.7044545985912096</c:v>
                </c:pt>
                <c:pt idx="28">
                  <c:v>5.5741177869102998</c:v>
                </c:pt>
              </c:numCache>
            </c:numRef>
          </c:val>
          <c:smooth val="0"/>
        </c:ser>
        <c:ser>
          <c:idx val="1"/>
          <c:order val="1"/>
          <c:tx>
            <c:strRef>
              <c:f>UNR_LFPR!$D$6</c:f>
              <c:strCache>
                <c:ptCount val="1"/>
                <c:pt idx="0">
                  <c:v>Euro area</c:v>
                </c:pt>
              </c:strCache>
            </c:strRef>
          </c:tx>
          <c:spPr>
            <a:ln w="38100" cap="rnd" cmpd="sng" algn="ctr">
              <a:solidFill>
                <a:srgbClr val="E88E29"/>
              </a:solidFill>
              <a:prstDash val="solid"/>
              <a:round/>
            </a:ln>
            <a:effectLst>
              <a:outerShdw blurRad="50800" dist="50800" dir="5400000" algn="ctr" rotWithShape="0">
                <a:schemeClr val="tx1">
                  <a:alpha val="40000"/>
                </a:scheme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UNR_LFPR!$D$14:$D$49</c:f>
              <c:numCache>
                <c:formatCode>General</c:formatCode>
                <c:ptCount val="29"/>
                <c:pt idx="0">
                  <c:v>7.2019265032134703</c:v>
                </c:pt>
                <c:pt idx="1">
                  <c:v>7.37387224273985</c:v>
                </c:pt>
                <c:pt idx="2">
                  <c:v>7.5031938814888601</c:v>
                </c:pt>
                <c:pt idx="3">
                  <c:v>7.9110477781767896</c:v>
                </c:pt>
                <c:pt idx="4">
                  <c:v>8.8581932064070497</c:v>
                </c:pt>
                <c:pt idx="5">
                  <c:v>9.4045129430765595</c:v>
                </c:pt>
                <c:pt idx="6">
                  <c:v>9.6994866173209395</c:v>
                </c:pt>
                <c:pt idx="7">
                  <c:v>9.8544246849322192</c:v>
                </c:pt>
                <c:pt idx="8">
                  <c:v>9.9412813143207792</c:v>
                </c:pt>
                <c:pt idx="9">
                  <c:v>10.034714076680499</c:v>
                </c:pt>
                <c:pt idx="10">
                  <c:v>9.9873739910191208</c:v>
                </c:pt>
                <c:pt idx="11">
                  <c:v>9.9344738308628706</c:v>
                </c:pt>
                <c:pt idx="12">
                  <c:v>9.8140164410471495</c:v>
                </c:pt>
                <c:pt idx="13">
                  <c:v>9.7887499956346993</c:v>
                </c:pt>
                <c:pt idx="14">
                  <c:v>10.121905004429999</c:v>
                </c:pt>
                <c:pt idx="15">
                  <c:v>10.474774261672399</c:v>
                </c:pt>
                <c:pt idx="16">
                  <c:v>10.7703849978377</c:v>
                </c:pt>
                <c:pt idx="17">
                  <c:v>11.177536721314</c:v>
                </c:pt>
                <c:pt idx="18">
                  <c:v>11.4138908541183</c:v>
                </c:pt>
                <c:pt idx="19">
                  <c:v>11.682707640956201</c:v>
                </c:pt>
                <c:pt idx="20">
                  <c:v>11.9469368126836</c:v>
                </c:pt>
                <c:pt idx="21">
                  <c:v>11.989364892448799</c:v>
                </c:pt>
                <c:pt idx="22">
                  <c:v>11.9556125377656</c:v>
                </c:pt>
                <c:pt idx="23">
                  <c:v>11.8270824402678</c:v>
                </c:pt>
                <c:pt idx="24">
                  <c:v>11.7171311134323</c:v>
                </c:pt>
                <c:pt idx="25">
                  <c:v>11.533345535434201</c:v>
                </c:pt>
                <c:pt idx="26">
                  <c:v>11.497497206139</c:v>
                </c:pt>
                <c:pt idx="27">
                  <c:v>11.4309213628073</c:v>
                </c:pt>
                <c:pt idx="28">
                  <c:v>11.277913611265699</c:v>
                </c:pt>
              </c:numCache>
            </c:numRef>
          </c:val>
          <c:smooth val="0"/>
        </c:ser>
        <c:ser>
          <c:idx val="2"/>
          <c:order val="2"/>
          <c:tx>
            <c:strRef>
              <c:f>UNR_LFPR!$E$6</c:f>
              <c:strCache>
                <c:ptCount val="1"/>
                <c:pt idx="0">
                  <c:v>Japan</c:v>
                </c:pt>
              </c:strCache>
            </c:strRef>
          </c:tx>
          <c:spPr>
            <a:ln w="38100" cap="rnd" cmpd="sng" algn="ctr">
              <a:solidFill>
                <a:srgbClr val="D0165F"/>
              </a:solidFill>
              <a:prstDash val="solid"/>
              <a:round/>
            </a:ln>
            <a:effectLst>
              <a:outerShdw blurRad="50800" dist="50800" dir="5400000" algn="ctr" rotWithShape="0">
                <a:schemeClr val="tx1">
                  <a:alpha val="40000"/>
                </a:scheme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UNR_LFPR!$E$14:$E$49</c:f>
              <c:numCache>
                <c:formatCode>General</c:formatCode>
                <c:ptCount val="29"/>
                <c:pt idx="0">
                  <c:v>3.9001248439450702</c:v>
                </c:pt>
                <c:pt idx="1">
                  <c:v>3.9605440143476298</c:v>
                </c:pt>
                <c:pt idx="2">
                  <c:v>3.9665866346538698</c:v>
                </c:pt>
                <c:pt idx="3">
                  <c:v>4.0389902524368901</c:v>
                </c:pt>
                <c:pt idx="4">
                  <c:v>4.5436369089273203</c:v>
                </c:pt>
                <c:pt idx="5">
                  <c:v>5.1087937431063803</c:v>
                </c:pt>
                <c:pt idx="6">
                  <c:v>5.3830746119178698</c:v>
                </c:pt>
                <c:pt idx="7">
                  <c:v>5.1392939756612703</c:v>
                </c:pt>
                <c:pt idx="8">
                  <c:v>5.0193438175149501</c:v>
                </c:pt>
                <c:pt idx="9">
                  <c:v>5.1283341721187803</c:v>
                </c:pt>
                <c:pt idx="10">
                  <c:v>5.0235872729097597</c:v>
                </c:pt>
                <c:pt idx="11">
                  <c:v>4.9539807876074997</c:v>
                </c:pt>
                <c:pt idx="12">
                  <c:v>4.7261928729615503</c:v>
                </c:pt>
                <c:pt idx="13">
                  <c:v>4.6893970052610303</c:v>
                </c:pt>
                <c:pt idx="14">
                  <c:v>4.4587602718879999</c:v>
                </c:pt>
                <c:pt idx="15">
                  <c:v>4.4621150729335604</c:v>
                </c:pt>
                <c:pt idx="16">
                  <c:v>4.51799583735216</c:v>
                </c:pt>
                <c:pt idx="17">
                  <c:v>4.4254539905386903</c:v>
                </c:pt>
                <c:pt idx="18">
                  <c:v>4.2639800539357902</c:v>
                </c:pt>
                <c:pt idx="19">
                  <c:v>4.1700610997963299</c:v>
                </c:pt>
                <c:pt idx="20">
                  <c:v>4.2267099654962497</c:v>
                </c:pt>
                <c:pt idx="21">
                  <c:v>4.0554258450918699</c:v>
                </c:pt>
                <c:pt idx="22">
                  <c:v>3.97179669270569</c:v>
                </c:pt>
                <c:pt idx="23">
                  <c:v>3.8805517659542201</c:v>
                </c:pt>
                <c:pt idx="24">
                  <c:v>3.6402352464003198</c:v>
                </c:pt>
                <c:pt idx="25">
                  <c:v>3.6139089942805098</c:v>
                </c:pt>
                <c:pt idx="26">
                  <c:v>3.5887585928022601</c:v>
                </c:pt>
                <c:pt idx="27">
                  <c:v>3.5047792444242201</c:v>
                </c:pt>
                <c:pt idx="28">
                  <c:v>3.4594212413514498</c:v>
                </c:pt>
              </c:numCache>
            </c:numRef>
          </c:val>
          <c:smooth val="0"/>
        </c:ser>
        <c:ser>
          <c:idx val="5"/>
          <c:order val="3"/>
          <c:tx>
            <c:strRef>
              <c:f>UNR_LFPR!$G$13</c:f>
              <c:strCache>
                <c:ptCount val="1"/>
                <c:pt idx="0">
                  <c:v>Units</c:v>
                </c:pt>
              </c:strCache>
            </c:strRef>
          </c:tx>
          <c:spPr>
            <a:ln w="38100">
              <a:solidFill>
                <a:srgbClr val="207FB8"/>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UNR_LFPR!$G$14:$G$49</c:f>
              <c:numCache>
                <c:formatCode>General</c:formatCode>
                <c:ptCount val="29"/>
                <c:pt idx="28">
                  <c:v>5.5741177869102998</c:v>
                </c:pt>
              </c:numCache>
            </c:numRef>
          </c:val>
          <c:smooth val="0"/>
        </c:ser>
        <c:ser>
          <c:idx val="6"/>
          <c:order val="4"/>
          <c:tx>
            <c:strRef>
              <c:f>UNR_LFPR!$H$13</c:f>
              <c:strCache>
                <c:ptCount val="1"/>
                <c:pt idx="0">
                  <c:v>Units</c:v>
                </c:pt>
              </c:strCache>
            </c:strRef>
          </c:tx>
          <c:spPr>
            <a:ln w="38100">
              <a:solidFill>
                <a:srgbClr val="E88E29"/>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UNR_LFPR!$H$14:$H$49</c:f>
              <c:numCache>
                <c:formatCode>General</c:formatCode>
                <c:ptCount val="29"/>
                <c:pt idx="28">
                  <c:v>11.277913611265699</c:v>
                </c:pt>
              </c:numCache>
            </c:numRef>
          </c:val>
          <c:smooth val="0"/>
        </c:ser>
        <c:ser>
          <c:idx val="7"/>
          <c:order val="5"/>
          <c:tx>
            <c:strRef>
              <c:f>UNR_LFPR!$I$13</c:f>
              <c:strCache>
                <c:ptCount val="1"/>
                <c:pt idx="0">
                  <c:v>Units</c:v>
                </c:pt>
              </c:strCache>
            </c:strRef>
          </c:tx>
          <c:spPr>
            <a:ln w="38100">
              <a:solidFill>
                <a:srgbClr val="D0165F"/>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UNR_LFPR!$I$14:$I$49</c:f>
              <c:numCache>
                <c:formatCode>General</c:formatCode>
                <c:ptCount val="29"/>
                <c:pt idx="28">
                  <c:v>3.4594212413514498</c:v>
                </c:pt>
              </c:numCache>
            </c:numRef>
          </c:val>
          <c:smooth val="0"/>
        </c:ser>
        <c:ser>
          <c:idx val="8"/>
          <c:order val="6"/>
          <c:tx>
            <c:strRef>
              <c:f>UNR_LFPR!$J$13</c:f>
              <c:strCache>
                <c:ptCount val="1"/>
                <c:pt idx="0">
                  <c:v>Units</c:v>
                </c:pt>
              </c:strCache>
            </c:strRef>
          </c:tx>
          <c:spPr>
            <a:ln w="38100">
              <a:solidFill>
                <a:schemeClr val="tx1">
                  <a:lumMod val="95000"/>
                  <a:lumOff val="5000"/>
                </a:schemeClr>
              </a:solidFill>
              <a:prstDash val="sysDot"/>
            </a:ln>
            <a:effectLst>
              <a:outerShdw blurRad="50800" dist="38100" dir="2700000" algn="tl" rotWithShape="0">
                <a:prstClr val="black">
                  <a:alpha val="40000"/>
                </a:prstClr>
              </a:outerShdw>
            </a:effectLst>
          </c:spPr>
          <c:marker>
            <c:symbol val="none"/>
          </c:marker>
          <c:cat>
            <c:strRef>
              <c:f>UNR_LFPR!$A$14:$A$49</c:f>
              <c:strCache>
                <c:ptCount val="29"/>
                <c:pt idx="0">
                  <c:v>2008</c:v>
                </c:pt>
                <c:pt idx="1">
                  <c:v>2008</c:v>
                </c:pt>
                <c:pt idx="2">
                  <c:v>2008</c:v>
                </c:pt>
                <c:pt idx="3">
                  <c:v>2008</c:v>
                </c:pt>
                <c:pt idx="4">
                  <c:v>2009</c:v>
                </c:pt>
                <c:pt idx="5">
                  <c:v>2009</c:v>
                </c:pt>
                <c:pt idx="6">
                  <c:v>2009</c:v>
                </c:pt>
                <c:pt idx="7">
                  <c:v>2009</c:v>
                </c:pt>
                <c:pt idx="8">
                  <c:v>2010</c:v>
                </c:pt>
                <c:pt idx="9">
                  <c:v>2010</c:v>
                </c:pt>
                <c:pt idx="10">
                  <c:v>2010</c:v>
                </c:pt>
                <c:pt idx="11">
                  <c:v>2010</c:v>
                </c:pt>
                <c:pt idx="12">
                  <c:v>2011</c:v>
                </c:pt>
                <c:pt idx="13">
                  <c:v>2011</c:v>
                </c:pt>
                <c:pt idx="14">
                  <c:v>2011</c:v>
                </c:pt>
                <c:pt idx="15">
                  <c:v>2011</c:v>
                </c:pt>
                <c:pt idx="16">
                  <c:v>2012</c:v>
                </c:pt>
                <c:pt idx="17">
                  <c:v>2012</c:v>
                </c:pt>
                <c:pt idx="18">
                  <c:v>2012</c:v>
                </c:pt>
                <c:pt idx="19">
                  <c:v>2012</c:v>
                </c:pt>
                <c:pt idx="20">
                  <c:v>2013</c:v>
                </c:pt>
                <c:pt idx="21">
                  <c:v>2013</c:v>
                </c:pt>
                <c:pt idx="22">
                  <c:v>2013</c:v>
                </c:pt>
                <c:pt idx="23">
                  <c:v>2013</c:v>
                </c:pt>
                <c:pt idx="24">
                  <c:v>2014</c:v>
                </c:pt>
                <c:pt idx="25">
                  <c:v>2014</c:v>
                </c:pt>
                <c:pt idx="26">
                  <c:v>2014</c:v>
                </c:pt>
                <c:pt idx="27">
                  <c:v>2014</c:v>
                </c:pt>
                <c:pt idx="28">
                  <c:v>2015</c:v>
                </c:pt>
              </c:strCache>
            </c:strRef>
          </c:cat>
          <c:val>
            <c:numRef>
              <c:f>UNR_LFPR!$J$14:$J$49</c:f>
              <c:numCache>
                <c:formatCode>General</c:formatCode>
                <c:ptCount val="29"/>
                <c:pt idx="28">
                  <c:v>7.0258320797812104</c:v>
                </c:pt>
              </c:numCache>
            </c:numRef>
          </c:val>
          <c:smooth val="0"/>
        </c:ser>
        <c:dLbls>
          <c:showLegendKey val="0"/>
          <c:showVal val="0"/>
          <c:showCatName val="0"/>
          <c:showSerName val="0"/>
          <c:showPercent val="0"/>
          <c:showBubbleSize val="0"/>
        </c:dLbls>
        <c:marker val="1"/>
        <c:smooth val="0"/>
        <c:axId val="6724608"/>
        <c:axId val="6730496"/>
      </c:lineChart>
      <c:catAx>
        <c:axId val="6724608"/>
        <c:scaling>
          <c:orientation val="minMax"/>
        </c:scaling>
        <c:delete val="0"/>
        <c:axPos val="b"/>
        <c:majorGridlines>
          <c:spPr>
            <a:ln w="9525" cmpd="sng">
              <a:solidFill>
                <a:srgbClr val="FFFFFF"/>
              </a:solidFill>
              <a:prstDash val="solid"/>
            </a:ln>
          </c:spPr>
        </c:majorGridlines>
        <c:majorTickMark val="out"/>
        <c:minorTickMark val="none"/>
        <c:tickLblPos val="low"/>
        <c:spPr>
          <a:noFill/>
          <a:ln w="9525">
            <a:solidFill>
              <a:srgbClr val="868686"/>
            </a:solidFill>
            <a:prstDash val="solid"/>
          </a:ln>
          <a:extLst>
            <a:ext uri="{909E8E84-426E-40DD-AFC4-6F175D3DCCD1}">
              <a14:hiddenFill xmlns:a14="http://schemas.microsoft.com/office/drawing/2010/main">
                <a:noFill/>
              </a14:hiddenFill>
            </a:ext>
          </a:extLst>
        </c:spPr>
        <c:txPr>
          <a:bodyPr rot="-2700000" vert="horz"/>
          <a:lstStyle/>
          <a:p>
            <a:pPr>
              <a:defRPr/>
            </a:pPr>
            <a:endParaRPr lang="en-US"/>
          </a:p>
        </c:txPr>
        <c:crossAx val="6730496"/>
        <c:crosses val="autoZero"/>
        <c:auto val="1"/>
        <c:lblAlgn val="ctr"/>
        <c:lblOffset val="0"/>
        <c:tickLblSkip val="4"/>
        <c:tickMarkSkip val="4"/>
        <c:noMultiLvlLbl val="0"/>
      </c:catAx>
      <c:valAx>
        <c:axId val="6730496"/>
        <c:scaling>
          <c:orientation val="minMax"/>
          <c:max val="14"/>
          <c:min val="0"/>
        </c:scaling>
        <c:delete val="0"/>
        <c:axPos val="l"/>
        <c:majorGridlines>
          <c:spPr>
            <a:ln w="9525" cmpd="sng">
              <a:solidFill>
                <a:srgbClr val="FFFFFF"/>
              </a:solidFill>
              <a:prstDash val="solid"/>
            </a:ln>
          </c:spPr>
        </c:majorGridlines>
        <c:numFmt formatCode="General" sourceLinked="1"/>
        <c:majorTickMark val="out"/>
        <c:minorTickMark val="none"/>
        <c:tickLblPos val="nextTo"/>
        <c:spPr>
          <a:noFill/>
          <a:ln w="9525">
            <a:solidFill>
              <a:srgbClr val="868686"/>
            </a:solidFill>
            <a:prstDash val="solid"/>
          </a:ln>
          <a:extLst>
            <a:ext uri="{909E8E84-426E-40DD-AFC4-6F175D3DCCD1}">
              <a14:hiddenFill xmlns:a14="http://schemas.microsoft.com/office/drawing/2010/main">
                <a:noFill/>
              </a14:hiddenFill>
            </a:ext>
          </a:extLst>
        </c:spPr>
        <c:txPr>
          <a:bodyPr rot="-60000000" vert="horz"/>
          <a:lstStyle/>
          <a:p>
            <a:pPr>
              <a:defRPr/>
            </a:pPr>
            <a:endParaRPr lang="en-US"/>
          </a:p>
        </c:txPr>
        <c:crossAx val="6724608"/>
        <c:crosses val="autoZero"/>
        <c:crossBetween val="between"/>
      </c:valAx>
      <c:spPr>
        <a:solidFill>
          <a:srgbClr val="E6E6E6"/>
        </a:solidFill>
        <a:ln>
          <a:noFill/>
          <a:round/>
        </a:ln>
        <a:effectLst/>
        <a:extLst>
          <a:ext uri="{91240B29-F687-4F45-9708-019B960494DF}">
            <a14:hiddenLine xmlns:a14="http://schemas.microsoft.com/office/drawing/2010/main">
              <a:noFill/>
              <a:round/>
            </a14:hiddenLine>
          </a:ext>
        </a:extLst>
      </c:spPr>
    </c:plotArea>
    <c:legend>
      <c:legendPos val="r"/>
      <c:legendEntry>
        <c:idx val="3"/>
        <c:delete val="1"/>
      </c:legendEntry>
      <c:legendEntry>
        <c:idx val="4"/>
        <c:delete val="1"/>
      </c:legendEntry>
      <c:legendEntry>
        <c:idx val="5"/>
        <c:delete val="1"/>
      </c:legendEntry>
      <c:legendEntry>
        <c:idx val="6"/>
        <c:delete val="1"/>
      </c:legendEntry>
      <c:layout>
        <c:manualLayout>
          <c:xMode val="edge"/>
          <c:yMode val="edge"/>
          <c:x val="9.919050743657043E-2"/>
          <c:y val="0.625"/>
          <c:w val="0.73183420822397216"/>
          <c:h val="0.2095042286380869"/>
        </c:manualLayout>
      </c:layout>
      <c:overlay val="1"/>
      <c:spPr>
        <a:noFill/>
        <a:ln>
          <a:noFill/>
          <a:round/>
        </a:ln>
        <a:effectLst/>
        <a:extLst>
          <a:ext uri="{91240B29-F687-4F45-9708-019B960494DF}">
            <a14:hiddenLine xmlns:a14="http://schemas.microsoft.com/office/drawing/2010/main">
              <a:noFill/>
              <a:round/>
            </a14:hiddenLine>
          </a:ext>
        </a:extLst>
      </c:sp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200">
          <a:solidFill>
            <a:schemeClr val="bg2">
              <a:lumMod val="10000"/>
            </a:schemeClr>
          </a:solidFill>
          <a:latin typeface="Arial" panose="020B0604020202020204" pitchFamily="34" charset="0"/>
          <a:cs typeface="Arial" panose="020B0604020202020204" pitchFamily="34" charset="0"/>
        </a:defRPr>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8.7445796086387494E-3"/>
          <c:y val="1.1829282037095511E-2"/>
          <c:w val="0.98906927548920154"/>
          <c:h val="0.98521339745363057"/>
        </c:manualLayout>
      </c:layout>
      <c:lineChart>
        <c:grouping val="standard"/>
        <c:varyColors val="0"/>
        <c:ser>
          <c:idx val="0"/>
          <c:order val="0"/>
          <c:tx>
            <c:strRef>
              <c:f>INV_ITA!$J$4</c:f>
              <c:strCache>
                <c:ptCount val="1"/>
                <c:pt idx="0">
                  <c:v>ITA</c:v>
                </c:pt>
              </c:strCache>
            </c:strRef>
          </c:tx>
          <c:spPr>
            <a:ln w="28575" cap="rnd" cmpd="sng" algn="ctr">
              <a:solidFill>
                <a:srgbClr val="C00000"/>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INV_ITA!$J$24:$J$51</c:f>
              <c:numCache>
                <c:formatCode>General</c:formatCode>
                <c:ptCount val="28"/>
                <c:pt idx="1">
                  <c:v>100</c:v>
                </c:pt>
                <c:pt idx="2">
                  <c:v>97.607235956059597</c:v>
                </c:pt>
                <c:pt idx="3">
                  <c:v>94.110552012114596</c:v>
                </c:pt>
                <c:pt idx="4">
                  <c:v>90.027206496903915</c:v>
                </c:pt>
                <c:pt idx="5">
                  <c:v>88.060665201678063</c:v>
                </c:pt>
                <c:pt idx="6">
                  <c:v>87.304747014497124</c:v>
                </c:pt>
                <c:pt idx="7">
                  <c:v>87.455901147760969</c:v>
                </c:pt>
                <c:pt idx="8">
                  <c:v>86.748173615690078</c:v>
                </c:pt>
                <c:pt idx="9">
                  <c:v>87.307288327486333</c:v>
                </c:pt>
                <c:pt idx="10">
                  <c:v>87.576603629329526</c:v>
                </c:pt>
                <c:pt idx="11">
                  <c:v>88.458709944968334</c:v>
                </c:pt>
                <c:pt idx="12">
                  <c:v>88.642116396940736</c:v>
                </c:pt>
                <c:pt idx="13">
                  <c:v>88.896553383419857</c:v>
                </c:pt>
                <c:pt idx="14">
                  <c:v>87.634687307177302</c:v>
                </c:pt>
                <c:pt idx="15">
                  <c:v>85.520468504356856</c:v>
                </c:pt>
                <c:pt idx="16">
                  <c:v>81.718750960026227</c:v>
                </c:pt>
                <c:pt idx="17">
                  <c:v>79.727198034985619</c:v>
                </c:pt>
                <c:pt idx="18">
                  <c:v>77.691738643159695</c:v>
                </c:pt>
                <c:pt idx="19">
                  <c:v>76.550543110979547</c:v>
                </c:pt>
                <c:pt idx="20">
                  <c:v>74.484778067486445</c:v>
                </c:pt>
                <c:pt idx="21">
                  <c:v>74.749752910160765</c:v>
                </c:pt>
                <c:pt idx="22">
                  <c:v>74.812312401370136</c:v>
                </c:pt>
                <c:pt idx="23">
                  <c:v>74.347328166027339</c:v>
                </c:pt>
                <c:pt idx="24">
                  <c:v>73.168242584886698</c:v>
                </c:pt>
                <c:pt idx="25">
                  <c:v>72.717722998161676</c:v>
                </c:pt>
                <c:pt idx="26">
                  <c:v>71.84770426818308</c:v>
                </c:pt>
                <c:pt idx="27">
                  <c:v>72.029168615614964</c:v>
                </c:pt>
              </c:numCache>
            </c:numRef>
          </c:val>
          <c:smooth val="0"/>
        </c:ser>
        <c:ser>
          <c:idx val="1"/>
          <c:order val="1"/>
          <c:tx>
            <c:strRef>
              <c:f>INV_ITA!$K$4</c:f>
              <c:strCache>
                <c:ptCount val="1"/>
                <c:pt idx="0">
                  <c:v>USA</c:v>
                </c:pt>
              </c:strCache>
            </c:strRef>
          </c:tx>
          <c:spPr>
            <a:ln w="19050" cap="rnd" cmpd="sng" algn="ctr">
              <a:solidFill>
                <a:srgbClr val="8CC841"/>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INV_ITA!$K$24:$K$51</c:f>
              <c:numCache>
                <c:formatCode>General</c:formatCode>
                <c:ptCount val="28"/>
                <c:pt idx="1">
                  <c:v>100</c:v>
                </c:pt>
                <c:pt idx="2">
                  <c:v>98.194808649716876</c:v>
                </c:pt>
                <c:pt idx="3">
                  <c:v>93.710333295329306</c:v>
                </c:pt>
                <c:pt idx="4">
                  <c:v>88.416372135446352</c:v>
                </c:pt>
                <c:pt idx="5">
                  <c:v>86.846805761410707</c:v>
                </c:pt>
                <c:pt idx="6">
                  <c:v>86.181735263937981</c:v>
                </c:pt>
                <c:pt idx="7">
                  <c:v>85.220233344734538</c:v>
                </c:pt>
                <c:pt idx="8">
                  <c:v>85.505263557937141</c:v>
                </c:pt>
                <c:pt idx="9">
                  <c:v>87.812108083456835</c:v>
                </c:pt>
                <c:pt idx="10">
                  <c:v>89.187853912514726</c:v>
                </c:pt>
                <c:pt idx="11">
                  <c:v>90.202561471515992</c:v>
                </c:pt>
                <c:pt idx="12">
                  <c:v>89.172652301143913</c:v>
                </c:pt>
                <c:pt idx="13">
                  <c:v>90.457188461976969</c:v>
                </c:pt>
                <c:pt idx="14">
                  <c:v>93.231482537148935</c:v>
                </c:pt>
                <c:pt idx="15">
                  <c:v>94.713639645802445</c:v>
                </c:pt>
                <c:pt idx="16">
                  <c:v>95.051875498802872</c:v>
                </c:pt>
                <c:pt idx="17">
                  <c:v>95.872762512826355</c:v>
                </c:pt>
                <c:pt idx="18">
                  <c:v>95.656139550792389</c:v>
                </c:pt>
                <c:pt idx="19">
                  <c:v>95.811956067343147</c:v>
                </c:pt>
                <c:pt idx="20">
                  <c:v>95.488921825713518</c:v>
                </c:pt>
                <c:pt idx="21">
                  <c:v>95.887964124197168</c:v>
                </c:pt>
                <c:pt idx="22">
                  <c:v>96.845665640557897</c:v>
                </c:pt>
                <c:pt idx="23">
                  <c:v>98.51404248850379</c:v>
                </c:pt>
                <c:pt idx="24">
                  <c:v>97.947782464941284</c:v>
                </c:pt>
                <c:pt idx="25">
                  <c:v>100.2888306160453</c:v>
                </c:pt>
                <c:pt idx="26">
                  <c:v>101.99521149241819</c:v>
                </c:pt>
                <c:pt idx="27">
                  <c:v>103.15053395659942</c:v>
                </c:pt>
              </c:numCache>
            </c:numRef>
          </c:val>
          <c:smooth val="0"/>
        </c:ser>
        <c:ser>
          <c:idx val="2"/>
          <c:order val="2"/>
          <c:tx>
            <c:strRef>
              <c:f>INV_ITA!$L$4</c:f>
              <c:strCache>
                <c:ptCount val="1"/>
                <c:pt idx="0">
                  <c:v>GBR</c:v>
                </c:pt>
              </c:strCache>
            </c:strRef>
          </c:tx>
          <c:spPr>
            <a:ln w="19050" cap="rnd" cmpd="sng" algn="ctr">
              <a:solidFill>
                <a:srgbClr val="7F0506"/>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INV_ITA!$L$24:$L$51</c:f>
              <c:numCache>
                <c:formatCode>General</c:formatCode>
                <c:ptCount val="28"/>
                <c:pt idx="1">
                  <c:v>100</c:v>
                </c:pt>
                <c:pt idx="2">
                  <c:v>96.156039694308205</c:v>
                </c:pt>
                <c:pt idx="3">
                  <c:v>92.829169993536368</c:v>
                </c:pt>
                <c:pt idx="4">
                  <c:v>90.374890688566978</c:v>
                </c:pt>
                <c:pt idx="5">
                  <c:v>85.232500665373948</c:v>
                </c:pt>
                <c:pt idx="6">
                  <c:v>87.568913729515984</c:v>
                </c:pt>
                <c:pt idx="7">
                  <c:v>87.011900688186756</c:v>
                </c:pt>
                <c:pt idx="8">
                  <c:v>89.315995589521307</c:v>
                </c:pt>
                <c:pt idx="9">
                  <c:v>89.17341545948824</c:v>
                </c:pt>
                <c:pt idx="10">
                  <c:v>91.718946047678799</c:v>
                </c:pt>
                <c:pt idx="11">
                  <c:v>92.266453747005812</c:v>
                </c:pt>
                <c:pt idx="12">
                  <c:v>92.756929394319613</c:v>
                </c:pt>
                <c:pt idx="13">
                  <c:v>91.234173605566326</c:v>
                </c:pt>
                <c:pt idx="14">
                  <c:v>93.844340519371883</c:v>
                </c:pt>
                <c:pt idx="15">
                  <c:v>94.00973347021025</c:v>
                </c:pt>
                <c:pt idx="16">
                  <c:v>95.675069388996619</c:v>
                </c:pt>
                <c:pt idx="17">
                  <c:v>94.656096726360218</c:v>
                </c:pt>
                <c:pt idx="18">
                  <c:v>94.281586251473328</c:v>
                </c:pt>
                <c:pt idx="19">
                  <c:v>95.294855708908415</c:v>
                </c:pt>
                <c:pt idx="20">
                  <c:v>96.040074521881309</c:v>
                </c:pt>
                <c:pt idx="21">
                  <c:v>95.104748868864291</c:v>
                </c:pt>
                <c:pt idx="22">
                  <c:v>98.053305957948368</c:v>
                </c:pt>
                <c:pt idx="23">
                  <c:v>100.40872970609482</c:v>
                </c:pt>
                <c:pt idx="24">
                  <c:v>103.93901372571386</c:v>
                </c:pt>
                <c:pt idx="25">
                  <c:v>103.79073039047945</c:v>
                </c:pt>
                <c:pt idx="26">
                  <c:v>105.67278810691609</c:v>
                </c:pt>
                <c:pt idx="27">
                  <c:v>105.20322421200714</c:v>
                </c:pt>
              </c:numCache>
            </c:numRef>
          </c:val>
          <c:smooth val="0"/>
        </c:ser>
        <c:ser>
          <c:idx val="3"/>
          <c:order val="3"/>
          <c:tx>
            <c:strRef>
              <c:f>INV_ITA!$M$4</c:f>
              <c:strCache>
                <c:ptCount val="1"/>
                <c:pt idx="0">
                  <c:v>FRA</c:v>
                </c:pt>
              </c:strCache>
            </c:strRef>
          </c:tx>
          <c:spPr>
            <a:ln w="19050" cap="rnd" cmpd="sng" algn="ctr">
              <a:solidFill>
                <a:schemeClr val="accent1"/>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INV_ITA!$M$24:$M$51</c:f>
              <c:numCache>
                <c:formatCode>General</c:formatCode>
                <c:ptCount val="28"/>
                <c:pt idx="1">
                  <c:v>100</c:v>
                </c:pt>
                <c:pt idx="2">
                  <c:v>99.73292899639145</c:v>
                </c:pt>
                <c:pt idx="3">
                  <c:v>96.436908601899447</c:v>
                </c:pt>
                <c:pt idx="4">
                  <c:v>92.889060979855358</c:v>
                </c:pt>
                <c:pt idx="5">
                  <c:v>90.860709057967554</c:v>
                </c:pt>
                <c:pt idx="6">
                  <c:v>90.602574445169239</c:v>
                </c:pt>
                <c:pt idx="7">
                  <c:v>90.925932016258798</c:v>
                </c:pt>
                <c:pt idx="8">
                  <c:v>91.239337681175201</c:v>
                </c:pt>
                <c:pt idx="9">
                  <c:v>92.975011793756096</c:v>
                </c:pt>
                <c:pt idx="10">
                  <c:v>93.885851085632922</c:v>
                </c:pt>
                <c:pt idx="11">
                  <c:v>94.69908074972723</c:v>
                </c:pt>
                <c:pt idx="12">
                  <c:v>95.306162210370559</c:v>
                </c:pt>
                <c:pt idx="13">
                  <c:v>94.982841145215033</c:v>
                </c:pt>
                <c:pt idx="14">
                  <c:v>95.129831683910311</c:v>
                </c:pt>
                <c:pt idx="15">
                  <c:v>96.603937150546145</c:v>
                </c:pt>
                <c:pt idx="16">
                  <c:v>96.561352352310905</c:v>
                </c:pt>
                <c:pt idx="17">
                  <c:v>96.673431050949731</c:v>
                </c:pt>
                <c:pt idx="18">
                  <c:v>96.629542007977037</c:v>
                </c:pt>
                <c:pt idx="19">
                  <c:v>96.262116686625419</c:v>
                </c:pt>
                <c:pt idx="20">
                  <c:v>95.695814925263079</c:v>
                </c:pt>
                <c:pt idx="21">
                  <c:v>96.112725046914662</c:v>
                </c:pt>
                <c:pt idx="22">
                  <c:v>96.478394131330916</c:v>
                </c:pt>
                <c:pt idx="23">
                  <c:v>97.16413154266526</c:v>
                </c:pt>
                <c:pt idx="24">
                  <c:v>96.832698893640753</c:v>
                </c:pt>
                <c:pt idx="25">
                  <c:v>96.462874291949319</c:v>
                </c:pt>
                <c:pt idx="26">
                  <c:v>96.199649932898808</c:v>
                </c:pt>
                <c:pt idx="27">
                  <c:v>96.024179571549695</c:v>
                </c:pt>
              </c:numCache>
            </c:numRef>
          </c:val>
          <c:smooth val="0"/>
        </c:ser>
        <c:ser>
          <c:idx val="4"/>
          <c:order val="4"/>
          <c:tx>
            <c:strRef>
              <c:f>INV_ITA!$N$4</c:f>
              <c:strCache>
                <c:ptCount val="1"/>
                <c:pt idx="0">
                  <c:v>DEU</c:v>
                </c:pt>
              </c:strCache>
            </c:strRef>
          </c:tx>
          <c:spPr>
            <a:ln w="19050" cap="rnd" cmpd="sng" algn="ctr">
              <a:solidFill>
                <a:srgbClr val="A154A1"/>
              </a:solidFill>
              <a:prstDash val="solid"/>
              <a:round/>
            </a:ln>
            <a:effectLst/>
          </c:spPr>
          <c:marker>
            <c:symbol val="none"/>
          </c:marker>
          <c:cat>
            <c:numRef>
              <c:f>INV_ITA!$I$24:$I$51</c:f>
              <c:numCache>
                <c:formatCode>General</c:formatCode>
                <c:ptCount val="28"/>
                <c:pt idx="0">
                  <c:v>2008</c:v>
                </c:pt>
                <c:pt idx="4">
                  <c:v>2009</c:v>
                </c:pt>
                <c:pt idx="8">
                  <c:v>2010</c:v>
                </c:pt>
                <c:pt idx="12">
                  <c:v>2011</c:v>
                </c:pt>
                <c:pt idx="16">
                  <c:v>2012</c:v>
                </c:pt>
                <c:pt idx="20">
                  <c:v>2013</c:v>
                </c:pt>
                <c:pt idx="24">
                  <c:v>2014</c:v>
                </c:pt>
              </c:numCache>
            </c:numRef>
          </c:cat>
          <c:val>
            <c:numRef>
              <c:f>INV_ITA!$N$24:$N$51</c:f>
              <c:numCache>
                <c:formatCode>General</c:formatCode>
                <c:ptCount val="28"/>
                <c:pt idx="1">
                  <c:v>100</c:v>
                </c:pt>
                <c:pt idx="2">
                  <c:v>100.6973678962722</c:v>
                </c:pt>
                <c:pt idx="3">
                  <c:v>98.75794251357172</c:v>
                </c:pt>
                <c:pt idx="4">
                  <c:v>88.557301795434512</c:v>
                </c:pt>
                <c:pt idx="5">
                  <c:v>87.764958867091053</c:v>
                </c:pt>
                <c:pt idx="6">
                  <c:v>88.182011912045894</c:v>
                </c:pt>
                <c:pt idx="7">
                  <c:v>87.888351103842155</c:v>
                </c:pt>
                <c:pt idx="8">
                  <c:v>87.991191039386678</c:v>
                </c:pt>
                <c:pt idx="9">
                  <c:v>92.8155713887638</c:v>
                </c:pt>
                <c:pt idx="10">
                  <c:v>94.217672477172982</c:v>
                </c:pt>
                <c:pt idx="11">
                  <c:v>94.576685677505466</c:v>
                </c:pt>
                <c:pt idx="12">
                  <c:v>97.890278902578501</c:v>
                </c:pt>
                <c:pt idx="13">
                  <c:v>98.397173165245604</c:v>
                </c:pt>
                <c:pt idx="14">
                  <c:v>98.922660490416575</c:v>
                </c:pt>
                <c:pt idx="15">
                  <c:v>98.635939732410208</c:v>
                </c:pt>
                <c:pt idx="16">
                  <c:v>98.061472937990473</c:v>
                </c:pt>
                <c:pt idx="17">
                  <c:v>96.566609217624588</c:v>
                </c:pt>
                <c:pt idx="18">
                  <c:v>96.380317726222302</c:v>
                </c:pt>
                <c:pt idx="19">
                  <c:v>96.626372658669467</c:v>
                </c:pt>
                <c:pt idx="20">
                  <c:v>94.020590584231229</c:v>
                </c:pt>
                <c:pt idx="21">
                  <c:v>96.133444475499488</c:v>
                </c:pt>
                <c:pt idx="22">
                  <c:v>96.219498754775969</c:v>
                </c:pt>
                <c:pt idx="23">
                  <c:v>97.696683203156368</c:v>
                </c:pt>
                <c:pt idx="24">
                  <c:v>100.14873023028213</c:v>
                </c:pt>
                <c:pt idx="25">
                  <c:v>98.961777103302339</c:v>
                </c:pt>
                <c:pt idx="26">
                  <c:v>97.883490657110372</c:v>
                </c:pt>
                <c:pt idx="27">
                  <c:v>98.751170466814358</c:v>
                </c:pt>
              </c:numCache>
            </c:numRef>
          </c:val>
          <c:smooth val="0"/>
        </c:ser>
        <c:dLbls>
          <c:showLegendKey val="0"/>
          <c:showVal val="0"/>
          <c:showCatName val="0"/>
          <c:showSerName val="0"/>
          <c:showPercent val="0"/>
          <c:showBubbleSize val="0"/>
        </c:dLbls>
        <c:marker val="1"/>
        <c:smooth val="0"/>
        <c:axId val="8859648"/>
        <c:axId val="8861184"/>
      </c:lineChart>
      <c:catAx>
        <c:axId val="8859648"/>
        <c:scaling>
          <c:orientation val="minMax"/>
        </c:scaling>
        <c:delete val="0"/>
        <c:axPos val="b"/>
        <c:numFmt formatCode="General" sourceLinked="1"/>
        <c:majorTickMark val="in"/>
        <c:minorTickMark val="in"/>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en-US"/>
          </a:p>
        </c:txPr>
        <c:crossAx val="8861184"/>
        <c:crosses val="autoZero"/>
        <c:auto val="1"/>
        <c:lblAlgn val="ctr"/>
        <c:lblOffset val="0"/>
        <c:tickMarkSkip val="4"/>
        <c:noMultiLvlLbl val="0"/>
      </c:catAx>
      <c:valAx>
        <c:axId val="8861184"/>
        <c:scaling>
          <c:orientation val="minMax"/>
          <c:min val="6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en-US"/>
          </a:p>
        </c:txPr>
        <c:crossAx val="8859648"/>
        <c:crosses val="autoZero"/>
        <c:crossBetween val="between"/>
      </c:valAx>
      <c:spPr>
        <a:solidFill>
          <a:srgbClr val="FFFFFF"/>
        </a:solidFill>
        <a:ln w="9525">
          <a:solidFill>
            <a:srgbClr val="000000"/>
          </a:solidFill>
        </a:ln>
      </c:spPr>
    </c:plotArea>
    <c:legend>
      <c:legendPos val="r"/>
      <c:layout>
        <c:manualLayout>
          <c:xMode val="edge"/>
          <c:yMode val="edge"/>
          <c:x val="4.9248196867929715E-2"/>
          <c:y val="1.3769058157709187E-2"/>
          <c:w val="0.89171002005693867"/>
          <c:h val="0.11926526060112116"/>
        </c:manualLayout>
      </c:layout>
      <c:overlay val="1"/>
      <c:spPr>
        <a:noFill/>
        <a:ln>
          <a:noFill/>
          <a:round/>
        </a:ln>
        <a:effectLst/>
        <a:extLst>
          <a:ext uri="{91240B29-F687-4F45-9708-019B960494DF}">
            <a14:hiddenLine xmlns:a14="http://schemas.microsoft.com/office/drawing/2010/main">
              <a:noFill/>
              <a:round/>
            </a14:hiddenLine>
          </a:ext>
        </a:extLst>
      </c:spPr>
      <c:txPr>
        <a:bodyPr/>
        <a:lstStyle/>
        <a:p>
          <a:pPr>
            <a:defRPr sz="1200" b="0" i="0" baseline="0">
              <a:solidFill>
                <a:srgbClr val="000000"/>
              </a:solidFill>
              <a:latin typeface="Arial Narrow"/>
              <a:ea typeface="Arial Narrow"/>
              <a:cs typeface="Arial Narrow"/>
            </a:defRPr>
          </a:pPr>
          <a:endParaRPr lang="en-US"/>
        </a:p>
      </c:tx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8.7445796086387494E-3"/>
          <c:y val="1.1829282037095511E-2"/>
          <c:w val="0.98906927548920154"/>
          <c:h val="0.98521339745363057"/>
        </c:manualLayout>
      </c:layout>
      <c:lineChart>
        <c:grouping val="standard"/>
        <c:varyColors val="0"/>
        <c:ser>
          <c:idx val="0"/>
          <c:order val="0"/>
          <c:tx>
            <c:strRef>
              <c:f>INV_ITA!$J$71</c:f>
              <c:strCache>
                <c:ptCount val="1"/>
                <c:pt idx="0">
                  <c:v>ITA</c:v>
                </c:pt>
              </c:strCache>
            </c:strRef>
          </c:tx>
          <c:spPr>
            <a:ln w="31750" cap="rnd" cmpd="sng" algn="ctr">
              <a:solidFill>
                <a:srgbClr val="DA2128"/>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INV_ITA!$J$72:$J$86</c:f>
              <c:numCache>
                <c:formatCode>General</c:formatCode>
                <c:ptCount val="15"/>
                <c:pt idx="0">
                  <c:v>100</c:v>
                </c:pt>
                <c:pt idx="1">
                  <c:v>102.43444251479484</c:v>
                </c:pt>
                <c:pt idx="2">
                  <c:v>105.02358157684249</c:v>
                </c:pt>
                <c:pt idx="3">
                  <c:v>107.31767897685647</c:v>
                </c:pt>
                <c:pt idx="4">
                  <c:v>109.5561863599273</c:v>
                </c:pt>
                <c:pt idx="5">
                  <c:v>111.66596437952536</c:v>
                </c:pt>
                <c:pt idx="6">
                  <c:v>113.8177450736376</c:v>
                </c:pt>
                <c:pt idx="7">
                  <c:v>115.96908297167452</c:v>
                </c:pt>
                <c:pt idx="8">
                  <c:v>117.69800019138899</c:v>
                </c:pt>
                <c:pt idx="9">
                  <c:v>118.57805607614613</c:v>
                </c:pt>
                <c:pt idx="10">
                  <c:v>119.32919074457722</c:v>
                </c:pt>
                <c:pt idx="11">
                  <c:v>119.93896366503635</c:v>
                </c:pt>
                <c:pt idx="12">
                  <c:v>119.95593844105797</c:v>
                </c:pt>
                <c:pt idx="13">
                  <c:v>119.58234823458733</c:v>
                </c:pt>
                <c:pt idx="14">
                  <c:v>119.0310171227699</c:v>
                </c:pt>
              </c:numCache>
            </c:numRef>
          </c:val>
          <c:smooth val="0"/>
        </c:ser>
        <c:ser>
          <c:idx val="1"/>
          <c:order val="1"/>
          <c:tx>
            <c:strRef>
              <c:f>INV_ITA!$K$71</c:f>
              <c:strCache>
                <c:ptCount val="1"/>
                <c:pt idx="0">
                  <c:v>OECD</c:v>
                </c:pt>
              </c:strCache>
            </c:strRef>
          </c:tx>
          <c:spPr>
            <a:ln w="25400" cap="rnd" cmpd="sng" algn="ctr">
              <a:solidFill>
                <a:schemeClr val="tx1"/>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INV_ITA!$K$72:$K$86</c:f>
              <c:numCache>
                <c:formatCode>General</c:formatCode>
                <c:ptCount val="15"/>
                <c:pt idx="0">
                  <c:v>100</c:v>
                </c:pt>
                <c:pt idx="1">
                  <c:v>103.30679600706488</c:v>
                </c:pt>
                <c:pt idx="2">
                  <c:v>106.15280082493879</c:v>
                </c:pt>
                <c:pt idx="3">
                  <c:v>108.75484603638112</c:v>
                </c:pt>
                <c:pt idx="4">
                  <c:v>111.37021558000748</c:v>
                </c:pt>
                <c:pt idx="5">
                  <c:v>114.08084832816476</c:v>
                </c:pt>
                <c:pt idx="6">
                  <c:v>116.96851823774878</c:v>
                </c:pt>
                <c:pt idx="7">
                  <c:v>120.08874543140658</c:v>
                </c:pt>
                <c:pt idx="8">
                  <c:v>123.22806070514882</c:v>
                </c:pt>
                <c:pt idx="9">
                  <c:v>125.50162966440961</c:v>
                </c:pt>
                <c:pt idx="10">
                  <c:v>127.33462919727518</c:v>
                </c:pt>
                <c:pt idx="11">
                  <c:v>129.25094925454977</c:v>
                </c:pt>
                <c:pt idx="12">
                  <c:v>131.19133311333408</c:v>
                </c:pt>
                <c:pt idx="13">
                  <c:v>132.94489540441779</c:v>
                </c:pt>
                <c:pt idx="14">
                  <c:v>134.7392778060254</c:v>
                </c:pt>
              </c:numCache>
            </c:numRef>
          </c:val>
          <c:smooth val="0"/>
        </c:ser>
        <c:ser>
          <c:idx val="2"/>
          <c:order val="2"/>
          <c:tx>
            <c:strRef>
              <c:f>INV_ITA!$L$71</c:f>
              <c:strCache>
                <c:ptCount val="1"/>
                <c:pt idx="0">
                  <c:v>FRA</c:v>
                </c:pt>
              </c:strCache>
            </c:strRef>
          </c:tx>
          <c:spPr>
            <a:ln w="25400" cap="rnd" cmpd="sng" algn="ctr">
              <a:solidFill>
                <a:srgbClr val="0070C0"/>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INV_ITA!$L$72:$L$86</c:f>
              <c:numCache>
                <c:formatCode>General</c:formatCode>
                <c:ptCount val="15"/>
                <c:pt idx="0">
                  <c:v>100</c:v>
                </c:pt>
                <c:pt idx="1">
                  <c:v>102.60542398256756</c:v>
                </c:pt>
                <c:pt idx="2">
                  <c:v>104.83651884042598</c:v>
                </c:pt>
                <c:pt idx="3">
                  <c:v>106.92012220545513</c:v>
                </c:pt>
                <c:pt idx="4">
                  <c:v>109.05053824205349</c:v>
                </c:pt>
                <c:pt idx="5">
                  <c:v>111.20280376141125</c:v>
                </c:pt>
                <c:pt idx="6">
                  <c:v>113.47289060312752</c:v>
                </c:pt>
                <c:pt idx="7">
                  <c:v>116.06258828696205</c:v>
                </c:pt>
                <c:pt idx="8">
                  <c:v>118.65852147049651</c:v>
                </c:pt>
                <c:pt idx="9">
                  <c:v>120.30493112968061</c:v>
                </c:pt>
                <c:pt idx="10">
                  <c:v>121.95000730158254</c:v>
                </c:pt>
                <c:pt idx="11">
                  <c:v>123.63360276819823</c:v>
                </c:pt>
                <c:pt idx="12">
                  <c:v>125.27698148152862</c:v>
                </c:pt>
                <c:pt idx="13">
                  <c:v>126.8148276864341</c:v>
                </c:pt>
                <c:pt idx="14">
                  <c:v>128.15648080297879</c:v>
                </c:pt>
              </c:numCache>
            </c:numRef>
          </c:val>
          <c:smooth val="0"/>
        </c:ser>
        <c:ser>
          <c:idx val="4"/>
          <c:order val="3"/>
          <c:tx>
            <c:strRef>
              <c:f>INV_ITA!$N$71</c:f>
              <c:strCache>
                <c:ptCount val="1"/>
                <c:pt idx="0">
                  <c:v>GBR</c:v>
                </c:pt>
              </c:strCache>
            </c:strRef>
          </c:tx>
          <c:spPr>
            <a:ln w="25400" cap="rnd" cmpd="sng" algn="ctr">
              <a:solidFill>
                <a:srgbClr val="A154A1"/>
              </a:solidFill>
              <a:prstDash val="solid"/>
              <a:round/>
            </a:ln>
            <a:effectLst/>
          </c:spPr>
          <c:marker>
            <c:symbol val="none"/>
          </c:marker>
          <c:cat>
            <c:numRef>
              <c:f>INV_ITA!$I$72:$I$86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INV_ITA!$N$72:$N$86</c:f>
              <c:numCache>
                <c:formatCode>General</c:formatCode>
                <c:ptCount val="15"/>
                <c:pt idx="0">
                  <c:v>100</c:v>
                </c:pt>
                <c:pt idx="1">
                  <c:v>103.64547460943984</c:v>
                </c:pt>
                <c:pt idx="2">
                  <c:v>107.17433228943796</c:v>
                </c:pt>
                <c:pt idx="3">
                  <c:v>110.64941295469224</c:v>
                </c:pt>
                <c:pt idx="4">
                  <c:v>114.41016630576036</c:v>
                </c:pt>
                <c:pt idx="5">
                  <c:v>118.27946023574157</c:v>
                </c:pt>
                <c:pt idx="6">
                  <c:v>122.65502575620178</c:v>
                </c:pt>
                <c:pt idx="7">
                  <c:v>127.63451518467271</c:v>
                </c:pt>
                <c:pt idx="8">
                  <c:v>131.9799647341456</c:v>
                </c:pt>
                <c:pt idx="9">
                  <c:v>134.737274590434</c:v>
                </c:pt>
                <c:pt idx="10">
                  <c:v>137.87923803823509</c:v>
                </c:pt>
                <c:pt idx="11">
                  <c:v>141.04131524691994</c:v>
                </c:pt>
                <c:pt idx="12">
                  <c:v>144.28693476178449</c:v>
                </c:pt>
                <c:pt idx="13">
                  <c:v>147.67398576504414</c:v>
                </c:pt>
                <c:pt idx="14">
                  <c:v>151.49971701095009</c:v>
                </c:pt>
              </c:numCache>
            </c:numRef>
          </c:val>
          <c:smooth val="0"/>
        </c:ser>
        <c:dLbls>
          <c:showLegendKey val="0"/>
          <c:showVal val="0"/>
          <c:showCatName val="0"/>
          <c:showSerName val="0"/>
          <c:showPercent val="0"/>
          <c:showBubbleSize val="0"/>
        </c:dLbls>
        <c:marker val="1"/>
        <c:smooth val="0"/>
        <c:axId val="8875392"/>
        <c:axId val="8877184"/>
      </c:lineChart>
      <c:catAx>
        <c:axId val="8875392"/>
        <c:scaling>
          <c:orientation val="minMax"/>
        </c:scaling>
        <c:delete val="0"/>
        <c:axPos val="b"/>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en-US"/>
          </a:p>
        </c:txPr>
        <c:crossAx val="8877184"/>
        <c:crosses val="autoZero"/>
        <c:auto val="1"/>
        <c:lblAlgn val="ctr"/>
        <c:lblOffset val="0"/>
        <c:tickLblSkip val="2"/>
        <c:noMultiLvlLbl val="0"/>
      </c:catAx>
      <c:valAx>
        <c:axId val="8877184"/>
        <c:scaling>
          <c:orientation val="minMax"/>
          <c:min val="90"/>
        </c:scaling>
        <c:delete val="0"/>
        <c:axPos val="l"/>
        <c:majorGridlines>
          <c:spPr>
            <a:ln w="9525" cmpd="sng">
              <a:solidFill>
                <a:srgbClr val="CCCCCC"/>
              </a:solidFill>
              <a:prstDash val="solid"/>
            </a:ln>
          </c:spPr>
        </c:majorGridlines>
        <c:numFmt formatCode="General" sourceLinked="1"/>
        <c:majorTickMark val="none"/>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baseline="0">
                <a:solidFill>
                  <a:srgbClr val="000000"/>
                </a:solidFill>
                <a:latin typeface="Arial Narrow"/>
                <a:ea typeface="Arial Narrow"/>
                <a:cs typeface="Arial Narrow"/>
              </a:defRPr>
            </a:pPr>
            <a:endParaRPr lang="en-US"/>
          </a:p>
        </c:txPr>
        <c:crossAx val="8875392"/>
        <c:crosses val="autoZero"/>
        <c:crossBetween val="between"/>
      </c:valAx>
      <c:spPr>
        <a:solidFill>
          <a:srgbClr val="FFFFFF"/>
        </a:solidFill>
        <a:ln w="9525">
          <a:solidFill>
            <a:srgbClr val="000000"/>
          </a:solidFill>
        </a:ln>
      </c:spPr>
    </c:plotArea>
    <c:legend>
      <c:legendPos val="r"/>
      <c:layout>
        <c:manualLayout>
          <c:xMode val="edge"/>
          <c:yMode val="edge"/>
          <c:x val="6.083033598118727E-2"/>
          <c:y val="5.4273290622029652E-2"/>
          <c:w val="0.92790266250071218"/>
          <c:h val="4.4359807639108163E-2"/>
        </c:manualLayout>
      </c:layout>
      <c:overlay val="1"/>
      <c:spPr>
        <a:noFill/>
        <a:ln>
          <a:noFill/>
          <a:round/>
        </a:ln>
        <a:effectLst/>
        <a:extLst>
          <a:ext uri="{91240B29-F687-4F45-9708-019B960494DF}">
            <a14:hiddenLine xmlns:a14="http://schemas.microsoft.com/office/drawing/2010/main">
              <a:noFill/>
              <a:round/>
            </a14:hiddenLine>
          </a:ext>
        </a:extLst>
      </c:spPr>
      <c:txPr>
        <a:bodyPr/>
        <a:lstStyle/>
        <a:p>
          <a:pPr>
            <a:defRPr sz="1200" b="0" i="0" baseline="0">
              <a:solidFill>
                <a:srgbClr val="000000"/>
              </a:solidFill>
              <a:latin typeface="Arial Narrow"/>
              <a:ea typeface="Arial Narrow"/>
              <a:cs typeface="Arial Narrow"/>
            </a:defRPr>
          </a:pPr>
          <a:endParaRPr lang="en-US"/>
        </a:p>
      </c:tx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405074365704281E-2"/>
          <c:y val="5.1400554097404488E-2"/>
          <c:w val="0.89299693788276469"/>
          <c:h val="0.89719889180519097"/>
        </c:manualLayout>
      </c:layout>
      <c:barChart>
        <c:barDir val="col"/>
        <c:grouping val="clustered"/>
        <c:varyColors val="0"/>
        <c:ser>
          <c:idx val="6"/>
          <c:order val="6"/>
          <c:tx>
            <c:strRef>
              <c:f>EO97quarterly!$M$13</c:f>
              <c:strCache>
                <c:ptCount val="1"/>
                <c:pt idx="0">
                  <c:v>bubu</c:v>
                </c:pt>
              </c:strCache>
            </c:strRef>
          </c:tx>
          <c:spPr>
            <a:solidFill>
              <a:schemeClr val="accent2">
                <a:lumMod val="20000"/>
                <a:lumOff val="80000"/>
                <a:alpha val="50000"/>
              </a:schemeClr>
            </a:solidFill>
          </c:spPr>
          <c:invertIfNegative val="0"/>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EO97quarterly!$M$14:$M$57</c:f>
              <c:numCache>
                <c:formatCode>General</c:formatCode>
                <c:ptCount val="24"/>
                <c:pt idx="17">
                  <c:v>-5</c:v>
                </c:pt>
                <c:pt idx="18">
                  <c:v>-5</c:v>
                </c:pt>
                <c:pt idx="19">
                  <c:v>-5</c:v>
                </c:pt>
                <c:pt idx="20">
                  <c:v>-5</c:v>
                </c:pt>
                <c:pt idx="21">
                  <c:v>-5</c:v>
                </c:pt>
                <c:pt idx="22">
                  <c:v>-5</c:v>
                </c:pt>
                <c:pt idx="23">
                  <c:v>-5</c:v>
                </c:pt>
              </c:numCache>
            </c:numRef>
          </c:val>
        </c:ser>
        <c:ser>
          <c:idx val="7"/>
          <c:order val="7"/>
          <c:tx>
            <c:strRef>
              <c:f>EO97quarterly!$N$13</c:f>
              <c:strCache>
                <c:ptCount val="1"/>
                <c:pt idx="0">
                  <c:v>bubu</c:v>
                </c:pt>
              </c:strCache>
            </c:strRef>
          </c:tx>
          <c:spPr>
            <a:solidFill>
              <a:schemeClr val="accent2">
                <a:lumMod val="20000"/>
                <a:lumOff val="80000"/>
                <a:alpha val="50000"/>
              </a:schemeClr>
            </a:solidFill>
          </c:spPr>
          <c:invertIfNegative val="0"/>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EO97quarterly!$N$14:$N$57</c:f>
              <c:numCache>
                <c:formatCode>General</c:formatCode>
                <c:ptCount val="24"/>
                <c:pt idx="17">
                  <c:v>5</c:v>
                </c:pt>
                <c:pt idx="18">
                  <c:v>5</c:v>
                </c:pt>
                <c:pt idx="19">
                  <c:v>5</c:v>
                </c:pt>
                <c:pt idx="20">
                  <c:v>5</c:v>
                </c:pt>
                <c:pt idx="21">
                  <c:v>5</c:v>
                </c:pt>
                <c:pt idx="22">
                  <c:v>5</c:v>
                </c:pt>
                <c:pt idx="23">
                  <c:v>5</c:v>
                </c:pt>
              </c:numCache>
            </c:numRef>
          </c:val>
        </c:ser>
        <c:dLbls>
          <c:showLegendKey val="0"/>
          <c:showVal val="0"/>
          <c:showCatName val="0"/>
          <c:showSerName val="0"/>
          <c:showPercent val="0"/>
          <c:showBubbleSize val="0"/>
        </c:dLbls>
        <c:gapWidth val="0"/>
        <c:overlap val="100"/>
        <c:axId val="8902144"/>
        <c:axId val="8903680"/>
      </c:barChart>
      <c:lineChart>
        <c:grouping val="standard"/>
        <c:varyColors val="0"/>
        <c:ser>
          <c:idx val="0"/>
          <c:order val="0"/>
          <c:tx>
            <c:strRef>
              <c:f>EO97quarterly!$G$13</c:f>
              <c:strCache>
                <c:ptCount val="1"/>
                <c:pt idx="0">
                  <c:v>OECD</c:v>
                </c:pt>
              </c:strCache>
            </c:strRef>
          </c:tx>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EO97quarterly!$G$18:$G$57</c:f>
              <c:numCache>
                <c:formatCode>General</c:formatCode>
                <c:ptCount val="24"/>
                <c:pt idx="0">
                  <c:v>0.69893818852766465</c:v>
                </c:pt>
                <c:pt idx="1">
                  <c:v>1.4176091112871436</c:v>
                </c:pt>
                <c:pt idx="2">
                  <c:v>2.3383728254744662</c:v>
                </c:pt>
                <c:pt idx="3">
                  <c:v>1.8927043073136307</c:v>
                </c:pt>
                <c:pt idx="4">
                  <c:v>1.3875096710854518</c:v>
                </c:pt>
                <c:pt idx="5">
                  <c:v>0.63175990735022669</c:v>
                </c:pt>
                <c:pt idx="6">
                  <c:v>0.91759212830695436</c:v>
                </c:pt>
                <c:pt idx="7">
                  <c:v>-9.5002939143862264E-2</c:v>
                </c:pt>
                <c:pt idx="8">
                  <c:v>1.8574570661259671</c:v>
                </c:pt>
                <c:pt idx="9">
                  <c:v>1.8803668752176206</c:v>
                </c:pt>
                <c:pt idx="10">
                  <c:v>2.8238786155341256</c:v>
                </c:pt>
                <c:pt idx="11">
                  <c:v>2.084317622128351</c:v>
                </c:pt>
                <c:pt idx="12">
                  <c:v>0.88817450969618239</c:v>
                </c:pt>
                <c:pt idx="13">
                  <c:v>1.6648154353766431</c:v>
                </c:pt>
                <c:pt idx="14">
                  <c:v>2.4519981965651416</c:v>
                </c:pt>
                <c:pt idx="15">
                  <c:v>2.0144650675061548</c:v>
                </c:pt>
                <c:pt idx="16">
                  <c:v>1.0468936699475906</c:v>
                </c:pt>
              </c:numCache>
            </c:numRef>
          </c:val>
          <c:smooth val="0"/>
        </c:ser>
        <c:ser>
          <c:idx val="1"/>
          <c:order val="1"/>
          <c:tx>
            <c:strRef>
              <c:f>EO97quarterly!$H$13</c:f>
              <c:strCache>
                <c:ptCount val="1"/>
                <c:pt idx="0">
                  <c:v>Euro area</c:v>
                </c:pt>
              </c:strCache>
            </c:strRef>
          </c:tx>
          <c:spPr>
            <a:ln>
              <a:solidFill>
                <a:srgbClr val="FFC000"/>
              </a:solidFill>
              <a:prstDash val="solid"/>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EO97quarterly!$H$18:$H$57</c:f>
              <c:numCache>
                <c:formatCode>General</c:formatCode>
                <c:ptCount val="24"/>
                <c:pt idx="0">
                  <c:v>3.8038077888259192</c:v>
                </c:pt>
                <c:pt idx="1">
                  <c:v>9.3592712707479819E-2</c:v>
                </c:pt>
                <c:pt idx="2">
                  <c:v>-0.20715324446958228</c:v>
                </c:pt>
                <c:pt idx="3">
                  <c:v>-1.2551501251272579</c:v>
                </c:pt>
                <c:pt idx="4">
                  <c:v>-0.61378667183678015</c:v>
                </c:pt>
                <c:pt idx="5">
                  <c:v>-1.2955575499797645</c:v>
                </c:pt>
                <c:pt idx="6">
                  <c:v>-0.532624979912244</c:v>
                </c:pt>
                <c:pt idx="7">
                  <c:v>-1.4289192463810219</c:v>
                </c:pt>
                <c:pt idx="8">
                  <c:v>-1.4014959750921041</c:v>
                </c:pt>
                <c:pt idx="9">
                  <c:v>1.5172755091872547</c:v>
                </c:pt>
                <c:pt idx="10">
                  <c:v>0.68244611430439139</c:v>
                </c:pt>
                <c:pt idx="11">
                  <c:v>1.0833030292541235</c:v>
                </c:pt>
                <c:pt idx="12">
                  <c:v>0.94941404151804853</c:v>
                </c:pt>
                <c:pt idx="13">
                  <c:v>0.32325854199681814</c:v>
                </c:pt>
                <c:pt idx="14">
                  <c:v>0.68049975330246593</c:v>
                </c:pt>
                <c:pt idx="15">
                  <c:v>1.4047853042559177</c:v>
                </c:pt>
                <c:pt idx="16">
                  <c:v>1.6150042495653327</c:v>
                </c:pt>
              </c:numCache>
            </c:numRef>
          </c:val>
          <c:smooth val="0"/>
        </c:ser>
        <c:ser>
          <c:idx val="2"/>
          <c:order val="2"/>
          <c:tx>
            <c:strRef>
              <c:f>EO97quarterly!$I$13</c:f>
              <c:strCache>
                <c:ptCount val="1"/>
                <c:pt idx="0">
                  <c:v>Italy</c:v>
                </c:pt>
              </c:strCache>
            </c:strRef>
          </c:tx>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EO97quarterly!$I$18:$I$57</c:f>
              <c:numCache>
                <c:formatCode>General</c:formatCode>
                <c:ptCount val="24"/>
                <c:pt idx="0">
                  <c:v>1.6902568758691228</c:v>
                </c:pt>
                <c:pt idx="1">
                  <c:v>0.64202683426224372</c:v>
                </c:pt>
                <c:pt idx="2">
                  <c:v>-2.1847770171235514</c:v>
                </c:pt>
                <c:pt idx="3">
                  <c:v>-4.1468294945120387</c:v>
                </c:pt>
                <c:pt idx="4">
                  <c:v>-3.6035179156118424</c:v>
                </c:pt>
                <c:pt idx="5">
                  <c:v>-2.5415328792409375</c:v>
                </c:pt>
                <c:pt idx="6">
                  <c:v>-2.1865301624853561</c:v>
                </c:pt>
                <c:pt idx="7">
                  <c:v>-2.40994927960968</c:v>
                </c:pt>
                <c:pt idx="8">
                  <c:v>-3.1705891536732422</c:v>
                </c:pt>
                <c:pt idx="9">
                  <c:v>-0.25594826987045405</c:v>
                </c:pt>
                <c:pt idx="10">
                  <c:v>0.33689796989653242</c:v>
                </c:pt>
                <c:pt idx="11">
                  <c:v>-0.12616141127438363</c:v>
                </c:pt>
                <c:pt idx="12">
                  <c:v>-0.52113867227403521</c:v>
                </c:pt>
                <c:pt idx="13">
                  <c:v>-0.78601961540590848</c:v>
                </c:pt>
                <c:pt idx="14">
                  <c:v>-0.54570603432637643</c:v>
                </c:pt>
                <c:pt idx="15">
                  <c:v>-0.12979160859506456</c:v>
                </c:pt>
                <c:pt idx="16">
                  <c:v>1.1026046220609764</c:v>
                </c:pt>
              </c:numCache>
            </c:numRef>
          </c:val>
          <c:smooth val="0"/>
        </c:ser>
        <c:ser>
          <c:idx val="3"/>
          <c:order val="3"/>
          <c:tx>
            <c:strRef>
              <c:f>EO97quarterly!$J$13</c:f>
              <c:strCache>
                <c:ptCount val="1"/>
                <c:pt idx="0">
                  <c:v>bubu</c:v>
                </c:pt>
              </c:strCache>
            </c:strRef>
          </c:tx>
          <c:spPr>
            <a:ln>
              <a:solidFill>
                <a:schemeClr val="tx2"/>
              </a:solidFill>
              <a:prstDash val="sysDash"/>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EO97quarterly!$J$14:$J$57</c:f>
              <c:numCache>
                <c:formatCode>General</c:formatCode>
                <c:ptCount val="24"/>
                <c:pt idx="16">
                  <c:v>1.0468936699475906</c:v>
                </c:pt>
                <c:pt idx="17">
                  <c:v>2.1029226407781598</c:v>
                </c:pt>
                <c:pt idx="18">
                  <c:v>2.5013524827558031</c:v>
                </c:pt>
                <c:pt idx="19">
                  <c:v>2.5600671023886079</c:v>
                </c:pt>
                <c:pt idx="20">
                  <c:v>2.5591126397281005</c:v>
                </c:pt>
                <c:pt idx="21">
                  <c:v>2.5460760215174627</c:v>
                </c:pt>
                <c:pt idx="22">
                  <c:v>2.5956476036919973</c:v>
                </c:pt>
                <c:pt idx="23">
                  <c:v>2.611905136422954</c:v>
                </c:pt>
              </c:numCache>
            </c:numRef>
          </c:val>
          <c:smooth val="0"/>
        </c:ser>
        <c:ser>
          <c:idx val="4"/>
          <c:order val="4"/>
          <c:tx>
            <c:strRef>
              <c:f>EO97quarterly!$K$13</c:f>
              <c:strCache>
                <c:ptCount val="1"/>
                <c:pt idx="0">
                  <c:v>bubu</c:v>
                </c:pt>
              </c:strCache>
            </c:strRef>
          </c:tx>
          <c:spPr>
            <a:ln>
              <a:solidFill>
                <a:srgbClr val="FFC000"/>
              </a:solidFill>
              <a:prstDash val="sysDash"/>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EO97quarterly!$K$14:$K$57</c:f>
              <c:numCache>
                <c:formatCode>General</c:formatCode>
                <c:ptCount val="24"/>
                <c:pt idx="16">
                  <c:v>1.6150042495653327</c:v>
                </c:pt>
                <c:pt idx="17">
                  <c:v>1.7241413246797288</c:v>
                </c:pt>
                <c:pt idx="18">
                  <c:v>1.8316693077087498</c:v>
                </c:pt>
                <c:pt idx="19">
                  <c:v>1.9677289416167199</c:v>
                </c:pt>
                <c:pt idx="20">
                  <c:v>2.0820436793006714</c:v>
                </c:pt>
                <c:pt idx="21">
                  <c:v>2.178253573878397</c:v>
                </c:pt>
                <c:pt idx="22">
                  <c:v>2.2284406819272684</c:v>
                </c:pt>
                <c:pt idx="23">
                  <c:v>2.2836713890808769</c:v>
                </c:pt>
              </c:numCache>
            </c:numRef>
          </c:val>
          <c:smooth val="0"/>
        </c:ser>
        <c:ser>
          <c:idx val="5"/>
          <c:order val="5"/>
          <c:tx>
            <c:strRef>
              <c:f>EO97quarterly!$L$13</c:f>
              <c:strCache>
                <c:ptCount val="1"/>
                <c:pt idx="0">
                  <c:v>bubu</c:v>
                </c:pt>
              </c:strCache>
            </c:strRef>
          </c:tx>
          <c:spPr>
            <a:ln>
              <a:solidFill>
                <a:srgbClr val="92D050"/>
              </a:solidFill>
              <a:prstDash val="sysDash"/>
            </a:ln>
          </c:spPr>
          <c:marker>
            <c:symbol val="none"/>
          </c:marker>
          <c:cat>
            <c:strRef>
              <c:f>EO97quarterly!$F$18:$F$57</c:f>
              <c:strCache>
                <c:ptCount val="24"/>
                <c:pt idx="0">
                  <c:v>2011</c:v>
                </c:pt>
                <c:pt idx="1">
                  <c:v>2011</c:v>
                </c:pt>
                <c:pt idx="2">
                  <c:v>2011</c:v>
                </c:pt>
                <c:pt idx="3">
                  <c:v>2011</c:v>
                </c:pt>
                <c:pt idx="4">
                  <c:v>2012</c:v>
                </c:pt>
                <c:pt idx="5">
                  <c:v>2012</c:v>
                </c:pt>
                <c:pt idx="6">
                  <c:v>2012</c:v>
                </c:pt>
                <c:pt idx="7">
                  <c:v>2012</c:v>
                </c:pt>
                <c:pt idx="8">
                  <c:v>2013</c:v>
                </c:pt>
                <c:pt idx="9">
                  <c:v>2013</c:v>
                </c:pt>
                <c:pt idx="10">
                  <c:v>2013</c:v>
                </c:pt>
                <c:pt idx="11">
                  <c:v>2013</c:v>
                </c:pt>
                <c:pt idx="12">
                  <c:v>2014</c:v>
                </c:pt>
                <c:pt idx="13">
                  <c:v>2014</c:v>
                </c:pt>
                <c:pt idx="14">
                  <c:v>2014</c:v>
                </c:pt>
                <c:pt idx="15">
                  <c:v>2014</c:v>
                </c:pt>
                <c:pt idx="16">
                  <c:v>2015</c:v>
                </c:pt>
                <c:pt idx="17">
                  <c:v>2015</c:v>
                </c:pt>
                <c:pt idx="18">
                  <c:v>2015</c:v>
                </c:pt>
                <c:pt idx="19">
                  <c:v>2015</c:v>
                </c:pt>
                <c:pt idx="20">
                  <c:v>2016</c:v>
                </c:pt>
                <c:pt idx="21">
                  <c:v>2016</c:v>
                </c:pt>
                <c:pt idx="22">
                  <c:v>2016</c:v>
                </c:pt>
                <c:pt idx="23">
                  <c:v>2016</c:v>
                </c:pt>
              </c:strCache>
            </c:strRef>
          </c:cat>
          <c:val>
            <c:numRef>
              <c:f>EO97quarterly!$L$14:$L$57</c:f>
              <c:numCache>
                <c:formatCode>General</c:formatCode>
                <c:ptCount val="24"/>
                <c:pt idx="16">
                  <c:v>1.1026046220609764</c:v>
                </c:pt>
                <c:pt idx="17">
                  <c:v>1.2318284847361083</c:v>
                </c:pt>
                <c:pt idx="18">
                  <c:v>1.178691408093302</c:v>
                </c:pt>
                <c:pt idx="19">
                  <c:v>1.3895497575268534</c:v>
                </c:pt>
                <c:pt idx="20">
                  <c:v>1.550796465290305</c:v>
                </c:pt>
                <c:pt idx="21">
                  <c:v>1.6785792282441925</c:v>
                </c:pt>
                <c:pt idx="22">
                  <c:v>1.6642835843365233</c:v>
                </c:pt>
                <c:pt idx="23">
                  <c:v>1.764279185750306</c:v>
                </c:pt>
              </c:numCache>
            </c:numRef>
          </c:val>
          <c:smooth val="0"/>
        </c:ser>
        <c:dLbls>
          <c:showLegendKey val="0"/>
          <c:showVal val="0"/>
          <c:showCatName val="0"/>
          <c:showSerName val="0"/>
          <c:showPercent val="0"/>
          <c:showBubbleSize val="0"/>
        </c:dLbls>
        <c:marker val="1"/>
        <c:smooth val="0"/>
        <c:axId val="8902144"/>
        <c:axId val="8903680"/>
      </c:lineChart>
      <c:catAx>
        <c:axId val="8902144"/>
        <c:scaling>
          <c:orientation val="minMax"/>
        </c:scaling>
        <c:delete val="0"/>
        <c:axPos val="b"/>
        <c:numFmt formatCode="General" sourceLinked="1"/>
        <c:majorTickMark val="out"/>
        <c:minorTickMark val="none"/>
        <c:tickLblPos val="nextTo"/>
        <c:crossAx val="8903680"/>
        <c:crosses val="autoZero"/>
        <c:auto val="1"/>
        <c:lblAlgn val="ctr"/>
        <c:lblOffset val="100"/>
        <c:tickLblSkip val="4"/>
        <c:tickMarkSkip val="4"/>
        <c:noMultiLvlLbl val="0"/>
      </c:catAx>
      <c:valAx>
        <c:axId val="8903680"/>
        <c:scaling>
          <c:orientation val="minMax"/>
          <c:max val="5"/>
          <c:min val="-5"/>
        </c:scaling>
        <c:delete val="0"/>
        <c:axPos val="l"/>
        <c:majorGridlines/>
        <c:numFmt formatCode="General" sourceLinked="1"/>
        <c:majorTickMark val="out"/>
        <c:minorTickMark val="none"/>
        <c:tickLblPos val="nextTo"/>
        <c:crossAx val="8902144"/>
        <c:crosses val="autoZero"/>
        <c:crossBetween val="between"/>
      </c:valAx>
    </c:plotArea>
    <c:legend>
      <c:legendPos val="r"/>
      <c:legendEntry>
        <c:idx val="0"/>
        <c:delete val="1"/>
      </c:legendEntry>
      <c:legendEntry>
        <c:idx val="1"/>
        <c:delete val="1"/>
      </c:legendEntry>
      <c:legendEntry>
        <c:idx val="5"/>
        <c:delete val="1"/>
      </c:legendEntry>
      <c:legendEntry>
        <c:idx val="6"/>
        <c:delete val="1"/>
      </c:legendEntry>
      <c:legendEntry>
        <c:idx val="7"/>
        <c:delete val="1"/>
      </c:legendEntry>
      <c:layout>
        <c:manualLayout>
          <c:xMode val="edge"/>
          <c:yMode val="edge"/>
          <c:x val="0.36333267716535433"/>
          <c:y val="0.66609069699620893"/>
          <c:w val="0.370000656167979"/>
          <c:h val="0.25115157480314959"/>
        </c:manualLayout>
      </c:layout>
      <c:overlay val="0"/>
    </c:legend>
    <c:plotVisOnly val="1"/>
    <c:dispBlanksAs val="gap"/>
    <c:showDLblsOverMax val="0"/>
  </c:chart>
  <c:txPr>
    <a:bodyPr/>
    <a:lstStyle/>
    <a:p>
      <a:pPr>
        <a:defRPr sz="14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810BF4-9CD1-4424-9DA8-7ACF8F4E4A73}" type="doc">
      <dgm:prSet loTypeId="urn:microsoft.com/office/officeart/2008/layout/LinedList" loCatId="list" qsTypeId="urn:microsoft.com/office/officeart/2005/8/quickstyle/3d2" qsCatId="3D" csTypeId="urn:microsoft.com/office/officeart/2005/8/colors/accent1_2" csCatId="accent1" phldr="1"/>
      <dgm:spPr/>
      <dgm:t>
        <a:bodyPr/>
        <a:lstStyle/>
        <a:p>
          <a:endParaRPr lang="en-GB"/>
        </a:p>
      </dgm:t>
    </dgm:pt>
    <dgm:pt modelId="{D52C3866-396B-4E9B-B3A0-94A48F2B3BA3}">
      <dgm:prSet phldrT="[Text]" custT="1"/>
      <dgm:spPr/>
      <dgm:t>
        <a:bodyPr/>
        <a:lstStyle/>
        <a:p>
          <a:r>
            <a:rPr lang="en-GB" sz="2000" b="1" dirty="0" smtClean="0">
              <a:solidFill>
                <a:srgbClr val="000000"/>
              </a:solidFill>
              <a:latin typeface="+mn-lt"/>
            </a:rPr>
            <a:t>Reduced fiscal drag— but need better balance</a:t>
          </a:r>
          <a:endParaRPr lang="en-GB" sz="2000" b="1" dirty="0">
            <a:solidFill>
              <a:srgbClr val="000000"/>
            </a:solidFill>
            <a:latin typeface="+mn-lt"/>
          </a:endParaRPr>
        </a:p>
      </dgm:t>
    </dgm:pt>
    <dgm:pt modelId="{8543E64D-EE80-4B99-A569-C2B24E9E7690}" type="parTrans" cxnId="{6F0C80E2-A2F0-4926-862F-73D4B7D82C20}">
      <dgm:prSet/>
      <dgm:spPr/>
      <dgm:t>
        <a:bodyPr/>
        <a:lstStyle/>
        <a:p>
          <a:endParaRPr lang="en-GB" sz="2400" b="1">
            <a:latin typeface="+mn-lt"/>
          </a:endParaRPr>
        </a:p>
      </dgm:t>
    </dgm:pt>
    <dgm:pt modelId="{35C28CB3-406A-41F0-89B8-84FC7842E6CE}" type="sibTrans" cxnId="{6F0C80E2-A2F0-4926-862F-73D4B7D82C20}">
      <dgm:prSet/>
      <dgm:spPr/>
      <dgm:t>
        <a:bodyPr/>
        <a:lstStyle/>
        <a:p>
          <a:endParaRPr lang="en-GB" sz="2400" b="1">
            <a:latin typeface="+mn-lt"/>
          </a:endParaRPr>
        </a:p>
      </dgm:t>
    </dgm:pt>
    <dgm:pt modelId="{B54E4129-EC3B-4B20-9BEB-8BECBE9E7C02}">
      <dgm:prSet phldrT="[Text]" custT="1"/>
      <dgm:spPr/>
      <dgm:t>
        <a:bodyPr/>
        <a:lstStyle/>
        <a:p>
          <a:r>
            <a:rPr lang="en-GB" sz="2000" b="1" dirty="0" smtClean="0">
              <a:solidFill>
                <a:srgbClr val="000000"/>
              </a:solidFill>
              <a:latin typeface="+mn-lt"/>
            </a:rPr>
            <a:t>Monetary easing—for 50% of global GDP </a:t>
          </a:r>
          <a:endParaRPr lang="en-GB" sz="2000" b="1" dirty="0">
            <a:solidFill>
              <a:srgbClr val="000000"/>
            </a:solidFill>
            <a:latin typeface="+mn-lt"/>
          </a:endParaRPr>
        </a:p>
      </dgm:t>
    </dgm:pt>
    <dgm:pt modelId="{1982E9EC-0B44-4834-AD24-81AD6C9CEB70}" type="parTrans" cxnId="{9D360DA0-8F5B-4B27-8ACE-D57F85FF017C}">
      <dgm:prSet/>
      <dgm:spPr/>
      <dgm:t>
        <a:bodyPr/>
        <a:lstStyle/>
        <a:p>
          <a:endParaRPr lang="en-GB" sz="2400" b="1">
            <a:latin typeface="+mn-lt"/>
          </a:endParaRPr>
        </a:p>
      </dgm:t>
    </dgm:pt>
    <dgm:pt modelId="{6EAA04E3-67F0-41DD-892D-A897B5CB07EC}" type="sibTrans" cxnId="{9D360DA0-8F5B-4B27-8ACE-D57F85FF017C}">
      <dgm:prSet/>
      <dgm:spPr/>
      <dgm:t>
        <a:bodyPr/>
        <a:lstStyle/>
        <a:p>
          <a:endParaRPr lang="en-GB" sz="2400" b="1">
            <a:latin typeface="+mn-lt"/>
          </a:endParaRPr>
        </a:p>
      </dgm:t>
    </dgm:pt>
    <dgm:pt modelId="{34138CCC-2974-4A66-8F72-0C9F740F5A8D}">
      <dgm:prSet phldrT="[Text]" custT="1"/>
      <dgm:spPr/>
      <dgm:t>
        <a:bodyPr/>
        <a:lstStyle/>
        <a:p>
          <a:r>
            <a:rPr lang="en-GB" sz="2000" b="1" dirty="0" smtClean="0">
              <a:solidFill>
                <a:srgbClr val="000000"/>
              </a:solidFill>
              <a:latin typeface="+mn-lt"/>
            </a:rPr>
            <a:t>Currency depreciation—except US </a:t>
          </a:r>
          <a:endParaRPr lang="en-GB" sz="2000" b="1" dirty="0">
            <a:solidFill>
              <a:srgbClr val="000000"/>
            </a:solidFill>
            <a:latin typeface="+mn-lt"/>
          </a:endParaRPr>
        </a:p>
      </dgm:t>
    </dgm:pt>
    <dgm:pt modelId="{CE3F90B5-C83E-4ADE-8D81-1E9FAD354DA6}" type="parTrans" cxnId="{7482B7CD-7283-4FA7-8D68-797CC906E01B}">
      <dgm:prSet/>
      <dgm:spPr/>
      <dgm:t>
        <a:bodyPr/>
        <a:lstStyle/>
        <a:p>
          <a:endParaRPr lang="en-GB" sz="2400" b="1">
            <a:latin typeface="+mn-lt"/>
          </a:endParaRPr>
        </a:p>
      </dgm:t>
    </dgm:pt>
    <dgm:pt modelId="{7D8CBB8A-A714-4831-882B-2DF804C56604}" type="sibTrans" cxnId="{7482B7CD-7283-4FA7-8D68-797CC906E01B}">
      <dgm:prSet/>
      <dgm:spPr/>
      <dgm:t>
        <a:bodyPr/>
        <a:lstStyle/>
        <a:p>
          <a:endParaRPr lang="en-GB" sz="2400" b="1">
            <a:latin typeface="+mn-lt"/>
          </a:endParaRPr>
        </a:p>
      </dgm:t>
    </dgm:pt>
    <dgm:pt modelId="{4A0CF688-0F50-40F9-8E23-749E34169672}">
      <dgm:prSet phldrT="[Text]" custT="1"/>
      <dgm:spPr/>
      <dgm:t>
        <a:bodyPr/>
        <a:lstStyle/>
        <a:p>
          <a:r>
            <a:rPr lang="en-GB" sz="2000" b="1" dirty="0" smtClean="0">
              <a:solidFill>
                <a:srgbClr val="000000"/>
              </a:solidFill>
              <a:latin typeface="+mn-lt"/>
            </a:rPr>
            <a:t>Lower oil prices – adds 0.5% to level of global GDP</a:t>
          </a:r>
          <a:endParaRPr lang="en-GB" sz="2000" b="1" dirty="0">
            <a:solidFill>
              <a:srgbClr val="000000"/>
            </a:solidFill>
            <a:latin typeface="+mn-lt"/>
          </a:endParaRPr>
        </a:p>
      </dgm:t>
    </dgm:pt>
    <dgm:pt modelId="{B94C4B8A-C27A-49C0-9DFC-334480343A64}" type="parTrans" cxnId="{FFE86A3A-8B0B-49DA-AD84-AB9A8139789D}">
      <dgm:prSet/>
      <dgm:spPr/>
      <dgm:t>
        <a:bodyPr/>
        <a:lstStyle/>
        <a:p>
          <a:endParaRPr lang="en-GB" sz="2400" b="1">
            <a:latin typeface="+mn-lt"/>
          </a:endParaRPr>
        </a:p>
      </dgm:t>
    </dgm:pt>
    <dgm:pt modelId="{ED815708-E9F7-4BD2-84CD-D8085E7A8A18}" type="sibTrans" cxnId="{FFE86A3A-8B0B-49DA-AD84-AB9A8139789D}">
      <dgm:prSet/>
      <dgm:spPr/>
      <dgm:t>
        <a:bodyPr/>
        <a:lstStyle/>
        <a:p>
          <a:endParaRPr lang="en-GB" sz="2400" b="1">
            <a:latin typeface="+mn-lt"/>
          </a:endParaRPr>
        </a:p>
      </dgm:t>
    </dgm:pt>
    <dgm:pt modelId="{9AF81D63-0185-4608-A255-205FB4E4590E}" type="pres">
      <dgm:prSet presAssocID="{DE810BF4-9CD1-4424-9DA8-7ACF8F4E4A73}" presName="vert0" presStyleCnt="0">
        <dgm:presLayoutVars>
          <dgm:dir/>
          <dgm:animOne val="branch"/>
          <dgm:animLvl val="lvl"/>
        </dgm:presLayoutVars>
      </dgm:prSet>
      <dgm:spPr/>
      <dgm:t>
        <a:bodyPr/>
        <a:lstStyle/>
        <a:p>
          <a:endParaRPr lang="en-GB"/>
        </a:p>
      </dgm:t>
    </dgm:pt>
    <dgm:pt modelId="{E9594357-A95A-41C0-B168-BB5135553CC2}" type="pres">
      <dgm:prSet presAssocID="{D52C3866-396B-4E9B-B3A0-94A48F2B3BA3}" presName="thickLine" presStyleLbl="alignNode1" presStyleIdx="0" presStyleCnt="4"/>
      <dgm:spPr/>
      <dgm:t>
        <a:bodyPr/>
        <a:lstStyle/>
        <a:p>
          <a:endParaRPr lang="en-GB"/>
        </a:p>
      </dgm:t>
    </dgm:pt>
    <dgm:pt modelId="{F0DC1910-893F-4463-B110-4B0BB8322B3D}" type="pres">
      <dgm:prSet presAssocID="{D52C3866-396B-4E9B-B3A0-94A48F2B3BA3}" presName="horz1" presStyleCnt="0"/>
      <dgm:spPr/>
      <dgm:t>
        <a:bodyPr/>
        <a:lstStyle/>
        <a:p>
          <a:endParaRPr lang="en-GB"/>
        </a:p>
      </dgm:t>
    </dgm:pt>
    <dgm:pt modelId="{1104FC2B-C3FF-4F74-BD55-D800AA8A9DBD}" type="pres">
      <dgm:prSet presAssocID="{D52C3866-396B-4E9B-B3A0-94A48F2B3BA3}" presName="tx1" presStyleLbl="revTx" presStyleIdx="0" presStyleCnt="4" custScaleX="500000"/>
      <dgm:spPr/>
      <dgm:t>
        <a:bodyPr/>
        <a:lstStyle/>
        <a:p>
          <a:endParaRPr lang="en-GB"/>
        </a:p>
      </dgm:t>
    </dgm:pt>
    <dgm:pt modelId="{958801CE-4F44-41FA-B9FA-80395EE9A242}" type="pres">
      <dgm:prSet presAssocID="{D52C3866-396B-4E9B-B3A0-94A48F2B3BA3}" presName="vert1" presStyleCnt="0"/>
      <dgm:spPr/>
      <dgm:t>
        <a:bodyPr/>
        <a:lstStyle/>
        <a:p>
          <a:endParaRPr lang="en-GB"/>
        </a:p>
      </dgm:t>
    </dgm:pt>
    <dgm:pt modelId="{2430A11B-DB10-448B-A792-3752BD6BD540}" type="pres">
      <dgm:prSet presAssocID="{B54E4129-EC3B-4B20-9BEB-8BECBE9E7C02}" presName="thickLine" presStyleLbl="alignNode1" presStyleIdx="1" presStyleCnt="4"/>
      <dgm:spPr/>
      <dgm:t>
        <a:bodyPr/>
        <a:lstStyle/>
        <a:p>
          <a:endParaRPr lang="en-GB"/>
        </a:p>
      </dgm:t>
    </dgm:pt>
    <dgm:pt modelId="{CFD22B70-D0E6-4E7C-865D-D1F8A65A3A72}" type="pres">
      <dgm:prSet presAssocID="{B54E4129-EC3B-4B20-9BEB-8BECBE9E7C02}" presName="horz1" presStyleCnt="0"/>
      <dgm:spPr/>
      <dgm:t>
        <a:bodyPr/>
        <a:lstStyle/>
        <a:p>
          <a:endParaRPr lang="en-GB"/>
        </a:p>
      </dgm:t>
    </dgm:pt>
    <dgm:pt modelId="{D0A4DCEE-7DB0-45F6-9E89-2EADBDEA24CB}" type="pres">
      <dgm:prSet presAssocID="{B54E4129-EC3B-4B20-9BEB-8BECBE9E7C02}" presName="tx1" presStyleLbl="revTx" presStyleIdx="1" presStyleCnt="4" custLinFactNeighborX="564" custLinFactNeighborY="-17804"/>
      <dgm:spPr/>
      <dgm:t>
        <a:bodyPr/>
        <a:lstStyle/>
        <a:p>
          <a:endParaRPr lang="en-GB"/>
        </a:p>
      </dgm:t>
    </dgm:pt>
    <dgm:pt modelId="{B4507875-590C-4B7F-B88A-E55858949031}" type="pres">
      <dgm:prSet presAssocID="{B54E4129-EC3B-4B20-9BEB-8BECBE9E7C02}" presName="vert1" presStyleCnt="0"/>
      <dgm:spPr/>
      <dgm:t>
        <a:bodyPr/>
        <a:lstStyle/>
        <a:p>
          <a:endParaRPr lang="en-GB"/>
        </a:p>
      </dgm:t>
    </dgm:pt>
    <dgm:pt modelId="{EEE0D6F0-B410-4124-A9BF-5DE89735641C}" type="pres">
      <dgm:prSet presAssocID="{34138CCC-2974-4A66-8F72-0C9F740F5A8D}" presName="thickLine" presStyleLbl="alignNode1" presStyleIdx="2" presStyleCnt="4"/>
      <dgm:spPr/>
      <dgm:t>
        <a:bodyPr/>
        <a:lstStyle/>
        <a:p>
          <a:endParaRPr lang="en-GB"/>
        </a:p>
      </dgm:t>
    </dgm:pt>
    <dgm:pt modelId="{4A3F105E-A26E-4FF0-ADB0-F31BAC96A693}" type="pres">
      <dgm:prSet presAssocID="{34138CCC-2974-4A66-8F72-0C9F740F5A8D}" presName="horz1" presStyleCnt="0"/>
      <dgm:spPr/>
      <dgm:t>
        <a:bodyPr/>
        <a:lstStyle/>
        <a:p>
          <a:endParaRPr lang="en-GB"/>
        </a:p>
      </dgm:t>
    </dgm:pt>
    <dgm:pt modelId="{5D63BEEF-19F8-44DD-9B2E-DFDED4520E40}" type="pres">
      <dgm:prSet presAssocID="{34138CCC-2974-4A66-8F72-0C9F740F5A8D}" presName="tx1" presStyleLbl="revTx" presStyleIdx="2" presStyleCnt="4"/>
      <dgm:spPr/>
      <dgm:t>
        <a:bodyPr/>
        <a:lstStyle/>
        <a:p>
          <a:endParaRPr lang="en-GB"/>
        </a:p>
      </dgm:t>
    </dgm:pt>
    <dgm:pt modelId="{4034F59B-17C6-4987-9257-7DC50B486BD6}" type="pres">
      <dgm:prSet presAssocID="{34138CCC-2974-4A66-8F72-0C9F740F5A8D}" presName="vert1" presStyleCnt="0"/>
      <dgm:spPr/>
      <dgm:t>
        <a:bodyPr/>
        <a:lstStyle/>
        <a:p>
          <a:endParaRPr lang="en-GB"/>
        </a:p>
      </dgm:t>
    </dgm:pt>
    <dgm:pt modelId="{F1F53F7D-2BA5-4C14-8AE0-BB164B461576}" type="pres">
      <dgm:prSet presAssocID="{4A0CF688-0F50-40F9-8E23-749E34169672}" presName="thickLine" presStyleLbl="alignNode1" presStyleIdx="3" presStyleCnt="4"/>
      <dgm:spPr/>
      <dgm:t>
        <a:bodyPr/>
        <a:lstStyle/>
        <a:p>
          <a:endParaRPr lang="en-GB"/>
        </a:p>
      </dgm:t>
    </dgm:pt>
    <dgm:pt modelId="{AC6F5713-0D5D-4FC1-A909-6CAAB05D7978}" type="pres">
      <dgm:prSet presAssocID="{4A0CF688-0F50-40F9-8E23-749E34169672}" presName="horz1" presStyleCnt="0"/>
      <dgm:spPr/>
      <dgm:t>
        <a:bodyPr/>
        <a:lstStyle/>
        <a:p>
          <a:endParaRPr lang="en-GB"/>
        </a:p>
      </dgm:t>
    </dgm:pt>
    <dgm:pt modelId="{5FE4822A-BFC4-44AA-B4A1-5CD6167CFF69}" type="pres">
      <dgm:prSet presAssocID="{4A0CF688-0F50-40F9-8E23-749E34169672}" presName="tx1" presStyleLbl="revTx" presStyleIdx="3" presStyleCnt="4"/>
      <dgm:spPr/>
      <dgm:t>
        <a:bodyPr/>
        <a:lstStyle/>
        <a:p>
          <a:endParaRPr lang="en-GB"/>
        </a:p>
      </dgm:t>
    </dgm:pt>
    <dgm:pt modelId="{B3C7F19F-829D-458A-ACD1-71F1C03FBD44}" type="pres">
      <dgm:prSet presAssocID="{4A0CF688-0F50-40F9-8E23-749E34169672}" presName="vert1" presStyleCnt="0"/>
      <dgm:spPr/>
      <dgm:t>
        <a:bodyPr/>
        <a:lstStyle/>
        <a:p>
          <a:endParaRPr lang="en-GB"/>
        </a:p>
      </dgm:t>
    </dgm:pt>
  </dgm:ptLst>
  <dgm:cxnLst>
    <dgm:cxn modelId="{857F69A6-6EC4-4E2E-830C-1688DE4A0257}" type="presOf" srcId="{B54E4129-EC3B-4B20-9BEB-8BECBE9E7C02}" destId="{D0A4DCEE-7DB0-45F6-9E89-2EADBDEA24CB}" srcOrd="0" destOrd="0" presId="urn:microsoft.com/office/officeart/2008/layout/LinedList"/>
    <dgm:cxn modelId="{13ABEAFD-3E99-44D2-A928-D17D21D2E034}" type="presOf" srcId="{D52C3866-396B-4E9B-B3A0-94A48F2B3BA3}" destId="{1104FC2B-C3FF-4F74-BD55-D800AA8A9DBD}" srcOrd="0" destOrd="0" presId="urn:microsoft.com/office/officeart/2008/layout/LinedList"/>
    <dgm:cxn modelId="{FFE86A3A-8B0B-49DA-AD84-AB9A8139789D}" srcId="{DE810BF4-9CD1-4424-9DA8-7ACF8F4E4A73}" destId="{4A0CF688-0F50-40F9-8E23-749E34169672}" srcOrd="3" destOrd="0" parTransId="{B94C4B8A-C27A-49C0-9DFC-334480343A64}" sibTransId="{ED815708-E9F7-4BD2-84CD-D8085E7A8A18}"/>
    <dgm:cxn modelId="{3737ABF3-0CBB-4BF8-A15B-E34CE171CB72}" type="presOf" srcId="{DE810BF4-9CD1-4424-9DA8-7ACF8F4E4A73}" destId="{9AF81D63-0185-4608-A255-205FB4E4590E}" srcOrd="0" destOrd="0" presId="urn:microsoft.com/office/officeart/2008/layout/LinedList"/>
    <dgm:cxn modelId="{8D28CCF2-19A4-438B-9A0E-49C184B6B333}" type="presOf" srcId="{34138CCC-2974-4A66-8F72-0C9F740F5A8D}" destId="{5D63BEEF-19F8-44DD-9B2E-DFDED4520E40}" srcOrd="0" destOrd="0" presId="urn:microsoft.com/office/officeart/2008/layout/LinedList"/>
    <dgm:cxn modelId="{E3E358A6-C25C-4E9C-A8FF-699692B9A291}" type="presOf" srcId="{4A0CF688-0F50-40F9-8E23-749E34169672}" destId="{5FE4822A-BFC4-44AA-B4A1-5CD6167CFF69}" srcOrd="0" destOrd="0" presId="urn:microsoft.com/office/officeart/2008/layout/LinedList"/>
    <dgm:cxn modelId="{7482B7CD-7283-4FA7-8D68-797CC906E01B}" srcId="{DE810BF4-9CD1-4424-9DA8-7ACF8F4E4A73}" destId="{34138CCC-2974-4A66-8F72-0C9F740F5A8D}" srcOrd="2" destOrd="0" parTransId="{CE3F90B5-C83E-4ADE-8D81-1E9FAD354DA6}" sibTransId="{7D8CBB8A-A714-4831-882B-2DF804C56604}"/>
    <dgm:cxn modelId="{6F0C80E2-A2F0-4926-862F-73D4B7D82C20}" srcId="{DE810BF4-9CD1-4424-9DA8-7ACF8F4E4A73}" destId="{D52C3866-396B-4E9B-B3A0-94A48F2B3BA3}" srcOrd="0" destOrd="0" parTransId="{8543E64D-EE80-4B99-A569-C2B24E9E7690}" sibTransId="{35C28CB3-406A-41F0-89B8-84FC7842E6CE}"/>
    <dgm:cxn modelId="{9D360DA0-8F5B-4B27-8ACE-D57F85FF017C}" srcId="{DE810BF4-9CD1-4424-9DA8-7ACF8F4E4A73}" destId="{B54E4129-EC3B-4B20-9BEB-8BECBE9E7C02}" srcOrd="1" destOrd="0" parTransId="{1982E9EC-0B44-4834-AD24-81AD6C9CEB70}" sibTransId="{6EAA04E3-67F0-41DD-892D-A897B5CB07EC}"/>
    <dgm:cxn modelId="{FD0CCACC-162E-472E-9829-52030FCA5A3B}" type="presParOf" srcId="{9AF81D63-0185-4608-A255-205FB4E4590E}" destId="{E9594357-A95A-41C0-B168-BB5135553CC2}" srcOrd="0" destOrd="0" presId="urn:microsoft.com/office/officeart/2008/layout/LinedList"/>
    <dgm:cxn modelId="{B02741D7-16B8-4A93-9708-15191446ABC8}" type="presParOf" srcId="{9AF81D63-0185-4608-A255-205FB4E4590E}" destId="{F0DC1910-893F-4463-B110-4B0BB8322B3D}" srcOrd="1" destOrd="0" presId="urn:microsoft.com/office/officeart/2008/layout/LinedList"/>
    <dgm:cxn modelId="{AC8A06C8-96B1-436C-88E3-BD26B8DC5606}" type="presParOf" srcId="{F0DC1910-893F-4463-B110-4B0BB8322B3D}" destId="{1104FC2B-C3FF-4F74-BD55-D800AA8A9DBD}" srcOrd="0" destOrd="0" presId="urn:microsoft.com/office/officeart/2008/layout/LinedList"/>
    <dgm:cxn modelId="{1835B06D-E671-4E10-95FD-DFEFED44F521}" type="presParOf" srcId="{F0DC1910-893F-4463-B110-4B0BB8322B3D}" destId="{958801CE-4F44-41FA-B9FA-80395EE9A242}" srcOrd="1" destOrd="0" presId="urn:microsoft.com/office/officeart/2008/layout/LinedList"/>
    <dgm:cxn modelId="{198E012C-28C8-417D-AB3D-B96C90D81AD1}" type="presParOf" srcId="{9AF81D63-0185-4608-A255-205FB4E4590E}" destId="{2430A11B-DB10-448B-A792-3752BD6BD540}" srcOrd="2" destOrd="0" presId="urn:microsoft.com/office/officeart/2008/layout/LinedList"/>
    <dgm:cxn modelId="{24951CDD-70E1-490E-AE6B-7EDD65924FFE}" type="presParOf" srcId="{9AF81D63-0185-4608-A255-205FB4E4590E}" destId="{CFD22B70-D0E6-4E7C-865D-D1F8A65A3A72}" srcOrd="3" destOrd="0" presId="urn:microsoft.com/office/officeart/2008/layout/LinedList"/>
    <dgm:cxn modelId="{84119C06-7087-4BDA-A564-F7598D2105EE}" type="presParOf" srcId="{CFD22B70-D0E6-4E7C-865D-D1F8A65A3A72}" destId="{D0A4DCEE-7DB0-45F6-9E89-2EADBDEA24CB}" srcOrd="0" destOrd="0" presId="urn:microsoft.com/office/officeart/2008/layout/LinedList"/>
    <dgm:cxn modelId="{DCF04D06-7A9D-4F2C-BF6B-DCDB45BB267F}" type="presParOf" srcId="{CFD22B70-D0E6-4E7C-865D-D1F8A65A3A72}" destId="{B4507875-590C-4B7F-B88A-E55858949031}" srcOrd="1" destOrd="0" presId="urn:microsoft.com/office/officeart/2008/layout/LinedList"/>
    <dgm:cxn modelId="{DC19C334-602C-4FD5-B77F-3F38E6E95C71}" type="presParOf" srcId="{9AF81D63-0185-4608-A255-205FB4E4590E}" destId="{EEE0D6F0-B410-4124-A9BF-5DE89735641C}" srcOrd="4" destOrd="0" presId="urn:microsoft.com/office/officeart/2008/layout/LinedList"/>
    <dgm:cxn modelId="{17A7C8AE-1B49-4F13-B3D0-498B98B15D01}" type="presParOf" srcId="{9AF81D63-0185-4608-A255-205FB4E4590E}" destId="{4A3F105E-A26E-4FF0-ADB0-F31BAC96A693}" srcOrd="5" destOrd="0" presId="urn:microsoft.com/office/officeart/2008/layout/LinedList"/>
    <dgm:cxn modelId="{C2144A24-6105-4007-BF7E-FFE639B8B758}" type="presParOf" srcId="{4A3F105E-A26E-4FF0-ADB0-F31BAC96A693}" destId="{5D63BEEF-19F8-44DD-9B2E-DFDED4520E40}" srcOrd="0" destOrd="0" presId="urn:microsoft.com/office/officeart/2008/layout/LinedList"/>
    <dgm:cxn modelId="{1CF8EB8F-3D42-4CDB-B09F-05858C5F82BB}" type="presParOf" srcId="{4A3F105E-A26E-4FF0-ADB0-F31BAC96A693}" destId="{4034F59B-17C6-4987-9257-7DC50B486BD6}" srcOrd="1" destOrd="0" presId="urn:microsoft.com/office/officeart/2008/layout/LinedList"/>
    <dgm:cxn modelId="{848878EC-99AD-4FEC-95EF-ED4BA812407C}" type="presParOf" srcId="{9AF81D63-0185-4608-A255-205FB4E4590E}" destId="{F1F53F7D-2BA5-4C14-8AE0-BB164B461576}" srcOrd="6" destOrd="0" presId="urn:microsoft.com/office/officeart/2008/layout/LinedList"/>
    <dgm:cxn modelId="{4B4A77A3-33A1-4B44-97A0-CF733E87311B}" type="presParOf" srcId="{9AF81D63-0185-4608-A255-205FB4E4590E}" destId="{AC6F5713-0D5D-4FC1-A909-6CAAB05D7978}" srcOrd="7" destOrd="0" presId="urn:microsoft.com/office/officeart/2008/layout/LinedList"/>
    <dgm:cxn modelId="{3BC59005-A6D2-48CB-A335-170998C82DF8}" type="presParOf" srcId="{AC6F5713-0D5D-4FC1-A909-6CAAB05D7978}" destId="{5FE4822A-BFC4-44AA-B4A1-5CD6167CFF69}" srcOrd="0" destOrd="0" presId="urn:microsoft.com/office/officeart/2008/layout/LinedList"/>
    <dgm:cxn modelId="{001F5799-AF8A-433D-892E-988802B40528}" type="presParOf" srcId="{AC6F5713-0D5D-4FC1-A909-6CAAB05D7978}" destId="{B3C7F19F-829D-458A-ACD1-71F1C03FBD4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2AE3AD-150C-4556-B9F3-C5AFE07518AD}" type="doc">
      <dgm:prSet loTypeId="urn:microsoft.com/office/officeart/2008/layout/LinedList" loCatId="list" qsTypeId="urn:microsoft.com/office/officeart/2005/8/quickstyle/3d2" qsCatId="3D" csTypeId="urn:microsoft.com/office/officeart/2005/8/colors/accent1_2" csCatId="accent1" phldr="1"/>
      <dgm:spPr/>
      <dgm:t>
        <a:bodyPr/>
        <a:lstStyle/>
        <a:p>
          <a:endParaRPr lang="en-GB"/>
        </a:p>
      </dgm:t>
    </dgm:pt>
    <dgm:pt modelId="{1619F894-9423-487E-9473-836DB2298E25}">
      <dgm:prSet custT="1"/>
      <dgm:spPr/>
      <dgm:t>
        <a:bodyPr/>
        <a:lstStyle/>
        <a:p>
          <a:pPr rtl="0"/>
          <a:r>
            <a:rPr lang="en-GB" sz="2000" b="1" dirty="0" smtClean="0">
              <a:latin typeface="+mj-lt"/>
            </a:rPr>
            <a:t>Sluggish investment means:</a:t>
          </a:r>
        </a:p>
      </dgm:t>
    </dgm:pt>
    <dgm:pt modelId="{DA3BE179-4ADE-4B96-BC34-F538DFDFE048}" type="sibTrans" cxnId="{BEDC54FE-635D-4E4D-B846-48CFCF3AE2A5}">
      <dgm:prSet/>
      <dgm:spPr/>
      <dgm:t>
        <a:bodyPr/>
        <a:lstStyle/>
        <a:p>
          <a:endParaRPr lang="en-GB">
            <a:latin typeface="+mj-lt"/>
          </a:endParaRPr>
        </a:p>
      </dgm:t>
    </dgm:pt>
    <dgm:pt modelId="{B5427286-1FDE-4210-88B0-D4F6B49B2F73}" type="parTrans" cxnId="{BEDC54FE-635D-4E4D-B846-48CFCF3AE2A5}">
      <dgm:prSet/>
      <dgm:spPr/>
      <dgm:t>
        <a:bodyPr/>
        <a:lstStyle/>
        <a:p>
          <a:endParaRPr lang="en-GB">
            <a:latin typeface="+mj-lt"/>
          </a:endParaRPr>
        </a:p>
      </dgm:t>
    </dgm:pt>
    <dgm:pt modelId="{45CF5C03-F0D1-4CB1-838B-53471A87ADD1}">
      <dgm:prSet custT="1"/>
      <dgm:spPr/>
      <dgm:t>
        <a:bodyPr/>
        <a:lstStyle/>
        <a:p>
          <a:pPr rtl="0"/>
          <a:r>
            <a:rPr lang="en-GB" sz="1500" b="0" dirty="0" smtClean="0">
              <a:latin typeface="+mj-lt"/>
              <a:cs typeface="Times New Roman"/>
            </a:rPr>
            <a:t>● </a:t>
          </a:r>
          <a:r>
            <a:rPr lang="en-GB" sz="1800" b="1" dirty="0" smtClean="0">
              <a:latin typeface="+mj-lt"/>
              <a:cs typeface="Times New Roman"/>
            </a:rPr>
            <a:t>Labour scarring</a:t>
          </a:r>
          <a:endParaRPr lang="en-GB" sz="1800" b="1" dirty="0" smtClean="0">
            <a:latin typeface="+mj-lt"/>
          </a:endParaRPr>
        </a:p>
      </dgm:t>
    </dgm:pt>
    <dgm:pt modelId="{6A339D16-B7F5-400D-9B0A-1EEC4496CCEF}" type="parTrans" cxnId="{0FC2EBC9-5C89-4151-BA0F-AB8818FC7861}">
      <dgm:prSet/>
      <dgm:spPr/>
      <dgm:t>
        <a:bodyPr/>
        <a:lstStyle/>
        <a:p>
          <a:endParaRPr lang="en-GB"/>
        </a:p>
      </dgm:t>
    </dgm:pt>
    <dgm:pt modelId="{9A02F7E3-6B0F-47B6-ADA2-00B1FF5F29F7}" type="sibTrans" cxnId="{0FC2EBC9-5C89-4151-BA0F-AB8818FC7861}">
      <dgm:prSet/>
      <dgm:spPr/>
      <dgm:t>
        <a:bodyPr/>
        <a:lstStyle/>
        <a:p>
          <a:endParaRPr lang="en-GB"/>
        </a:p>
      </dgm:t>
    </dgm:pt>
    <dgm:pt modelId="{99FC3AAD-D91D-404D-AA2D-BF194253332D}">
      <dgm:prSet custT="1"/>
      <dgm:spPr/>
      <dgm:t>
        <a:bodyPr/>
        <a:lstStyle/>
        <a:p>
          <a:pPr rtl="0"/>
          <a:r>
            <a:rPr lang="en-GB" sz="1500" b="0" dirty="0" smtClean="0">
              <a:latin typeface="+mj-lt"/>
              <a:cs typeface="Times New Roman"/>
            </a:rPr>
            <a:t>● </a:t>
          </a:r>
          <a:r>
            <a:rPr lang="en-GB" sz="1800" b="1" dirty="0" smtClean="0">
              <a:latin typeface="+mj-lt"/>
            </a:rPr>
            <a:t>Stagnant incomes, rising inequality </a:t>
          </a:r>
          <a:endParaRPr lang="en-GB" sz="1500" b="1" dirty="0" smtClean="0">
            <a:latin typeface="+mj-lt"/>
          </a:endParaRPr>
        </a:p>
      </dgm:t>
    </dgm:pt>
    <dgm:pt modelId="{02469B87-7C13-4C2D-B0AE-E2CF87BCE433}" type="parTrans" cxnId="{FC5678C7-4A7E-4E06-88A8-D25E47E7EA58}">
      <dgm:prSet/>
      <dgm:spPr/>
      <dgm:t>
        <a:bodyPr/>
        <a:lstStyle/>
        <a:p>
          <a:endParaRPr lang="en-GB"/>
        </a:p>
      </dgm:t>
    </dgm:pt>
    <dgm:pt modelId="{E9B09882-8305-481B-B911-B5EC3E20CB37}" type="sibTrans" cxnId="{FC5678C7-4A7E-4E06-88A8-D25E47E7EA58}">
      <dgm:prSet/>
      <dgm:spPr/>
      <dgm:t>
        <a:bodyPr/>
        <a:lstStyle/>
        <a:p>
          <a:endParaRPr lang="en-GB"/>
        </a:p>
      </dgm:t>
    </dgm:pt>
    <dgm:pt modelId="{A7495315-BB14-4EA2-B132-31A14323F913}">
      <dgm:prSet custT="1"/>
      <dgm:spPr/>
      <dgm:t>
        <a:bodyPr/>
        <a:lstStyle/>
        <a:p>
          <a:pPr rtl="0"/>
          <a:r>
            <a:rPr lang="en-GB" sz="1500" b="0" dirty="0" smtClean="0">
              <a:latin typeface="+mj-lt"/>
              <a:cs typeface="Times New Roman"/>
            </a:rPr>
            <a:t>● </a:t>
          </a:r>
          <a:r>
            <a:rPr lang="en-GB" sz="1800" b="1" dirty="0" smtClean="0">
              <a:latin typeface="+mj-lt"/>
              <a:cs typeface="Times New Roman"/>
            </a:rPr>
            <a:t>S</a:t>
          </a:r>
          <a:r>
            <a:rPr lang="en-GB" sz="1800" b="1" dirty="0" smtClean="0">
              <a:latin typeface="+mj-lt"/>
            </a:rPr>
            <a:t>lower diffusion from innovation frontier</a:t>
          </a:r>
        </a:p>
      </dgm:t>
    </dgm:pt>
    <dgm:pt modelId="{A90FE7DF-6A0D-4A7D-92E3-7BC479B4C6F7}" type="parTrans" cxnId="{00ACF91F-6A3B-40C7-9EF2-E83E2F48CE4B}">
      <dgm:prSet/>
      <dgm:spPr/>
      <dgm:t>
        <a:bodyPr/>
        <a:lstStyle/>
        <a:p>
          <a:endParaRPr lang="en-GB"/>
        </a:p>
      </dgm:t>
    </dgm:pt>
    <dgm:pt modelId="{C92813CE-F6CF-415B-BB96-B7901B1B5168}" type="sibTrans" cxnId="{00ACF91F-6A3B-40C7-9EF2-E83E2F48CE4B}">
      <dgm:prSet/>
      <dgm:spPr/>
      <dgm:t>
        <a:bodyPr/>
        <a:lstStyle/>
        <a:p>
          <a:endParaRPr lang="en-GB"/>
        </a:p>
      </dgm:t>
    </dgm:pt>
    <dgm:pt modelId="{098A6B60-A960-4014-8210-195D1B6C8A9C}">
      <dgm:prSet custT="1"/>
      <dgm:spPr/>
      <dgm:t>
        <a:bodyPr/>
        <a:lstStyle/>
        <a:p>
          <a:pPr rtl="0"/>
          <a:r>
            <a:rPr lang="en-GB" sz="1500" b="0" dirty="0" smtClean="0">
              <a:latin typeface="+mj-lt"/>
              <a:cs typeface="Times New Roman"/>
            </a:rPr>
            <a:t>● </a:t>
          </a:r>
          <a:r>
            <a:rPr lang="en-GB" sz="1800" b="1" dirty="0" smtClean="0">
              <a:latin typeface="+mj-lt"/>
            </a:rPr>
            <a:t>Slower potential growth</a:t>
          </a:r>
          <a:endParaRPr lang="en-GB" sz="1500" b="1" dirty="0" smtClean="0">
            <a:latin typeface="+mj-lt"/>
          </a:endParaRPr>
        </a:p>
      </dgm:t>
    </dgm:pt>
    <dgm:pt modelId="{84E4BE4F-8ACF-4E1F-B42E-D032BD1F97AF}" type="parTrans" cxnId="{42C6849A-9DF6-47F2-8F9D-9781E96C589B}">
      <dgm:prSet/>
      <dgm:spPr/>
      <dgm:t>
        <a:bodyPr/>
        <a:lstStyle/>
        <a:p>
          <a:endParaRPr lang="en-GB"/>
        </a:p>
      </dgm:t>
    </dgm:pt>
    <dgm:pt modelId="{9EA5DCA1-0506-4E01-A97A-D6C343C30A79}" type="sibTrans" cxnId="{42C6849A-9DF6-47F2-8F9D-9781E96C589B}">
      <dgm:prSet/>
      <dgm:spPr/>
      <dgm:t>
        <a:bodyPr/>
        <a:lstStyle/>
        <a:p>
          <a:endParaRPr lang="en-GB"/>
        </a:p>
      </dgm:t>
    </dgm:pt>
    <dgm:pt modelId="{E18086E6-4C41-471D-BE49-81A0027405ED}" type="pres">
      <dgm:prSet presAssocID="{312AE3AD-150C-4556-B9F3-C5AFE07518AD}" presName="vert0" presStyleCnt="0">
        <dgm:presLayoutVars>
          <dgm:dir/>
          <dgm:animOne val="branch"/>
          <dgm:animLvl val="lvl"/>
        </dgm:presLayoutVars>
      </dgm:prSet>
      <dgm:spPr/>
      <dgm:t>
        <a:bodyPr/>
        <a:lstStyle/>
        <a:p>
          <a:endParaRPr lang="en-GB"/>
        </a:p>
      </dgm:t>
    </dgm:pt>
    <dgm:pt modelId="{97C36DCA-4625-433B-9CC5-7394061A15E3}" type="pres">
      <dgm:prSet presAssocID="{1619F894-9423-487E-9473-836DB2298E25}" presName="thickLine" presStyleLbl="alignNode1" presStyleIdx="0" presStyleCnt="5"/>
      <dgm:spPr/>
      <dgm:t>
        <a:bodyPr/>
        <a:lstStyle/>
        <a:p>
          <a:endParaRPr lang="en-GB"/>
        </a:p>
      </dgm:t>
    </dgm:pt>
    <dgm:pt modelId="{B8CE9363-6B86-4B9B-A416-FD1BFA906D8D}" type="pres">
      <dgm:prSet presAssocID="{1619F894-9423-487E-9473-836DB2298E25}" presName="horz1" presStyleCnt="0"/>
      <dgm:spPr/>
      <dgm:t>
        <a:bodyPr/>
        <a:lstStyle/>
        <a:p>
          <a:endParaRPr lang="en-GB"/>
        </a:p>
      </dgm:t>
    </dgm:pt>
    <dgm:pt modelId="{BE6FD146-D39D-45E7-8C85-D27C51DF9361}" type="pres">
      <dgm:prSet presAssocID="{1619F894-9423-487E-9473-836DB2298E25}" presName="tx1" presStyleLbl="revTx" presStyleIdx="0" presStyleCnt="5"/>
      <dgm:spPr/>
      <dgm:t>
        <a:bodyPr/>
        <a:lstStyle/>
        <a:p>
          <a:endParaRPr lang="en-GB"/>
        </a:p>
      </dgm:t>
    </dgm:pt>
    <dgm:pt modelId="{85038998-AD62-48F4-B157-3C6FC36F07C4}" type="pres">
      <dgm:prSet presAssocID="{1619F894-9423-487E-9473-836DB2298E25}" presName="vert1" presStyleCnt="0"/>
      <dgm:spPr/>
      <dgm:t>
        <a:bodyPr/>
        <a:lstStyle/>
        <a:p>
          <a:endParaRPr lang="en-GB"/>
        </a:p>
      </dgm:t>
    </dgm:pt>
    <dgm:pt modelId="{597EC0FA-3575-414E-B588-85E1C841579B}" type="pres">
      <dgm:prSet presAssocID="{45CF5C03-F0D1-4CB1-838B-53471A87ADD1}" presName="thickLine" presStyleLbl="alignNode1" presStyleIdx="1" presStyleCnt="5"/>
      <dgm:spPr/>
      <dgm:t>
        <a:bodyPr/>
        <a:lstStyle/>
        <a:p>
          <a:endParaRPr lang="en-GB"/>
        </a:p>
      </dgm:t>
    </dgm:pt>
    <dgm:pt modelId="{7F91C82A-2F4A-4A2A-B3C8-1F0B5F9481D8}" type="pres">
      <dgm:prSet presAssocID="{45CF5C03-F0D1-4CB1-838B-53471A87ADD1}" presName="horz1" presStyleCnt="0"/>
      <dgm:spPr/>
      <dgm:t>
        <a:bodyPr/>
        <a:lstStyle/>
        <a:p>
          <a:endParaRPr lang="en-GB"/>
        </a:p>
      </dgm:t>
    </dgm:pt>
    <dgm:pt modelId="{DC7C1A66-2130-4CA0-80DC-3F4848FC4B00}" type="pres">
      <dgm:prSet presAssocID="{45CF5C03-F0D1-4CB1-838B-53471A87ADD1}" presName="tx1" presStyleLbl="revTx" presStyleIdx="1" presStyleCnt="5"/>
      <dgm:spPr/>
      <dgm:t>
        <a:bodyPr/>
        <a:lstStyle/>
        <a:p>
          <a:endParaRPr lang="en-GB"/>
        </a:p>
      </dgm:t>
    </dgm:pt>
    <dgm:pt modelId="{4507AACC-FF2C-4BE3-AD03-78B951D78300}" type="pres">
      <dgm:prSet presAssocID="{45CF5C03-F0D1-4CB1-838B-53471A87ADD1}" presName="vert1" presStyleCnt="0"/>
      <dgm:spPr/>
      <dgm:t>
        <a:bodyPr/>
        <a:lstStyle/>
        <a:p>
          <a:endParaRPr lang="en-GB"/>
        </a:p>
      </dgm:t>
    </dgm:pt>
    <dgm:pt modelId="{F23EE511-740C-40B9-8B3A-BAC7DDD3129C}" type="pres">
      <dgm:prSet presAssocID="{99FC3AAD-D91D-404D-AA2D-BF194253332D}" presName="thickLine" presStyleLbl="alignNode1" presStyleIdx="2" presStyleCnt="5"/>
      <dgm:spPr/>
      <dgm:t>
        <a:bodyPr/>
        <a:lstStyle/>
        <a:p>
          <a:endParaRPr lang="en-GB"/>
        </a:p>
      </dgm:t>
    </dgm:pt>
    <dgm:pt modelId="{BF70E060-445F-4658-9844-EBE403CEC4E9}" type="pres">
      <dgm:prSet presAssocID="{99FC3AAD-D91D-404D-AA2D-BF194253332D}" presName="horz1" presStyleCnt="0"/>
      <dgm:spPr/>
      <dgm:t>
        <a:bodyPr/>
        <a:lstStyle/>
        <a:p>
          <a:endParaRPr lang="en-GB"/>
        </a:p>
      </dgm:t>
    </dgm:pt>
    <dgm:pt modelId="{E77BE23D-929F-4A9A-91F5-6FACAF3499AF}" type="pres">
      <dgm:prSet presAssocID="{99FC3AAD-D91D-404D-AA2D-BF194253332D}" presName="tx1" presStyleLbl="revTx" presStyleIdx="2" presStyleCnt="5"/>
      <dgm:spPr/>
      <dgm:t>
        <a:bodyPr/>
        <a:lstStyle/>
        <a:p>
          <a:endParaRPr lang="en-GB"/>
        </a:p>
      </dgm:t>
    </dgm:pt>
    <dgm:pt modelId="{5382AF20-8B42-4E7F-9767-C3791314D660}" type="pres">
      <dgm:prSet presAssocID="{99FC3AAD-D91D-404D-AA2D-BF194253332D}" presName="vert1" presStyleCnt="0"/>
      <dgm:spPr/>
      <dgm:t>
        <a:bodyPr/>
        <a:lstStyle/>
        <a:p>
          <a:endParaRPr lang="en-GB"/>
        </a:p>
      </dgm:t>
    </dgm:pt>
    <dgm:pt modelId="{CDC5F860-FD37-4004-BD7E-DB1DD2727093}" type="pres">
      <dgm:prSet presAssocID="{A7495315-BB14-4EA2-B132-31A14323F913}" presName="thickLine" presStyleLbl="alignNode1" presStyleIdx="3" presStyleCnt="5"/>
      <dgm:spPr/>
      <dgm:t>
        <a:bodyPr/>
        <a:lstStyle/>
        <a:p>
          <a:endParaRPr lang="en-GB"/>
        </a:p>
      </dgm:t>
    </dgm:pt>
    <dgm:pt modelId="{FC7CF4C1-1F93-49CC-8236-91D523185141}" type="pres">
      <dgm:prSet presAssocID="{A7495315-BB14-4EA2-B132-31A14323F913}" presName="horz1" presStyleCnt="0"/>
      <dgm:spPr/>
      <dgm:t>
        <a:bodyPr/>
        <a:lstStyle/>
        <a:p>
          <a:endParaRPr lang="en-GB"/>
        </a:p>
      </dgm:t>
    </dgm:pt>
    <dgm:pt modelId="{757C6326-D099-4EC2-BB83-B4C25F13AFA8}" type="pres">
      <dgm:prSet presAssocID="{A7495315-BB14-4EA2-B132-31A14323F913}" presName="tx1" presStyleLbl="revTx" presStyleIdx="3" presStyleCnt="5"/>
      <dgm:spPr/>
      <dgm:t>
        <a:bodyPr/>
        <a:lstStyle/>
        <a:p>
          <a:endParaRPr lang="en-GB"/>
        </a:p>
      </dgm:t>
    </dgm:pt>
    <dgm:pt modelId="{EF152ADF-71A6-4BBA-95A9-986E8317260A}" type="pres">
      <dgm:prSet presAssocID="{A7495315-BB14-4EA2-B132-31A14323F913}" presName="vert1" presStyleCnt="0"/>
      <dgm:spPr/>
      <dgm:t>
        <a:bodyPr/>
        <a:lstStyle/>
        <a:p>
          <a:endParaRPr lang="en-GB"/>
        </a:p>
      </dgm:t>
    </dgm:pt>
    <dgm:pt modelId="{B7474704-D9C7-4DC5-A35D-5D10FAEDE6EF}" type="pres">
      <dgm:prSet presAssocID="{098A6B60-A960-4014-8210-195D1B6C8A9C}" presName="thickLine" presStyleLbl="alignNode1" presStyleIdx="4" presStyleCnt="5"/>
      <dgm:spPr/>
      <dgm:t>
        <a:bodyPr/>
        <a:lstStyle/>
        <a:p>
          <a:endParaRPr lang="en-GB"/>
        </a:p>
      </dgm:t>
    </dgm:pt>
    <dgm:pt modelId="{E8ED6108-F293-4F5C-B56A-9B29BE2E68F3}" type="pres">
      <dgm:prSet presAssocID="{098A6B60-A960-4014-8210-195D1B6C8A9C}" presName="horz1" presStyleCnt="0"/>
      <dgm:spPr/>
      <dgm:t>
        <a:bodyPr/>
        <a:lstStyle/>
        <a:p>
          <a:endParaRPr lang="en-GB"/>
        </a:p>
      </dgm:t>
    </dgm:pt>
    <dgm:pt modelId="{371E289C-C7FB-43B5-881E-4B2332A1B4AF}" type="pres">
      <dgm:prSet presAssocID="{098A6B60-A960-4014-8210-195D1B6C8A9C}" presName="tx1" presStyleLbl="revTx" presStyleIdx="4" presStyleCnt="5"/>
      <dgm:spPr/>
      <dgm:t>
        <a:bodyPr/>
        <a:lstStyle/>
        <a:p>
          <a:endParaRPr lang="en-GB"/>
        </a:p>
      </dgm:t>
    </dgm:pt>
    <dgm:pt modelId="{E0B0F660-0F55-4043-93B1-52C8CA284D40}" type="pres">
      <dgm:prSet presAssocID="{098A6B60-A960-4014-8210-195D1B6C8A9C}" presName="vert1" presStyleCnt="0"/>
      <dgm:spPr/>
      <dgm:t>
        <a:bodyPr/>
        <a:lstStyle/>
        <a:p>
          <a:endParaRPr lang="en-GB"/>
        </a:p>
      </dgm:t>
    </dgm:pt>
  </dgm:ptLst>
  <dgm:cxnLst>
    <dgm:cxn modelId="{0FC2EBC9-5C89-4151-BA0F-AB8818FC7861}" srcId="{312AE3AD-150C-4556-B9F3-C5AFE07518AD}" destId="{45CF5C03-F0D1-4CB1-838B-53471A87ADD1}" srcOrd="1" destOrd="0" parTransId="{6A339D16-B7F5-400D-9B0A-1EEC4496CCEF}" sibTransId="{9A02F7E3-6B0F-47B6-ADA2-00B1FF5F29F7}"/>
    <dgm:cxn modelId="{9663B70C-E787-46F3-BE5C-67F6B6ABDDD5}" type="presOf" srcId="{312AE3AD-150C-4556-B9F3-C5AFE07518AD}" destId="{E18086E6-4C41-471D-BE49-81A0027405ED}" srcOrd="0" destOrd="0" presId="urn:microsoft.com/office/officeart/2008/layout/LinedList"/>
    <dgm:cxn modelId="{BEDC54FE-635D-4E4D-B846-48CFCF3AE2A5}" srcId="{312AE3AD-150C-4556-B9F3-C5AFE07518AD}" destId="{1619F894-9423-487E-9473-836DB2298E25}" srcOrd="0" destOrd="0" parTransId="{B5427286-1FDE-4210-88B0-D4F6B49B2F73}" sibTransId="{DA3BE179-4ADE-4B96-BC34-F538DFDFE048}"/>
    <dgm:cxn modelId="{00ACF91F-6A3B-40C7-9EF2-E83E2F48CE4B}" srcId="{312AE3AD-150C-4556-B9F3-C5AFE07518AD}" destId="{A7495315-BB14-4EA2-B132-31A14323F913}" srcOrd="3" destOrd="0" parTransId="{A90FE7DF-6A0D-4A7D-92E3-7BC479B4C6F7}" sibTransId="{C92813CE-F6CF-415B-BB96-B7901B1B5168}"/>
    <dgm:cxn modelId="{FC5678C7-4A7E-4E06-88A8-D25E47E7EA58}" srcId="{312AE3AD-150C-4556-B9F3-C5AFE07518AD}" destId="{99FC3AAD-D91D-404D-AA2D-BF194253332D}" srcOrd="2" destOrd="0" parTransId="{02469B87-7C13-4C2D-B0AE-E2CF87BCE433}" sibTransId="{E9B09882-8305-481B-B911-B5EC3E20CB37}"/>
    <dgm:cxn modelId="{42C6849A-9DF6-47F2-8F9D-9781E96C589B}" srcId="{312AE3AD-150C-4556-B9F3-C5AFE07518AD}" destId="{098A6B60-A960-4014-8210-195D1B6C8A9C}" srcOrd="4" destOrd="0" parTransId="{84E4BE4F-8ACF-4E1F-B42E-D032BD1F97AF}" sibTransId="{9EA5DCA1-0506-4E01-A97A-D6C343C30A79}"/>
    <dgm:cxn modelId="{0DADD72A-6B28-40B7-90DC-B3E278319303}" type="presOf" srcId="{1619F894-9423-487E-9473-836DB2298E25}" destId="{BE6FD146-D39D-45E7-8C85-D27C51DF9361}" srcOrd="0" destOrd="0" presId="urn:microsoft.com/office/officeart/2008/layout/LinedList"/>
    <dgm:cxn modelId="{4E1B8222-A8A4-46E8-9885-50F818AEBBF5}" type="presOf" srcId="{098A6B60-A960-4014-8210-195D1B6C8A9C}" destId="{371E289C-C7FB-43B5-881E-4B2332A1B4AF}" srcOrd="0" destOrd="0" presId="urn:microsoft.com/office/officeart/2008/layout/LinedList"/>
    <dgm:cxn modelId="{37E74DAF-17D7-43B1-AA08-DC5709C0D5D8}" type="presOf" srcId="{A7495315-BB14-4EA2-B132-31A14323F913}" destId="{757C6326-D099-4EC2-BB83-B4C25F13AFA8}" srcOrd="0" destOrd="0" presId="urn:microsoft.com/office/officeart/2008/layout/LinedList"/>
    <dgm:cxn modelId="{5EABE62F-472C-42CC-9833-2A5AB80E031D}" type="presOf" srcId="{45CF5C03-F0D1-4CB1-838B-53471A87ADD1}" destId="{DC7C1A66-2130-4CA0-80DC-3F4848FC4B00}" srcOrd="0" destOrd="0" presId="urn:microsoft.com/office/officeart/2008/layout/LinedList"/>
    <dgm:cxn modelId="{283AE497-A553-4702-A6A2-348CC9A757EF}" type="presOf" srcId="{99FC3AAD-D91D-404D-AA2D-BF194253332D}" destId="{E77BE23D-929F-4A9A-91F5-6FACAF3499AF}" srcOrd="0" destOrd="0" presId="urn:microsoft.com/office/officeart/2008/layout/LinedList"/>
    <dgm:cxn modelId="{CEAFE43F-534C-426F-9C3E-85F2B158CCF7}" type="presParOf" srcId="{E18086E6-4C41-471D-BE49-81A0027405ED}" destId="{97C36DCA-4625-433B-9CC5-7394061A15E3}" srcOrd="0" destOrd="0" presId="urn:microsoft.com/office/officeart/2008/layout/LinedList"/>
    <dgm:cxn modelId="{FE23BB9A-90AC-4A68-A4A2-927FD0956ACB}" type="presParOf" srcId="{E18086E6-4C41-471D-BE49-81A0027405ED}" destId="{B8CE9363-6B86-4B9B-A416-FD1BFA906D8D}" srcOrd="1" destOrd="0" presId="urn:microsoft.com/office/officeart/2008/layout/LinedList"/>
    <dgm:cxn modelId="{10AF3902-2552-4FC0-B54A-B0303916E755}" type="presParOf" srcId="{B8CE9363-6B86-4B9B-A416-FD1BFA906D8D}" destId="{BE6FD146-D39D-45E7-8C85-D27C51DF9361}" srcOrd="0" destOrd="0" presId="urn:microsoft.com/office/officeart/2008/layout/LinedList"/>
    <dgm:cxn modelId="{76A6E0C7-D70B-4B84-8893-E0DCDF185B6A}" type="presParOf" srcId="{B8CE9363-6B86-4B9B-A416-FD1BFA906D8D}" destId="{85038998-AD62-48F4-B157-3C6FC36F07C4}" srcOrd="1" destOrd="0" presId="urn:microsoft.com/office/officeart/2008/layout/LinedList"/>
    <dgm:cxn modelId="{1AD3AAFE-282C-4ECB-85F9-DE4FE1D14FFD}" type="presParOf" srcId="{E18086E6-4C41-471D-BE49-81A0027405ED}" destId="{597EC0FA-3575-414E-B588-85E1C841579B}" srcOrd="2" destOrd="0" presId="urn:microsoft.com/office/officeart/2008/layout/LinedList"/>
    <dgm:cxn modelId="{0EA90AEF-C310-48FD-924F-9698D924311C}" type="presParOf" srcId="{E18086E6-4C41-471D-BE49-81A0027405ED}" destId="{7F91C82A-2F4A-4A2A-B3C8-1F0B5F9481D8}" srcOrd="3" destOrd="0" presId="urn:microsoft.com/office/officeart/2008/layout/LinedList"/>
    <dgm:cxn modelId="{FF027A86-BC52-436C-9337-537492A47C43}" type="presParOf" srcId="{7F91C82A-2F4A-4A2A-B3C8-1F0B5F9481D8}" destId="{DC7C1A66-2130-4CA0-80DC-3F4848FC4B00}" srcOrd="0" destOrd="0" presId="urn:microsoft.com/office/officeart/2008/layout/LinedList"/>
    <dgm:cxn modelId="{FCE33830-5AB2-4AC1-9664-DD5691719875}" type="presParOf" srcId="{7F91C82A-2F4A-4A2A-B3C8-1F0B5F9481D8}" destId="{4507AACC-FF2C-4BE3-AD03-78B951D78300}" srcOrd="1" destOrd="0" presId="urn:microsoft.com/office/officeart/2008/layout/LinedList"/>
    <dgm:cxn modelId="{B7E2BEC2-C1F5-4B35-AFCF-745D643089D5}" type="presParOf" srcId="{E18086E6-4C41-471D-BE49-81A0027405ED}" destId="{F23EE511-740C-40B9-8B3A-BAC7DDD3129C}" srcOrd="4" destOrd="0" presId="urn:microsoft.com/office/officeart/2008/layout/LinedList"/>
    <dgm:cxn modelId="{5510556F-9811-48CA-BCE8-C543F255738F}" type="presParOf" srcId="{E18086E6-4C41-471D-BE49-81A0027405ED}" destId="{BF70E060-445F-4658-9844-EBE403CEC4E9}" srcOrd="5" destOrd="0" presId="urn:microsoft.com/office/officeart/2008/layout/LinedList"/>
    <dgm:cxn modelId="{27E9DFEF-9A9B-4DB6-AD87-AF43E7F5A5AA}" type="presParOf" srcId="{BF70E060-445F-4658-9844-EBE403CEC4E9}" destId="{E77BE23D-929F-4A9A-91F5-6FACAF3499AF}" srcOrd="0" destOrd="0" presId="urn:microsoft.com/office/officeart/2008/layout/LinedList"/>
    <dgm:cxn modelId="{0E61F98B-BDB4-4883-A656-FB3FC2F096C4}" type="presParOf" srcId="{BF70E060-445F-4658-9844-EBE403CEC4E9}" destId="{5382AF20-8B42-4E7F-9767-C3791314D660}" srcOrd="1" destOrd="0" presId="urn:microsoft.com/office/officeart/2008/layout/LinedList"/>
    <dgm:cxn modelId="{4F009EA2-F559-4613-8CA7-46C9140D325E}" type="presParOf" srcId="{E18086E6-4C41-471D-BE49-81A0027405ED}" destId="{CDC5F860-FD37-4004-BD7E-DB1DD2727093}" srcOrd="6" destOrd="0" presId="urn:microsoft.com/office/officeart/2008/layout/LinedList"/>
    <dgm:cxn modelId="{13E2C579-2A71-42E2-BB03-DBAB629A27E7}" type="presParOf" srcId="{E18086E6-4C41-471D-BE49-81A0027405ED}" destId="{FC7CF4C1-1F93-49CC-8236-91D523185141}" srcOrd="7" destOrd="0" presId="urn:microsoft.com/office/officeart/2008/layout/LinedList"/>
    <dgm:cxn modelId="{985048F6-8786-46F0-8EB7-2176126815A7}" type="presParOf" srcId="{FC7CF4C1-1F93-49CC-8236-91D523185141}" destId="{757C6326-D099-4EC2-BB83-B4C25F13AFA8}" srcOrd="0" destOrd="0" presId="urn:microsoft.com/office/officeart/2008/layout/LinedList"/>
    <dgm:cxn modelId="{1A19163F-1CDC-4ECE-89DF-D3AE7ABC8679}" type="presParOf" srcId="{FC7CF4C1-1F93-49CC-8236-91D523185141}" destId="{EF152ADF-71A6-4BBA-95A9-986E8317260A}" srcOrd="1" destOrd="0" presId="urn:microsoft.com/office/officeart/2008/layout/LinedList"/>
    <dgm:cxn modelId="{F17CC938-8A25-462C-A6FB-E75CD8333E43}" type="presParOf" srcId="{E18086E6-4C41-471D-BE49-81A0027405ED}" destId="{B7474704-D9C7-4DC5-A35D-5D10FAEDE6EF}" srcOrd="8" destOrd="0" presId="urn:microsoft.com/office/officeart/2008/layout/LinedList"/>
    <dgm:cxn modelId="{11BEC359-998B-4920-AF6E-86E630015301}" type="presParOf" srcId="{E18086E6-4C41-471D-BE49-81A0027405ED}" destId="{E8ED6108-F293-4F5C-B56A-9B29BE2E68F3}" srcOrd="9" destOrd="0" presId="urn:microsoft.com/office/officeart/2008/layout/LinedList"/>
    <dgm:cxn modelId="{E2658D87-E747-4D1B-9BCF-FED6B3BAD93E}" type="presParOf" srcId="{E8ED6108-F293-4F5C-B56A-9B29BE2E68F3}" destId="{371E289C-C7FB-43B5-881E-4B2332A1B4AF}" srcOrd="0" destOrd="0" presId="urn:microsoft.com/office/officeart/2008/layout/LinedList"/>
    <dgm:cxn modelId="{B2711C7F-5110-4BD3-AABE-2CBDAAD8ABCD}" type="presParOf" srcId="{E8ED6108-F293-4F5C-B56A-9B29BE2E68F3}" destId="{E0B0F660-0F55-4043-93B1-52C8CA284D4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2AE3AD-150C-4556-B9F3-C5AFE07518A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0623D6FD-D8EB-4C22-BDDE-D9DD5BCF3119}">
      <dgm:prSet custT="1"/>
      <dgm:spPr>
        <a:noFill/>
      </dgm:spPr>
      <dgm:t>
        <a:bodyPr/>
        <a:lstStyle/>
        <a:p>
          <a:r>
            <a:rPr lang="en-GB" sz="2400" b="1" dirty="0" smtClean="0">
              <a:solidFill>
                <a:schemeClr val="tx1"/>
              </a:solidFill>
            </a:rPr>
            <a:t>The near-term outlook for the world and Italy is better than the recent past… but </a:t>
          </a:r>
          <a:endParaRPr lang="en-GB" sz="2400" b="1" dirty="0">
            <a:solidFill>
              <a:schemeClr val="tx1"/>
            </a:solidFill>
          </a:endParaRPr>
        </a:p>
      </dgm:t>
    </dgm:pt>
    <dgm:pt modelId="{7020F547-F0F6-4732-AC00-6C8EF78569E2}" type="parTrans" cxnId="{BC7B85F2-5DA6-4FA2-9977-36E171088719}">
      <dgm:prSet/>
      <dgm:spPr/>
      <dgm:t>
        <a:bodyPr/>
        <a:lstStyle/>
        <a:p>
          <a:endParaRPr lang="en-GB"/>
        </a:p>
      </dgm:t>
    </dgm:pt>
    <dgm:pt modelId="{936AEA16-A900-4992-B287-A0A6F691B71E}" type="sibTrans" cxnId="{BC7B85F2-5DA6-4FA2-9977-36E171088719}">
      <dgm:prSet/>
      <dgm:spPr/>
      <dgm:t>
        <a:bodyPr/>
        <a:lstStyle/>
        <a:p>
          <a:endParaRPr lang="en-GB"/>
        </a:p>
      </dgm:t>
    </dgm:pt>
    <dgm:pt modelId="{7EBDEBBE-298E-4E9A-9B71-8626EACE74BB}">
      <dgm:prSet custT="1"/>
      <dgm:spPr>
        <a:noFill/>
      </dgm:spPr>
      <dgm:t>
        <a:bodyPr/>
        <a:lstStyle/>
        <a:p>
          <a:r>
            <a:rPr lang="en-GB" sz="2400" b="1" dirty="0" smtClean="0">
              <a:solidFill>
                <a:schemeClr val="tx1"/>
              </a:solidFill>
            </a:rPr>
            <a:t>Risk of persistent slow growth equilibrium remains substantial in most major advanced economies, and especially in Italy</a:t>
          </a:r>
          <a:endParaRPr lang="en-GB" sz="2400" b="1" dirty="0">
            <a:solidFill>
              <a:schemeClr val="tx1"/>
            </a:solidFill>
          </a:endParaRPr>
        </a:p>
      </dgm:t>
    </dgm:pt>
    <dgm:pt modelId="{BA8C9F61-56B8-4D4A-AACF-E9079FCDDFCC}" type="parTrans" cxnId="{3BEA5232-17EC-47D7-B970-33394D9E3168}">
      <dgm:prSet/>
      <dgm:spPr/>
      <dgm:t>
        <a:bodyPr/>
        <a:lstStyle/>
        <a:p>
          <a:endParaRPr lang="en-GB"/>
        </a:p>
      </dgm:t>
    </dgm:pt>
    <dgm:pt modelId="{F596EE7D-57A2-43C0-9EA2-13A9C1857D5A}" type="sibTrans" cxnId="{3BEA5232-17EC-47D7-B970-33394D9E3168}">
      <dgm:prSet/>
      <dgm:spPr/>
      <dgm:t>
        <a:bodyPr/>
        <a:lstStyle/>
        <a:p>
          <a:endParaRPr lang="en-GB"/>
        </a:p>
      </dgm:t>
    </dgm:pt>
    <dgm:pt modelId="{125BAB7A-1884-46E6-B2BC-C164CE940D8D}">
      <dgm:prSet custT="1"/>
      <dgm:spPr>
        <a:noFill/>
      </dgm:spPr>
      <dgm:t>
        <a:bodyPr/>
        <a:lstStyle/>
        <a:p>
          <a:r>
            <a:rPr lang="en-GB" sz="2400" b="1" dirty="0" smtClean="0">
              <a:solidFill>
                <a:schemeClr val="tx1"/>
              </a:solidFill>
            </a:rPr>
            <a:t>Italy has a range of structural policy challenges that must be addressed if long-term growth prospects are to improve</a:t>
          </a:r>
        </a:p>
      </dgm:t>
    </dgm:pt>
    <dgm:pt modelId="{262B56F2-C058-43B6-B930-55B0558C264B}" type="parTrans" cxnId="{D41F6B29-FD31-46F2-A47F-F0888DB6B40B}">
      <dgm:prSet/>
      <dgm:spPr/>
      <dgm:t>
        <a:bodyPr/>
        <a:lstStyle/>
        <a:p>
          <a:endParaRPr lang="en-GB"/>
        </a:p>
      </dgm:t>
    </dgm:pt>
    <dgm:pt modelId="{6660A221-8C74-4334-BE68-91F32CF51046}" type="sibTrans" cxnId="{D41F6B29-FD31-46F2-A47F-F0888DB6B40B}">
      <dgm:prSet/>
      <dgm:spPr/>
      <dgm:t>
        <a:bodyPr/>
        <a:lstStyle/>
        <a:p>
          <a:endParaRPr lang="en-GB"/>
        </a:p>
      </dgm:t>
    </dgm:pt>
    <dgm:pt modelId="{9F81FEA7-6F57-41EC-9CC2-4456AB3B38C3}">
      <dgm:prSet custT="1"/>
      <dgm:spPr>
        <a:noFill/>
      </dgm:spPr>
      <dgm:t>
        <a:bodyPr/>
        <a:lstStyle/>
        <a:p>
          <a:r>
            <a:rPr lang="en-GB" sz="2400" b="1" dirty="0" err="1" smtClean="0">
              <a:solidFill>
                <a:schemeClr val="tx1"/>
              </a:solidFill>
            </a:rPr>
            <a:t>Riforme</a:t>
          </a:r>
          <a:r>
            <a:rPr lang="en-GB" sz="2400" b="1" dirty="0" smtClean="0">
              <a:solidFill>
                <a:schemeClr val="tx1"/>
              </a:solidFill>
            </a:rPr>
            <a:t>: Avanti </a:t>
          </a:r>
          <a:r>
            <a:rPr lang="en-GB" sz="2400" b="1" dirty="0" err="1" smtClean="0">
              <a:solidFill>
                <a:schemeClr val="tx1"/>
              </a:solidFill>
            </a:rPr>
            <a:t>tutta</a:t>
          </a:r>
          <a:r>
            <a:rPr lang="en-GB" sz="2400" b="1" dirty="0" smtClean="0">
              <a:solidFill>
                <a:schemeClr val="tx1"/>
              </a:solidFill>
            </a:rPr>
            <a:t>!</a:t>
          </a:r>
        </a:p>
      </dgm:t>
    </dgm:pt>
    <dgm:pt modelId="{CAC0CE7E-5F0B-4B49-9E83-AA2E60FC9496}" type="parTrans" cxnId="{9F37DE35-9F7E-49A4-B7EB-A4B2CD0B8C46}">
      <dgm:prSet/>
      <dgm:spPr/>
      <dgm:t>
        <a:bodyPr/>
        <a:lstStyle/>
        <a:p>
          <a:endParaRPr lang="en-GB"/>
        </a:p>
      </dgm:t>
    </dgm:pt>
    <dgm:pt modelId="{44ADF7E3-D2CB-4052-AA0E-A65D32CCE5DC}" type="sibTrans" cxnId="{9F37DE35-9F7E-49A4-B7EB-A4B2CD0B8C46}">
      <dgm:prSet/>
      <dgm:spPr/>
      <dgm:t>
        <a:bodyPr/>
        <a:lstStyle/>
        <a:p>
          <a:endParaRPr lang="en-GB"/>
        </a:p>
      </dgm:t>
    </dgm:pt>
    <dgm:pt modelId="{2E9BD066-5772-45B3-AF70-8A7A03272818}" type="pres">
      <dgm:prSet presAssocID="{312AE3AD-150C-4556-B9F3-C5AFE07518AD}" presName="linear" presStyleCnt="0">
        <dgm:presLayoutVars>
          <dgm:animLvl val="lvl"/>
          <dgm:resizeHandles val="exact"/>
        </dgm:presLayoutVars>
      </dgm:prSet>
      <dgm:spPr/>
      <dgm:t>
        <a:bodyPr/>
        <a:lstStyle/>
        <a:p>
          <a:endParaRPr lang="en-GB"/>
        </a:p>
      </dgm:t>
    </dgm:pt>
    <dgm:pt modelId="{F7314E50-F784-41D7-AF3A-D7181DAF13E0}" type="pres">
      <dgm:prSet presAssocID="{0623D6FD-D8EB-4C22-BDDE-D9DD5BCF3119}" presName="parentText" presStyleLbl="node1" presStyleIdx="0" presStyleCnt="4">
        <dgm:presLayoutVars>
          <dgm:chMax val="0"/>
          <dgm:bulletEnabled val="1"/>
        </dgm:presLayoutVars>
      </dgm:prSet>
      <dgm:spPr/>
      <dgm:t>
        <a:bodyPr/>
        <a:lstStyle/>
        <a:p>
          <a:endParaRPr lang="en-GB"/>
        </a:p>
      </dgm:t>
    </dgm:pt>
    <dgm:pt modelId="{37340A5D-FDA6-4C82-8B35-0BE29E894AF7}" type="pres">
      <dgm:prSet presAssocID="{936AEA16-A900-4992-B287-A0A6F691B71E}" presName="spacer" presStyleCnt="0"/>
      <dgm:spPr/>
    </dgm:pt>
    <dgm:pt modelId="{834CC95F-7579-4E7D-B13D-6B3C4631A4B2}" type="pres">
      <dgm:prSet presAssocID="{7EBDEBBE-298E-4E9A-9B71-8626EACE74BB}" presName="parentText" presStyleLbl="node1" presStyleIdx="1" presStyleCnt="4">
        <dgm:presLayoutVars>
          <dgm:chMax val="0"/>
          <dgm:bulletEnabled val="1"/>
        </dgm:presLayoutVars>
      </dgm:prSet>
      <dgm:spPr/>
      <dgm:t>
        <a:bodyPr/>
        <a:lstStyle/>
        <a:p>
          <a:endParaRPr lang="en-GB"/>
        </a:p>
      </dgm:t>
    </dgm:pt>
    <dgm:pt modelId="{10793A90-B457-4FDD-A435-CB76D77A2058}" type="pres">
      <dgm:prSet presAssocID="{F596EE7D-57A2-43C0-9EA2-13A9C1857D5A}" presName="spacer" presStyleCnt="0"/>
      <dgm:spPr/>
    </dgm:pt>
    <dgm:pt modelId="{10119153-65EA-463E-AE57-0E1B504EB38A}" type="pres">
      <dgm:prSet presAssocID="{125BAB7A-1884-46E6-B2BC-C164CE940D8D}" presName="parentText" presStyleLbl="node1" presStyleIdx="2" presStyleCnt="4">
        <dgm:presLayoutVars>
          <dgm:chMax val="0"/>
          <dgm:bulletEnabled val="1"/>
        </dgm:presLayoutVars>
      </dgm:prSet>
      <dgm:spPr/>
      <dgm:t>
        <a:bodyPr/>
        <a:lstStyle/>
        <a:p>
          <a:endParaRPr lang="en-GB"/>
        </a:p>
      </dgm:t>
    </dgm:pt>
    <dgm:pt modelId="{F24C0418-AF0B-491E-A106-177E85382A64}" type="pres">
      <dgm:prSet presAssocID="{6660A221-8C74-4334-BE68-91F32CF51046}" presName="spacer" presStyleCnt="0"/>
      <dgm:spPr/>
    </dgm:pt>
    <dgm:pt modelId="{FE9B3695-FC04-485E-9402-DA772CDA7ED1}" type="pres">
      <dgm:prSet presAssocID="{9F81FEA7-6F57-41EC-9CC2-4456AB3B38C3}" presName="parentText" presStyleLbl="node1" presStyleIdx="3" presStyleCnt="4">
        <dgm:presLayoutVars>
          <dgm:chMax val="0"/>
          <dgm:bulletEnabled val="1"/>
        </dgm:presLayoutVars>
      </dgm:prSet>
      <dgm:spPr/>
      <dgm:t>
        <a:bodyPr/>
        <a:lstStyle/>
        <a:p>
          <a:endParaRPr lang="en-GB"/>
        </a:p>
      </dgm:t>
    </dgm:pt>
  </dgm:ptLst>
  <dgm:cxnLst>
    <dgm:cxn modelId="{3BEA5232-17EC-47D7-B970-33394D9E3168}" srcId="{312AE3AD-150C-4556-B9F3-C5AFE07518AD}" destId="{7EBDEBBE-298E-4E9A-9B71-8626EACE74BB}" srcOrd="1" destOrd="0" parTransId="{BA8C9F61-56B8-4D4A-AACF-E9079FCDDFCC}" sibTransId="{F596EE7D-57A2-43C0-9EA2-13A9C1857D5A}"/>
    <dgm:cxn modelId="{BC7B85F2-5DA6-4FA2-9977-36E171088719}" srcId="{312AE3AD-150C-4556-B9F3-C5AFE07518AD}" destId="{0623D6FD-D8EB-4C22-BDDE-D9DD5BCF3119}" srcOrd="0" destOrd="0" parTransId="{7020F547-F0F6-4732-AC00-6C8EF78569E2}" sibTransId="{936AEA16-A900-4992-B287-A0A6F691B71E}"/>
    <dgm:cxn modelId="{F2E992C5-0EE5-40B1-90E0-BD3957E43E14}" type="presOf" srcId="{9F81FEA7-6F57-41EC-9CC2-4456AB3B38C3}" destId="{FE9B3695-FC04-485E-9402-DA772CDA7ED1}" srcOrd="0" destOrd="0" presId="urn:microsoft.com/office/officeart/2005/8/layout/vList2"/>
    <dgm:cxn modelId="{689382D5-2FB4-4A67-BB99-A08DA1EF6F91}" type="presOf" srcId="{125BAB7A-1884-46E6-B2BC-C164CE940D8D}" destId="{10119153-65EA-463E-AE57-0E1B504EB38A}" srcOrd="0" destOrd="0" presId="urn:microsoft.com/office/officeart/2005/8/layout/vList2"/>
    <dgm:cxn modelId="{73DBFB88-EEA5-4D2A-9E9C-70E1BA2AF36B}" type="presOf" srcId="{312AE3AD-150C-4556-B9F3-C5AFE07518AD}" destId="{2E9BD066-5772-45B3-AF70-8A7A03272818}" srcOrd="0" destOrd="0" presId="urn:microsoft.com/office/officeart/2005/8/layout/vList2"/>
    <dgm:cxn modelId="{9F37DE35-9F7E-49A4-B7EB-A4B2CD0B8C46}" srcId="{312AE3AD-150C-4556-B9F3-C5AFE07518AD}" destId="{9F81FEA7-6F57-41EC-9CC2-4456AB3B38C3}" srcOrd="3" destOrd="0" parTransId="{CAC0CE7E-5F0B-4B49-9E83-AA2E60FC9496}" sibTransId="{44ADF7E3-D2CB-4052-AA0E-A65D32CCE5DC}"/>
    <dgm:cxn modelId="{EC578912-C6ED-4363-A37A-F5381A350D18}" type="presOf" srcId="{0623D6FD-D8EB-4C22-BDDE-D9DD5BCF3119}" destId="{F7314E50-F784-41D7-AF3A-D7181DAF13E0}" srcOrd="0" destOrd="0" presId="urn:microsoft.com/office/officeart/2005/8/layout/vList2"/>
    <dgm:cxn modelId="{D41F6B29-FD31-46F2-A47F-F0888DB6B40B}" srcId="{312AE3AD-150C-4556-B9F3-C5AFE07518AD}" destId="{125BAB7A-1884-46E6-B2BC-C164CE940D8D}" srcOrd="2" destOrd="0" parTransId="{262B56F2-C058-43B6-B930-55B0558C264B}" sibTransId="{6660A221-8C74-4334-BE68-91F32CF51046}"/>
    <dgm:cxn modelId="{DC3D8D37-DA93-4479-BE4A-330327E07B8F}" type="presOf" srcId="{7EBDEBBE-298E-4E9A-9B71-8626EACE74BB}" destId="{834CC95F-7579-4E7D-B13D-6B3C4631A4B2}" srcOrd="0" destOrd="0" presId="urn:microsoft.com/office/officeart/2005/8/layout/vList2"/>
    <dgm:cxn modelId="{5512527F-C64B-45E4-8118-3B2AF32F2610}" type="presParOf" srcId="{2E9BD066-5772-45B3-AF70-8A7A03272818}" destId="{F7314E50-F784-41D7-AF3A-D7181DAF13E0}" srcOrd="0" destOrd="0" presId="urn:microsoft.com/office/officeart/2005/8/layout/vList2"/>
    <dgm:cxn modelId="{3783C9F8-422C-4A35-B803-BCE785BF1568}" type="presParOf" srcId="{2E9BD066-5772-45B3-AF70-8A7A03272818}" destId="{37340A5D-FDA6-4C82-8B35-0BE29E894AF7}" srcOrd="1" destOrd="0" presId="urn:microsoft.com/office/officeart/2005/8/layout/vList2"/>
    <dgm:cxn modelId="{DF705FC5-BA8E-4E50-8ED6-4FBB6942E141}" type="presParOf" srcId="{2E9BD066-5772-45B3-AF70-8A7A03272818}" destId="{834CC95F-7579-4E7D-B13D-6B3C4631A4B2}" srcOrd="2" destOrd="0" presId="urn:microsoft.com/office/officeart/2005/8/layout/vList2"/>
    <dgm:cxn modelId="{49427A5B-5D13-4331-8245-727173E49A4A}" type="presParOf" srcId="{2E9BD066-5772-45B3-AF70-8A7A03272818}" destId="{10793A90-B457-4FDD-A435-CB76D77A2058}" srcOrd="3" destOrd="0" presId="urn:microsoft.com/office/officeart/2005/8/layout/vList2"/>
    <dgm:cxn modelId="{F81426A9-4CB3-47DF-97E2-A391891AD26E}" type="presParOf" srcId="{2E9BD066-5772-45B3-AF70-8A7A03272818}" destId="{10119153-65EA-463E-AE57-0E1B504EB38A}" srcOrd="4" destOrd="0" presId="urn:microsoft.com/office/officeart/2005/8/layout/vList2"/>
    <dgm:cxn modelId="{B234D063-B84E-4B1D-9526-DCCD3F073511}" type="presParOf" srcId="{2E9BD066-5772-45B3-AF70-8A7A03272818}" destId="{F24C0418-AF0B-491E-A106-177E85382A64}" srcOrd="5" destOrd="0" presId="urn:microsoft.com/office/officeart/2005/8/layout/vList2"/>
    <dgm:cxn modelId="{FA9E12EA-E014-40F0-AF94-C4E5C55C02E9}" type="presParOf" srcId="{2E9BD066-5772-45B3-AF70-8A7A03272818}" destId="{FE9B3695-FC04-485E-9402-DA772CDA7ED1}"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594357-A95A-41C0-B168-BB5135553CC2}">
      <dsp:nvSpPr>
        <dsp:cNvPr id="0" name=""/>
        <dsp:cNvSpPr/>
      </dsp:nvSpPr>
      <dsp:spPr>
        <a:xfrm>
          <a:off x="0" y="0"/>
          <a:ext cx="2223458"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104FC2B-C3FF-4F74-BD55-D800AA8A9DBD}">
      <dsp:nvSpPr>
        <dsp:cNvPr id="0" name=""/>
        <dsp:cNvSpPr/>
      </dsp:nvSpPr>
      <dsp:spPr>
        <a:xfrm>
          <a:off x="0" y="0"/>
          <a:ext cx="2222915" cy="1278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GB" sz="2000" b="1" kern="1200" dirty="0" smtClean="0">
              <a:solidFill>
                <a:srgbClr val="000000"/>
              </a:solidFill>
              <a:latin typeface="+mn-lt"/>
            </a:rPr>
            <a:t>Reduced fiscal drag— but need better balance</a:t>
          </a:r>
          <a:endParaRPr lang="en-GB" sz="2000" b="1" kern="1200" dirty="0">
            <a:solidFill>
              <a:srgbClr val="000000"/>
            </a:solidFill>
            <a:latin typeface="+mn-lt"/>
          </a:endParaRPr>
        </a:p>
      </dsp:txBody>
      <dsp:txXfrm>
        <a:off x="0" y="0"/>
        <a:ext cx="2222915" cy="1278141"/>
      </dsp:txXfrm>
    </dsp:sp>
    <dsp:sp modelId="{2430A11B-DB10-448B-A792-3752BD6BD540}">
      <dsp:nvSpPr>
        <dsp:cNvPr id="0" name=""/>
        <dsp:cNvSpPr/>
      </dsp:nvSpPr>
      <dsp:spPr>
        <a:xfrm>
          <a:off x="0" y="1278141"/>
          <a:ext cx="2223458"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0A4DCEE-7DB0-45F6-9E89-2EADBDEA24CB}">
      <dsp:nvSpPr>
        <dsp:cNvPr id="0" name=""/>
        <dsp:cNvSpPr/>
      </dsp:nvSpPr>
      <dsp:spPr>
        <a:xfrm>
          <a:off x="0" y="1050581"/>
          <a:ext cx="2223458" cy="1278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GB" sz="2000" b="1" kern="1200" dirty="0" smtClean="0">
              <a:solidFill>
                <a:srgbClr val="000000"/>
              </a:solidFill>
              <a:latin typeface="+mn-lt"/>
            </a:rPr>
            <a:t>Monetary easing—for 50% of global GDP </a:t>
          </a:r>
          <a:endParaRPr lang="en-GB" sz="2000" b="1" kern="1200" dirty="0">
            <a:solidFill>
              <a:srgbClr val="000000"/>
            </a:solidFill>
            <a:latin typeface="+mn-lt"/>
          </a:endParaRPr>
        </a:p>
      </dsp:txBody>
      <dsp:txXfrm>
        <a:off x="0" y="1050581"/>
        <a:ext cx="2223458" cy="1278141"/>
      </dsp:txXfrm>
    </dsp:sp>
    <dsp:sp modelId="{EEE0D6F0-B410-4124-A9BF-5DE89735641C}">
      <dsp:nvSpPr>
        <dsp:cNvPr id="0" name=""/>
        <dsp:cNvSpPr/>
      </dsp:nvSpPr>
      <dsp:spPr>
        <a:xfrm>
          <a:off x="0" y="2556283"/>
          <a:ext cx="2223458"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D63BEEF-19F8-44DD-9B2E-DFDED4520E40}">
      <dsp:nvSpPr>
        <dsp:cNvPr id="0" name=""/>
        <dsp:cNvSpPr/>
      </dsp:nvSpPr>
      <dsp:spPr>
        <a:xfrm>
          <a:off x="0" y="2556283"/>
          <a:ext cx="2223458" cy="1278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GB" sz="2000" b="1" kern="1200" dirty="0" smtClean="0">
              <a:solidFill>
                <a:srgbClr val="000000"/>
              </a:solidFill>
              <a:latin typeface="+mn-lt"/>
            </a:rPr>
            <a:t>Currency depreciation—except US </a:t>
          </a:r>
          <a:endParaRPr lang="en-GB" sz="2000" b="1" kern="1200" dirty="0">
            <a:solidFill>
              <a:srgbClr val="000000"/>
            </a:solidFill>
            <a:latin typeface="+mn-lt"/>
          </a:endParaRPr>
        </a:p>
      </dsp:txBody>
      <dsp:txXfrm>
        <a:off x="0" y="2556283"/>
        <a:ext cx="2223458" cy="1278141"/>
      </dsp:txXfrm>
    </dsp:sp>
    <dsp:sp modelId="{F1F53F7D-2BA5-4C14-8AE0-BB164B461576}">
      <dsp:nvSpPr>
        <dsp:cNvPr id="0" name=""/>
        <dsp:cNvSpPr/>
      </dsp:nvSpPr>
      <dsp:spPr>
        <a:xfrm>
          <a:off x="0" y="3834426"/>
          <a:ext cx="2223458"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FE4822A-BFC4-44AA-B4A1-5CD6167CFF69}">
      <dsp:nvSpPr>
        <dsp:cNvPr id="0" name=""/>
        <dsp:cNvSpPr/>
      </dsp:nvSpPr>
      <dsp:spPr>
        <a:xfrm>
          <a:off x="0" y="3834425"/>
          <a:ext cx="2223458" cy="1278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GB" sz="2000" b="1" kern="1200" dirty="0" smtClean="0">
              <a:solidFill>
                <a:srgbClr val="000000"/>
              </a:solidFill>
              <a:latin typeface="+mn-lt"/>
            </a:rPr>
            <a:t>Lower oil prices – adds 0.5% to level of global GDP</a:t>
          </a:r>
          <a:endParaRPr lang="en-GB" sz="2000" b="1" kern="1200" dirty="0">
            <a:solidFill>
              <a:srgbClr val="000000"/>
            </a:solidFill>
            <a:latin typeface="+mn-lt"/>
          </a:endParaRPr>
        </a:p>
      </dsp:txBody>
      <dsp:txXfrm>
        <a:off x="0" y="3834425"/>
        <a:ext cx="2223458" cy="12781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C36DCA-4625-433B-9CC5-7394061A15E3}">
      <dsp:nvSpPr>
        <dsp:cNvPr id="0" name=""/>
        <dsp:cNvSpPr/>
      </dsp:nvSpPr>
      <dsp:spPr>
        <a:xfrm>
          <a:off x="0" y="516"/>
          <a:ext cx="2890839"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E6FD146-D39D-45E7-8C85-D27C51DF9361}">
      <dsp:nvSpPr>
        <dsp:cNvPr id="0" name=""/>
        <dsp:cNvSpPr/>
      </dsp:nvSpPr>
      <dsp:spPr>
        <a:xfrm>
          <a:off x="0" y="516"/>
          <a:ext cx="2890839" cy="84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en-GB" sz="2000" b="1" kern="1200" dirty="0" smtClean="0">
              <a:latin typeface="+mj-lt"/>
            </a:rPr>
            <a:t>Sluggish investment means:</a:t>
          </a:r>
        </a:p>
      </dsp:txBody>
      <dsp:txXfrm>
        <a:off x="0" y="516"/>
        <a:ext cx="2890839" cy="846566"/>
      </dsp:txXfrm>
    </dsp:sp>
    <dsp:sp modelId="{597EC0FA-3575-414E-B588-85E1C841579B}">
      <dsp:nvSpPr>
        <dsp:cNvPr id="0" name=""/>
        <dsp:cNvSpPr/>
      </dsp:nvSpPr>
      <dsp:spPr>
        <a:xfrm>
          <a:off x="0" y="847083"/>
          <a:ext cx="2890839"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C7C1A66-2130-4CA0-80DC-3F4848FC4B00}">
      <dsp:nvSpPr>
        <dsp:cNvPr id="0" name=""/>
        <dsp:cNvSpPr/>
      </dsp:nvSpPr>
      <dsp:spPr>
        <a:xfrm>
          <a:off x="0" y="847083"/>
          <a:ext cx="2890839" cy="84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en-GB" sz="1500" b="0" kern="1200" dirty="0" smtClean="0">
              <a:latin typeface="+mj-lt"/>
              <a:cs typeface="Times New Roman"/>
            </a:rPr>
            <a:t>● </a:t>
          </a:r>
          <a:r>
            <a:rPr lang="en-GB" sz="1800" b="1" kern="1200" dirty="0" smtClean="0">
              <a:latin typeface="+mj-lt"/>
              <a:cs typeface="Times New Roman"/>
            </a:rPr>
            <a:t>Labour scarring</a:t>
          </a:r>
          <a:endParaRPr lang="en-GB" sz="1800" b="1" kern="1200" dirty="0" smtClean="0">
            <a:latin typeface="+mj-lt"/>
          </a:endParaRPr>
        </a:p>
      </dsp:txBody>
      <dsp:txXfrm>
        <a:off x="0" y="847083"/>
        <a:ext cx="2890839" cy="846566"/>
      </dsp:txXfrm>
    </dsp:sp>
    <dsp:sp modelId="{F23EE511-740C-40B9-8B3A-BAC7DDD3129C}">
      <dsp:nvSpPr>
        <dsp:cNvPr id="0" name=""/>
        <dsp:cNvSpPr/>
      </dsp:nvSpPr>
      <dsp:spPr>
        <a:xfrm>
          <a:off x="0" y="1693650"/>
          <a:ext cx="2890839"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77BE23D-929F-4A9A-91F5-6FACAF3499AF}">
      <dsp:nvSpPr>
        <dsp:cNvPr id="0" name=""/>
        <dsp:cNvSpPr/>
      </dsp:nvSpPr>
      <dsp:spPr>
        <a:xfrm>
          <a:off x="0" y="1693650"/>
          <a:ext cx="2890839" cy="84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en-GB" sz="1500" b="0" kern="1200" dirty="0" smtClean="0">
              <a:latin typeface="+mj-lt"/>
              <a:cs typeface="Times New Roman"/>
            </a:rPr>
            <a:t>● </a:t>
          </a:r>
          <a:r>
            <a:rPr lang="en-GB" sz="1800" b="1" kern="1200" dirty="0" smtClean="0">
              <a:latin typeface="+mj-lt"/>
            </a:rPr>
            <a:t>Stagnant incomes, rising inequality </a:t>
          </a:r>
          <a:endParaRPr lang="en-GB" sz="1500" b="1" kern="1200" dirty="0" smtClean="0">
            <a:latin typeface="+mj-lt"/>
          </a:endParaRPr>
        </a:p>
      </dsp:txBody>
      <dsp:txXfrm>
        <a:off x="0" y="1693650"/>
        <a:ext cx="2890839" cy="846566"/>
      </dsp:txXfrm>
    </dsp:sp>
    <dsp:sp modelId="{CDC5F860-FD37-4004-BD7E-DB1DD2727093}">
      <dsp:nvSpPr>
        <dsp:cNvPr id="0" name=""/>
        <dsp:cNvSpPr/>
      </dsp:nvSpPr>
      <dsp:spPr>
        <a:xfrm>
          <a:off x="0" y="2540217"/>
          <a:ext cx="2890839"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57C6326-D099-4EC2-BB83-B4C25F13AFA8}">
      <dsp:nvSpPr>
        <dsp:cNvPr id="0" name=""/>
        <dsp:cNvSpPr/>
      </dsp:nvSpPr>
      <dsp:spPr>
        <a:xfrm>
          <a:off x="0" y="2540217"/>
          <a:ext cx="2890839" cy="84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en-GB" sz="1500" b="0" kern="1200" dirty="0" smtClean="0">
              <a:latin typeface="+mj-lt"/>
              <a:cs typeface="Times New Roman"/>
            </a:rPr>
            <a:t>● </a:t>
          </a:r>
          <a:r>
            <a:rPr lang="en-GB" sz="1800" b="1" kern="1200" dirty="0" smtClean="0">
              <a:latin typeface="+mj-lt"/>
              <a:cs typeface="Times New Roman"/>
            </a:rPr>
            <a:t>S</a:t>
          </a:r>
          <a:r>
            <a:rPr lang="en-GB" sz="1800" b="1" kern="1200" dirty="0" smtClean="0">
              <a:latin typeface="+mj-lt"/>
            </a:rPr>
            <a:t>lower diffusion from innovation frontier</a:t>
          </a:r>
        </a:p>
      </dsp:txBody>
      <dsp:txXfrm>
        <a:off x="0" y="2540217"/>
        <a:ext cx="2890839" cy="846566"/>
      </dsp:txXfrm>
    </dsp:sp>
    <dsp:sp modelId="{B7474704-D9C7-4DC5-A35D-5D10FAEDE6EF}">
      <dsp:nvSpPr>
        <dsp:cNvPr id="0" name=""/>
        <dsp:cNvSpPr/>
      </dsp:nvSpPr>
      <dsp:spPr>
        <a:xfrm>
          <a:off x="0" y="3386784"/>
          <a:ext cx="2890839"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71E289C-C7FB-43B5-881E-4B2332A1B4AF}">
      <dsp:nvSpPr>
        <dsp:cNvPr id="0" name=""/>
        <dsp:cNvSpPr/>
      </dsp:nvSpPr>
      <dsp:spPr>
        <a:xfrm>
          <a:off x="0" y="3386784"/>
          <a:ext cx="2890839" cy="84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en-GB" sz="1500" b="0" kern="1200" dirty="0" smtClean="0">
              <a:latin typeface="+mj-lt"/>
              <a:cs typeface="Times New Roman"/>
            </a:rPr>
            <a:t>● </a:t>
          </a:r>
          <a:r>
            <a:rPr lang="en-GB" sz="1800" b="1" kern="1200" dirty="0" smtClean="0">
              <a:latin typeface="+mj-lt"/>
            </a:rPr>
            <a:t>Slower potential growth</a:t>
          </a:r>
          <a:endParaRPr lang="en-GB" sz="1500" b="1" kern="1200" dirty="0" smtClean="0">
            <a:latin typeface="+mj-lt"/>
          </a:endParaRPr>
        </a:p>
      </dsp:txBody>
      <dsp:txXfrm>
        <a:off x="0" y="3386784"/>
        <a:ext cx="2890839" cy="8465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0.54337</cdr:x>
      <cdr:y>0.03241</cdr:y>
    </cdr:from>
    <cdr:to>
      <cdr:x>0.54338</cdr:x>
      <cdr:y>0.05896</cdr:y>
    </cdr:to>
    <cdr:sp macro="" textlink="">
      <cdr:nvSpPr>
        <cdr:cNvPr id="18" name="xlamTextsS4P9"/>
        <cdr:cNvSpPr txBox="1"/>
      </cdr:nvSpPr>
      <cdr:spPr>
        <a:xfrm xmlns:a="http://schemas.openxmlformats.org/drawingml/2006/main">
          <a:off x="248429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0.59944</cdr:x>
      <cdr:y>0.03241</cdr:y>
    </cdr:from>
    <cdr:to>
      <cdr:x>0.59946</cdr:x>
      <cdr:y>0.05896</cdr:y>
    </cdr:to>
    <cdr:sp macro="" textlink="">
      <cdr:nvSpPr>
        <cdr:cNvPr id="20" name="xlamTextsS4P10"/>
        <cdr:cNvSpPr txBox="1"/>
      </cdr:nvSpPr>
      <cdr:spPr>
        <a:xfrm xmlns:a="http://schemas.openxmlformats.org/drawingml/2006/main">
          <a:off x="2740645"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0.65551</cdr:x>
      <cdr:y>0.03241</cdr:y>
    </cdr:from>
    <cdr:to>
      <cdr:x>0.65553</cdr:x>
      <cdr:y>0.05896</cdr:y>
    </cdr:to>
    <cdr:sp macro="" textlink="">
      <cdr:nvSpPr>
        <cdr:cNvPr id="22" name="xlamTextsS4P11"/>
        <cdr:cNvSpPr txBox="1"/>
      </cdr:nvSpPr>
      <cdr:spPr>
        <a:xfrm xmlns:a="http://schemas.openxmlformats.org/drawingml/2006/main">
          <a:off x="299700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0.71158</cdr:x>
      <cdr:y>0.03241</cdr:y>
    </cdr:from>
    <cdr:to>
      <cdr:x>0.7116</cdr:x>
      <cdr:y>0.05896</cdr:y>
    </cdr:to>
    <cdr:sp macro="" textlink="">
      <cdr:nvSpPr>
        <cdr:cNvPr id="24" name="xlamTextsS4P12"/>
        <cdr:cNvSpPr txBox="1"/>
      </cdr:nvSpPr>
      <cdr:spPr>
        <a:xfrm xmlns:a="http://schemas.openxmlformats.org/drawingml/2006/main">
          <a:off x="3253355" y="88900"/>
          <a:ext cx="65"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0.76765</cdr:x>
      <cdr:y>0.03241</cdr:y>
    </cdr:from>
    <cdr:to>
      <cdr:x>0.76767</cdr:x>
      <cdr:y>0.05896</cdr:y>
    </cdr:to>
    <cdr:sp macro="" textlink="">
      <cdr:nvSpPr>
        <cdr:cNvPr id="26" name="xlamTextsS4P13"/>
        <cdr:cNvSpPr txBox="1"/>
      </cdr:nvSpPr>
      <cdr:spPr>
        <a:xfrm xmlns:a="http://schemas.openxmlformats.org/drawingml/2006/main">
          <a:off x="350971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0.82372</cdr:x>
      <cdr:y>0.03241</cdr:y>
    </cdr:from>
    <cdr:to>
      <cdr:x>0.82374</cdr:x>
      <cdr:y>0.05896</cdr:y>
    </cdr:to>
    <cdr:sp macro="" textlink="">
      <cdr:nvSpPr>
        <cdr:cNvPr id="28" name="xlamTextsS4P14"/>
        <cdr:cNvSpPr txBox="1"/>
      </cdr:nvSpPr>
      <cdr:spPr>
        <a:xfrm xmlns:a="http://schemas.openxmlformats.org/drawingml/2006/main">
          <a:off x="3766066"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0.87979</cdr:x>
      <cdr:y>0.03241</cdr:y>
    </cdr:from>
    <cdr:to>
      <cdr:x>0.87981</cdr:x>
      <cdr:y>0.05896</cdr:y>
    </cdr:to>
    <cdr:sp macro="" textlink="">
      <cdr:nvSpPr>
        <cdr:cNvPr id="30" name="xlamTextsS4P15"/>
        <cdr:cNvSpPr txBox="1"/>
      </cdr:nvSpPr>
      <cdr:spPr>
        <a:xfrm xmlns:a="http://schemas.openxmlformats.org/drawingml/2006/main">
          <a:off x="4022422"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0.93587</cdr:x>
      <cdr:y>0.03241</cdr:y>
    </cdr:from>
    <cdr:to>
      <cdr:x>0.93588</cdr:x>
      <cdr:y>0.05896</cdr:y>
    </cdr:to>
    <cdr:sp macro="" textlink="">
      <cdr:nvSpPr>
        <cdr:cNvPr id="32" name="xlamTextsS4P16"/>
        <cdr:cNvSpPr txBox="1"/>
      </cdr:nvSpPr>
      <cdr:spPr>
        <a:xfrm xmlns:a="http://schemas.openxmlformats.org/drawingml/2006/main">
          <a:off x="4278776"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0.47429</cdr:x>
      <cdr:y>0.61725</cdr:y>
    </cdr:from>
    <cdr:to>
      <cdr:x>0.6773</cdr:x>
      <cdr:y>0.74383</cdr:y>
    </cdr:to>
    <cdr:sp macro="" textlink="">
      <cdr:nvSpPr>
        <cdr:cNvPr id="2" name="TextBox 1"/>
        <cdr:cNvSpPr txBox="1"/>
      </cdr:nvSpPr>
      <cdr:spPr>
        <a:xfrm xmlns:a="http://schemas.openxmlformats.org/drawingml/2006/main">
          <a:off x="3343656" y="1693241"/>
          <a:ext cx="1431196" cy="347234"/>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GB" sz="1100" dirty="0">
              <a:latin typeface="+mj-lt"/>
            </a:rPr>
            <a:t>1995-2007 </a:t>
          </a:r>
          <a:r>
            <a:rPr lang="en-GB" sz="1100" dirty="0" smtClean="0">
              <a:latin typeface="+mj-lt"/>
            </a:rPr>
            <a:t>average</a:t>
          </a:r>
          <a:endParaRPr lang="en-GB" sz="1100" dirty="0">
            <a:latin typeface="+mj-lt"/>
          </a:endParaRPr>
        </a:p>
      </cdr:txBody>
    </cdr:sp>
  </cdr:relSizeAnchor>
  <cdr:relSizeAnchor xmlns:cdr="http://schemas.openxmlformats.org/drawingml/2006/chartDrawing">
    <cdr:from>
      <cdr:x>0.65328</cdr:x>
      <cdr:y>0.2109</cdr:y>
    </cdr:from>
    <cdr:to>
      <cdr:x>0.71865</cdr:x>
      <cdr:y>0.6189</cdr:y>
    </cdr:to>
    <cdr:cxnSp macro="">
      <cdr:nvCxnSpPr>
        <cdr:cNvPr id="4" name="Straight Arrow Connector 3"/>
        <cdr:cNvCxnSpPr/>
      </cdr:nvCxnSpPr>
      <cdr:spPr>
        <a:xfrm xmlns:a="http://schemas.openxmlformats.org/drawingml/2006/main" flipV="1">
          <a:off x="4605514" y="578533"/>
          <a:ext cx="460858" cy="1119225"/>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0.66261</cdr:x>
      <cdr:y>0.4029</cdr:y>
    </cdr:from>
    <cdr:to>
      <cdr:x>0.71968</cdr:x>
      <cdr:y>0.6109</cdr:y>
    </cdr:to>
    <cdr:cxnSp macro="">
      <cdr:nvCxnSpPr>
        <cdr:cNvPr id="6" name="Straight Arrow Connector 5"/>
        <cdr:cNvCxnSpPr/>
      </cdr:nvCxnSpPr>
      <cdr:spPr>
        <a:xfrm xmlns:a="http://schemas.openxmlformats.org/drawingml/2006/main" flipV="1">
          <a:off x="4671351" y="1105226"/>
          <a:ext cx="402336" cy="570586"/>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0.67922</cdr:x>
      <cdr:y>0.51756</cdr:y>
    </cdr:from>
    <cdr:to>
      <cdr:x>0.7228</cdr:x>
      <cdr:y>0.62156</cdr:y>
    </cdr:to>
    <cdr:cxnSp macro="">
      <cdr:nvCxnSpPr>
        <cdr:cNvPr id="8" name="Straight Arrow Connector 7"/>
        <cdr:cNvCxnSpPr/>
      </cdr:nvCxnSpPr>
      <cdr:spPr>
        <a:xfrm xmlns:a="http://schemas.openxmlformats.org/drawingml/2006/main" flipV="1">
          <a:off x="4788394" y="1419781"/>
          <a:ext cx="307240" cy="285292"/>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0.325</cdr:x>
      <cdr:y>0.8622</cdr:y>
    </cdr:from>
    <cdr:to>
      <cdr:x>0.675</cdr:x>
      <cdr:y>0.93333</cdr:y>
    </cdr:to>
    <cdr:sp macro="" textlink="">
      <cdr:nvSpPr>
        <cdr:cNvPr id="2" name="TextBox 1"/>
        <cdr:cNvSpPr txBox="1"/>
      </cdr:nvSpPr>
      <cdr:spPr>
        <a:xfrm xmlns:a="http://schemas.openxmlformats.org/drawingml/2006/main">
          <a:off x="1485900" y="2586930"/>
          <a:ext cx="1600200" cy="2134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200" dirty="0">
              <a:latin typeface="+mj-lt"/>
            </a:rPr>
            <a:t>Quarters since the peak</a:t>
          </a:r>
        </a:p>
      </cdr:txBody>
    </cdr:sp>
  </cdr:relSizeAnchor>
</c:userShapes>
</file>

<file path=ppt/drawings/drawing3.xml><?xml version="1.0" encoding="utf-8"?>
<c:userShapes xmlns:c="http://schemas.openxmlformats.org/drawingml/2006/chart">
  <cdr:relSizeAnchor xmlns:cdr="http://schemas.openxmlformats.org/drawingml/2006/chartDrawing">
    <cdr:from>
      <cdr:x>0.76768</cdr:x>
      <cdr:y>0.03241</cdr:y>
    </cdr:from>
    <cdr:to>
      <cdr:x>0.76769</cdr:x>
      <cdr:y>0.05896</cdr:y>
    </cdr:to>
    <cdr:sp macro="" textlink="">
      <cdr:nvSpPr>
        <cdr:cNvPr id="18" name="xlamTextsS5P29"/>
        <cdr:cNvSpPr txBox="1"/>
      </cdr:nvSpPr>
      <cdr:spPr>
        <a:xfrm xmlns:a="http://schemas.openxmlformats.org/drawingml/2006/main">
          <a:off x="3509812"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0.79194</cdr:x>
      <cdr:y>0.03241</cdr:y>
    </cdr:from>
    <cdr:to>
      <cdr:x>0.79195</cdr:x>
      <cdr:y>0.05896</cdr:y>
    </cdr:to>
    <cdr:sp macro="" textlink="">
      <cdr:nvSpPr>
        <cdr:cNvPr id="20" name="xlamTextsS5P30"/>
        <cdr:cNvSpPr txBox="1"/>
      </cdr:nvSpPr>
      <cdr:spPr>
        <a:xfrm xmlns:a="http://schemas.openxmlformats.org/drawingml/2006/main">
          <a:off x="3620754"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0.81621</cdr:x>
      <cdr:y>0.03241</cdr:y>
    </cdr:from>
    <cdr:to>
      <cdr:x>0.81622</cdr:x>
      <cdr:y>0.05896</cdr:y>
    </cdr:to>
    <cdr:sp macro="" textlink="">
      <cdr:nvSpPr>
        <cdr:cNvPr id="22" name="xlamTextsS5P31"/>
        <cdr:cNvSpPr txBox="1"/>
      </cdr:nvSpPr>
      <cdr:spPr>
        <a:xfrm xmlns:a="http://schemas.openxmlformats.org/drawingml/2006/main">
          <a:off x="3731697" y="88900"/>
          <a:ext cx="65"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0.84047</cdr:x>
      <cdr:y>0.03241</cdr:y>
    </cdr:from>
    <cdr:to>
      <cdr:x>0.84049</cdr:x>
      <cdr:y>0.05896</cdr:y>
    </cdr:to>
    <cdr:sp macro="" textlink="">
      <cdr:nvSpPr>
        <cdr:cNvPr id="24" name="xlamTextsS5P32"/>
        <cdr:cNvSpPr txBox="1"/>
      </cdr:nvSpPr>
      <cdr:spPr>
        <a:xfrm xmlns:a="http://schemas.openxmlformats.org/drawingml/2006/main">
          <a:off x="384264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0.91327</cdr:x>
      <cdr:y>0.03241</cdr:y>
    </cdr:from>
    <cdr:to>
      <cdr:x>0.91328</cdr:x>
      <cdr:y>0.05896</cdr:y>
    </cdr:to>
    <cdr:sp macro="" textlink="">
      <cdr:nvSpPr>
        <cdr:cNvPr id="30" name="xlamTextsS5P35"/>
        <cdr:cNvSpPr txBox="1"/>
      </cdr:nvSpPr>
      <cdr:spPr>
        <a:xfrm xmlns:a="http://schemas.openxmlformats.org/drawingml/2006/main">
          <a:off x="4175471" y="88900"/>
          <a:ext cx="64"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dr:relSizeAnchor xmlns:cdr="http://schemas.openxmlformats.org/drawingml/2006/chartDrawing">
    <cdr:from>
      <cdr:x>0.93754</cdr:x>
      <cdr:y>0.03241</cdr:y>
    </cdr:from>
    <cdr:to>
      <cdr:x>0.93755</cdr:x>
      <cdr:y>0.05896</cdr:y>
    </cdr:to>
    <cdr:sp macro="" textlink="">
      <cdr:nvSpPr>
        <cdr:cNvPr id="32" name="xlamTextsS5P36"/>
        <cdr:cNvSpPr txBox="1"/>
      </cdr:nvSpPr>
      <cdr:spPr>
        <a:xfrm xmlns:a="http://schemas.openxmlformats.org/drawingml/2006/main">
          <a:off x="4286413" y="88900"/>
          <a:ext cx="65" cy="72840"/>
        </a:xfrm>
        <a:prstGeom xmlns:a="http://schemas.openxmlformats.org/drawingml/2006/main" prst="rect">
          <a:avLst/>
        </a:prstGeom>
      </cdr:spPr>
      <cdr:txBody>
        <a:bodyPr xmlns:a="http://schemas.openxmlformats.org/drawingml/2006/main" vertOverflow="clip" vert="horz" wrap="none" lIns="0" tIns="0" rIns="0" bIns="0" rtlCol="0">
          <a:spAutoFit/>
        </a:bodyPr>
        <a:lstStyle xmlns:a="http://schemas.openxmlformats.org/drawingml/2006/main"/>
        <a:p xmlns:a="http://schemas.openxmlformats.org/drawingml/2006/main">
          <a:pPr algn="ctr"/>
          <a:endParaRPr lang="en-GB" sz="500">
            <a:latin typeface="Georgia"/>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0.04512</cdr:x>
      <cdr:y>0</cdr:y>
    </cdr:from>
    <cdr:to>
      <cdr:x>0.0973</cdr:x>
      <cdr:y>0.09494</cdr:y>
    </cdr:to>
    <cdr:sp macro="" textlink="">
      <cdr:nvSpPr>
        <cdr:cNvPr id="2" name="TextBox 1"/>
        <cdr:cNvSpPr txBox="1"/>
      </cdr:nvSpPr>
      <cdr:spPr>
        <a:xfrm xmlns:a="http://schemas.openxmlformats.org/drawingml/2006/main">
          <a:off x="247650" y="0"/>
          <a:ext cx="285750" cy="29051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000"/>
            <a:t>%</a:t>
          </a:r>
        </a:p>
      </cdr:txBody>
    </cdr:sp>
  </cdr:relSizeAnchor>
  <cdr:relSizeAnchor xmlns:cdr="http://schemas.openxmlformats.org/drawingml/2006/chartDrawing">
    <cdr:from>
      <cdr:x>0.93614</cdr:x>
      <cdr:y>0.92331</cdr:y>
    </cdr:from>
    <cdr:to>
      <cdr:x>0.98906</cdr:x>
      <cdr:y>1</cdr:y>
    </cdr:to>
    <cdr:sp macro="" textlink="">
      <cdr:nvSpPr>
        <cdr:cNvPr id="3" name="TextBox 1"/>
        <cdr:cNvSpPr txBox="1"/>
      </cdr:nvSpPr>
      <cdr:spPr>
        <a:xfrm xmlns:a="http://schemas.openxmlformats.org/drawingml/2006/main">
          <a:off x="5729156" y="3323898"/>
          <a:ext cx="323871" cy="27610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000"/>
            <a: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0"/>
            <a:ext cx="2944283" cy="495300"/>
          </a:xfrm>
          <a:prstGeom prst="rect">
            <a:avLst/>
          </a:prstGeom>
        </p:spPr>
        <p:txBody>
          <a:bodyPr vert="horz" lIns="91440" tIns="45720" rIns="91440" bIns="45720" rtlCol="0"/>
          <a:lstStyle>
            <a:lvl1pPr algn="r">
              <a:defRPr sz="1200"/>
            </a:lvl1pPr>
          </a:lstStyle>
          <a:p>
            <a:fld id="{D9BDB2A1-31CB-4309-9FC4-15F940A51174}" type="datetimeFigureOut">
              <a:rPr lang="en-GB" smtClean="0"/>
              <a:t>26/06/2015</a:t>
            </a:fld>
            <a:endParaRPr lang="en-GB"/>
          </a:p>
        </p:txBody>
      </p:sp>
      <p:sp>
        <p:nvSpPr>
          <p:cNvPr id="4" name="Footer Placeholder 3"/>
          <p:cNvSpPr>
            <a:spLocks noGrp="1"/>
          </p:cNvSpPr>
          <p:nvPr>
            <p:ph type="ftr" sz="quarter" idx="2"/>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1"/>
            <a:ext cx="2944283" cy="495300"/>
          </a:xfrm>
          <a:prstGeom prst="rect">
            <a:avLst/>
          </a:prstGeom>
        </p:spPr>
        <p:txBody>
          <a:bodyPr vert="horz" lIns="91440" tIns="45720" rIns="91440" bIns="45720" rtlCol="0" anchor="b"/>
          <a:lstStyle>
            <a:lvl1pPr algn="r">
              <a:defRPr sz="1200"/>
            </a:lvl1pPr>
          </a:lstStyle>
          <a:p>
            <a:fld id="{86D14058-FEED-42C8-A090-E45E1EA0FF49}" type="slidenum">
              <a:rPr lang="en-GB" smtClean="0"/>
              <a:t>‹#›</a:t>
            </a:fld>
            <a:endParaRPr lang="en-GB"/>
          </a:p>
        </p:txBody>
      </p:sp>
    </p:spTree>
    <p:extLst>
      <p:ext uri="{BB962C8B-B14F-4D97-AF65-F5344CB8AC3E}">
        <p14:creationId xmlns:p14="http://schemas.microsoft.com/office/powerpoint/2010/main" val="2357892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389BBE68-B43C-4550-BAC8-3342CCEE016F}" type="datetimeFigureOut">
              <a:rPr lang="en-GB" smtClean="0"/>
              <a:t>26/06/2015</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E245DB49-244C-4016-9CFF-C17A45AE8B60}" type="slidenum">
              <a:rPr lang="en-GB" smtClean="0"/>
              <a:t>‹#›</a:t>
            </a:fld>
            <a:endParaRPr lang="en-GB"/>
          </a:p>
        </p:txBody>
      </p:sp>
    </p:spTree>
    <p:extLst>
      <p:ext uri="{BB962C8B-B14F-4D97-AF65-F5344CB8AC3E}">
        <p14:creationId xmlns:p14="http://schemas.microsoft.com/office/powerpoint/2010/main" val="2010182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9C364824-19B6-448E-82B5-5EBA0DE3DC29}" type="slidenum">
              <a:rPr lang="en-US" smtClean="0"/>
              <a:pPr/>
              <a:t>1</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latin typeface="Helvetica 65 Medium"/>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labour market is turning. Latest data suggests that unemployment may have peaked; in April unemployment was to 12.4%  against 12.6% the months before and 12.5% in April 2014. The unemployment rate is still well above the NAIRU, estimated to be 9%.</a:t>
            </a:r>
          </a:p>
          <a:p>
            <a:endParaRPr lang="en-GB" baseline="0" dirty="0" smtClean="0"/>
          </a:p>
          <a:p>
            <a:r>
              <a:rPr lang="en-GB" baseline="0" dirty="0" smtClean="0"/>
              <a:t>There are signs that labour market participation is rising as previously discouraged people are trying to finds jobs again. The labour market inactivity rate dropped to 35.8% in April 2015 from 36.5% the year before. </a:t>
            </a:r>
          </a:p>
          <a:p>
            <a:endParaRPr lang="en-GB" baseline="0" dirty="0" smtClean="0"/>
          </a:p>
          <a:p>
            <a:r>
              <a:rPr lang="en-GB" baseline="0" dirty="0" smtClean="0"/>
              <a:t>Youth unemployment although on a downward path is still unacceptably high ay more than 40%  </a:t>
            </a:r>
          </a:p>
          <a:p>
            <a:endParaRPr lang="en-GB" baseline="0" dirty="0" smtClean="0"/>
          </a:p>
          <a:p>
            <a:r>
              <a:rPr lang="en-GB" sz="1200" kern="1200" dirty="0" smtClean="0">
                <a:solidFill>
                  <a:schemeClr val="tx1"/>
                </a:solidFill>
                <a:effectLst/>
                <a:latin typeface="+mn-lt"/>
                <a:ea typeface="+mn-ea"/>
                <a:cs typeface="+mn-cs"/>
              </a:rPr>
              <a:t>The government</a:t>
            </a:r>
            <a:r>
              <a:rPr lang="en-GB" sz="1200" kern="1200" baseline="0" dirty="0" smtClean="0">
                <a:solidFill>
                  <a:schemeClr val="tx1"/>
                </a:solidFill>
                <a:effectLst/>
                <a:latin typeface="+mn-lt"/>
                <a:ea typeface="+mn-ea"/>
                <a:cs typeface="+mn-cs"/>
              </a:rPr>
              <a:t> is trying to tackle the structural challenges of the Italian labour market and is currently implementing the </a:t>
            </a:r>
            <a:r>
              <a:rPr lang="en-GB" sz="1200" kern="1200" dirty="0" smtClean="0">
                <a:solidFill>
                  <a:schemeClr val="tx1"/>
                </a:solidFill>
                <a:effectLst/>
                <a:latin typeface="+mn-lt"/>
                <a:ea typeface="+mn-ea"/>
                <a:cs typeface="+mn-cs"/>
              </a:rPr>
              <a:t>“Jobs Act”. This reform has the potential to drastically improve the labour market by reducing duality and providing universal unemployment benefits, thus increasing risk sharing and markedly improving the social safety net</a:t>
            </a:r>
            <a:endParaRPr lang="en-GB" baseline="0" dirty="0" smtClean="0"/>
          </a:p>
          <a:p>
            <a:endParaRPr lang="en-GB" baseline="0" dirty="0" smtClean="0"/>
          </a:p>
          <a:p>
            <a:r>
              <a:rPr lang="en-GB" baseline="0" dirty="0" smtClean="0"/>
              <a:t>Thanks also to fiscal incentives, the implementation of the recent labour market reform seems to be having already some positive effect. In April 2015 there were about 40% more new open-ended employment contracts than the year before whereas new fixed-term contracts increased by just 1%.  </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12</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Despite</a:t>
            </a:r>
            <a:r>
              <a:rPr lang="en-GB" baseline="0" dirty="0" smtClean="0"/>
              <a:t> these recent progresses, the Italian labour market still faces structural challenges. These are epitomised by low labour force participation, which is one of the lowest among OECD countries, especially for women.</a:t>
            </a:r>
          </a:p>
          <a:p>
            <a:endParaRPr lang="en-GB" baseline="0" dirty="0" smtClean="0"/>
          </a:p>
          <a:p>
            <a:r>
              <a:rPr lang="en-GB" sz="1200" kern="1200" dirty="0" smtClean="0">
                <a:solidFill>
                  <a:schemeClr val="tx1"/>
                </a:solidFill>
                <a:effectLst/>
                <a:latin typeface="+mn-lt"/>
                <a:ea typeface="+mn-ea"/>
                <a:cs typeface="+mn-cs"/>
              </a:rPr>
              <a:t>A</a:t>
            </a:r>
            <a:r>
              <a:rPr lang="en-GB" sz="1200" kern="1200" baseline="0" dirty="0" smtClean="0">
                <a:solidFill>
                  <a:schemeClr val="tx1"/>
                </a:solidFill>
                <a:effectLst/>
                <a:latin typeface="+mn-lt"/>
                <a:ea typeface="+mn-ea"/>
                <a:cs typeface="+mn-cs"/>
              </a:rPr>
              <a:t> lot still needs to be </a:t>
            </a:r>
            <a:r>
              <a:rPr lang="en-GB" sz="1200" kern="1200" dirty="0" smtClean="0">
                <a:solidFill>
                  <a:schemeClr val="tx1"/>
                </a:solidFill>
                <a:effectLst/>
                <a:latin typeface="+mn-lt"/>
                <a:ea typeface="+mn-ea"/>
                <a:cs typeface="+mn-cs"/>
              </a:rPr>
              <a:t>done to close the</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gender gaps and encourage female labour force participation;</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strengthening the provision of good quality care for children and the elderly</a:t>
            </a:r>
            <a:r>
              <a:rPr lang="en-GB" sz="1200" kern="1200" baseline="0" dirty="0" smtClean="0">
                <a:solidFill>
                  <a:schemeClr val="tx1"/>
                </a:solidFill>
                <a:effectLst/>
                <a:latin typeface="+mn-lt"/>
                <a:ea typeface="+mn-ea"/>
                <a:cs typeface="+mn-cs"/>
              </a:rPr>
              <a:t> will help boost female </a:t>
            </a:r>
            <a:r>
              <a:rPr lang="en-GB" sz="1200" kern="1200" dirty="0" smtClean="0">
                <a:solidFill>
                  <a:schemeClr val="tx1"/>
                </a:solidFill>
                <a:effectLst/>
                <a:latin typeface="+mn-lt"/>
                <a:ea typeface="+mn-ea"/>
                <a:cs typeface="+mn-cs"/>
              </a:rPr>
              <a:t>labour supply and reduce entrenched gender inequality.</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13</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Innovations at the global frontier do not immediately diffuse to all firms, but at first are only accessible to the most productive firms in an economy (i.e. national frontier firms).</a:t>
            </a:r>
          </a:p>
          <a:p>
            <a:endParaRPr lang="en-GB" dirty="0"/>
          </a:p>
          <a:p>
            <a:r>
              <a:rPr lang="en-GB" dirty="0"/>
              <a:t>Then, over time they can represent a source of technological diffusion to laggards, but only once the innovations have been adapted to national circumstances by national frontier firms.</a:t>
            </a:r>
          </a:p>
          <a:p>
            <a:endParaRPr lang="en-GB" dirty="0"/>
          </a:p>
          <a:p>
            <a:r>
              <a:rPr lang="en-GB" dirty="0"/>
              <a:t>This diffusion process is shaped by some key structural factors….</a:t>
            </a:r>
          </a:p>
          <a:p>
            <a:endParaRPr lang="en-GB" dirty="0"/>
          </a:p>
          <a:p>
            <a:pPr lvl="0"/>
            <a:r>
              <a:rPr lang="en-US" u="sng" dirty="0"/>
              <a:t>Exposure to the knowledge of – and competition with – global frontier firms</a:t>
            </a:r>
            <a:r>
              <a:rPr lang="en-US" dirty="0"/>
              <a:t>, via trade, participation in global value chains (GVCs) </a:t>
            </a:r>
            <a:r>
              <a:rPr lang="en-GB" dirty="0" err="1"/>
              <a:t>etc</a:t>
            </a:r>
            <a:endParaRPr lang="en-GB" dirty="0"/>
          </a:p>
          <a:p>
            <a:pPr lvl="0"/>
            <a:endParaRPr lang="en-US" i="1" u="sng" dirty="0"/>
          </a:p>
          <a:p>
            <a:pPr lvl="0"/>
            <a:r>
              <a:rPr lang="en-US" u="sng" dirty="0"/>
              <a:t>Complementary investments in KBC</a:t>
            </a:r>
            <a:r>
              <a:rPr lang="en-US" dirty="0"/>
              <a:t>: technological adoption entails significant </a:t>
            </a:r>
            <a:r>
              <a:rPr lang="en-US" dirty="0" err="1"/>
              <a:t>organisational</a:t>
            </a:r>
            <a:r>
              <a:rPr lang="en-US" dirty="0"/>
              <a:t> restructuring, which requires managerial skill, and domestic R&amp;D capabilities to absorb foreign technologies.</a:t>
            </a:r>
            <a:endParaRPr lang="en-GB" dirty="0"/>
          </a:p>
          <a:p>
            <a:endParaRPr lang="en-GB" dirty="0"/>
          </a:p>
          <a:p>
            <a:pPr defTabSz="911657">
              <a:defRPr/>
            </a:pPr>
            <a:r>
              <a:rPr lang="en-US" u="sng" dirty="0"/>
              <a:t>Efficient resource allocation</a:t>
            </a:r>
            <a:r>
              <a:rPr lang="en-US" dirty="0"/>
              <a:t>: firms need to achieve sufficient scale to cover the fixed costs of entry into international markets but the growth of the most innovative firms – and labour productivity more generally – is undermined by impediments to moving resources to the best performing firms as well as relatively high rates of skill mismatch.</a:t>
            </a:r>
          </a:p>
          <a:p>
            <a:r>
              <a:rPr lang="en-GB" dirty="0"/>
              <a:t> </a:t>
            </a:r>
            <a:endParaRPr lang="en-GB" baseline="0" dirty="0" smtClean="0"/>
          </a:p>
        </p:txBody>
      </p:sp>
    </p:spTree>
    <p:extLst>
      <p:ext uri="{BB962C8B-B14F-4D97-AF65-F5344CB8AC3E}">
        <p14:creationId xmlns:p14="http://schemas.microsoft.com/office/powerpoint/2010/main" val="3911697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Helvetica 65 Medium"/>
              <a:cs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Helvetica 65 Medium"/>
              <a:cs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Italy has suffered for too</a:t>
            </a:r>
            <a:r>
              <a:rPr lang="en-GB" baseline="0" dirty="0" smtClean="0"/>
              <a:t> long from the scourge of corruption, which contributes to low trust in the government and inefficient and wasteful policy decisions.</a:t>
            </a:r>
          </a:p>
          <a:p>
            <a:endParaRPr lang="en-GB" baseline="0" dirty="0" smtClean="0"/>
          </a:p>
          <a:p>
            <a:r>
              <a:rPr lang="en-GB" baseline="0" dirty="0" smtClean="0"/>
              <a:t>The government should continue its fight on corruption and the recent establishment of the National Authority Against Corruption goes in the right direction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17</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251523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45DB49-244C-4016-9CFF-C17A45AE8B60}" type="slidenum">
              <a:rPr lang="en-GB" smtClean="0"/>
              <a:t>2</a:t>
            </a:fld>
            <a:endParaRPr lang="en-GB"/>
          </a:p>
        </p:txBody>
      </p:sp>
    </p:spTree>
    <p:extLst>
      <p:ext uri="{BB962C8B-B14F-4D97-AF65-F5344CB8AC3E}">
        <p14:creationId xmlns:p14="http://schemas.microsoft.com/office/powerpoint/2010/main" val="2241469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xfrm>
            <a:off x="920750" y="742950"/>
            <a:ext cx="4951413" cy="3713163"/>
          </a:xfrm>
          <a:ln/>
        </p:spPr>
      </p:sp>
      <p:sp>
        <p:nvSpPr>
          <p:cNvPr id="26628" name="Rectangle 3"/>
          <p:cNvSpPr>
            <a:spLocks noGrp="1" noChangeArrowheads="1"/>
          </p:cNvSpPr>
          <p:nvPr>
            <p:ph type="body" idx="1"/>
          </p:nvPr>
        </p:nvSpPr>
        <p:spPr>
          <a:noFill/>
          <a:ln/>
        </p:spPr>
        <p:txBody>
          <a:bodyPr/>
          <a:lstStyle/>
          <a:p>
            <a:pPr eaLnBrk="1" hangingPunct="1"/>
            <a:endParaRPr lang="en-US" smtClean="0">
              <a:latin typeface="Helvetica 65 Medium"/>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xfrm>
            <a:off x="920750" y="742950"/>
            <a:ext cx="4951413" cy="3713163"/>
          </a:xfrm>
          <a:ln/>
        </p:spPr>
      </p:sp>
      <p:sp>
        <p:nvSpPr>
          <p:cNvPr id="26628" name="Rectangle 3"/>
          <p:cNvSpPr>
            <a:spLocks noGrp="1" noChangeArrowheads="1"/>
          </p:cNvSpPr>
          <p:nvPr>
            <p:ph type="body" idx="1"/>
          </p:nvPr>
        </p:nvSpPr>
        <p:spPr>
          <a:noFill/>
          <a:ln/>
        </p:spPr>
        <p:txBody>
          <a:bodyPr/>
          <a:lstStyle/>
          <a:p>
            <a:pPr eaLnBrk="1" hangingPunct="1"/>
            <a:endParaRPr lang="en-US" dirty="0" smtClean="0">
              <a:latin typeface="Helvetica 65 Medium"/>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xfrm>
            <a:off x="920750" y="742950"/>
            <a:ext cx="4951413" cy="3713163"/>
          </a:xfrm>
          <a:ln/>
        </p:spPr>
      </p:sp>
      <p:sp>
        <p:nvSpPr>
          <p:cNvPr id="26628" name="Rectangle 3"/>
          <p:cNvSpPr>
            <a:spLocks noGrp="1" noChangeArrowheads="1"/>
          </p:cNvSpPr>
          <p:nvPr>
            <p:ph type="body" idx="1"/>
          </p:nvPr>
        </p:nvSpPr>
        <p:spPr>
          <a:noFill/>
          <a:ln/>
        </p:spPr>
        <p:txBody>
          <a:bodyPr/>
          <a:lstStyle/>
          <a:p>
            <a:pPr eaLnBrk="1" hangingPunct="1"/>
            <a:endParaRPr lang="en-US" dirty="0" smtClean="0">
              <a:latin typeface="Helvetica 65 Medium"/>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latin typeface="Helvetica 65 Medium"/>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Business and government investment</a:t>
            </a:r>
            <a:r>
              <a:rPr lang="en-GB" sz="1200" kern="1200" baseline="0" dirty="0">
                <a:solidFill>
                  <a:schemeClr val="tx1"/>
                </a:solidFill>
                <a:effectLst/>
                <a:latin typeface="+mn-lt"/>
                <a:ea typeface="+mn-ea"/>
                <a:cs typeface="+mn-cs"/>
              </a:rPr>
              <a:t> have been worse-hit in Italy than other major economies (left-hand chart), and t</a:t>
            </a:r>
            <a:r>
              <a:rPr lang="en-GB" sz="1200" kern="1200" dirty="0">
                <a:solidFill>
                  <a:schemeClr val="tx1"/>
                </a:solidFill>
                <a:effectLst/>
                <a:latin typeface="+mn-lt"/>
                <a:ea typeface="+mn-ea"/>
                <a:cs typeface="+mn-cs"/>
              </a:rPr>
              <a:t>he non-housing</a:t>
            </a:r>
            <a:r>
              <a:rPr lang="en-GB" sz="1200" kern="1200" baseline="0" dirty="0">
                <a:solidFill>
                  <a:schemeClr val="tx1"/>
                </a:solidFill>
                <a:effectLst/>
                <a:latin typeface="+mn-lt"/>
                <a:ea typeface="+mn-ea"/>
                <a:cs typeface="+mn-cs"/>
              </a:rPr>
              <a:t> capital stock has even begun to decline in Italy (right-hand chart).</a:t>
            </a:r>
          </a:p>
          <a:p>
            <a:endParaRPr lang="en-GB" dirty="0"/>
          </a:p>
          <a:p>
            <a:r>
              <a:rPr lang="en-GB"/>
              <a:t>Investment has declined by around 30% since the start of the crisis, a decline unmatched by other OECD countries. Investment seems to have levelled off in early 2015 as economic prospects improve. The recent policy actions by the government to create a secondary market for non-performing loans currently in banks balance sheets, which are restricting credit supply to private firms, and the planned increase in public investment should offer additional support to the recovery in investment.</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9</a:t>
            </a:fld>
            <a:endParaRPr lang="en-GB"/>
          </a:p>
        </p:txBody>
      </p:sp>
    </p:spTree>
    <p:extLst>
      <p:ext uri="{BB962C8B-B14F-4D97-AF65-F5344CB8AC3E}">
        <p14:creationId xmlns:p14="http://schemas.microsoft.com/office/powerpoint/2010/main" val="1277702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a:t>
            </a:r>
            <a:r>
              <a:rPr lang="en-GB"/>
              <a:t> a result of structural problems potential output growth has slowed, especially in Italy.</a:t>
            </a:r>
            <a:endParaRPr lang="en-GB" dirty="0"/>
          </a:p>
          <a:p>
            <a:endParaRPr lang="en-GB" dirty="0"/>
          </a:p>
          <a:p>
            <a:r>
              <a:rPr lang="en-GB"/>
              <a:t>Declining capital per worker, employment rate and labour efficiency are the major cause of the slow down in potential output growth, which is close to zero today. </a:t>
            </a:r>
            <a:endParaRPr lang="en-GB" dirty="0"/>
          </a:p>
          <a:p>
            <a:endParaRPr lang="en-GB" dirty="0"/>
          </a:p>
          <a:p>
            <a:r>
              <a:rPr lang="en-GB"/>
              <a:t>To raise potential output growth the government will need to push forward its comprehensive plan of structural reforms, which will lead to higher sustainable and more inclusive growth.</a:t>
            </a:r>
            <a:endParaRPr lang="en-GB" dirty="0"/>
          </a:p>
          <a:p>
            <a:endParaRPr lang="en-GB" dirty="0"/>
          </a:p>
          <a:p>
            <a:r>
              <a:rPr lang="en-GB" sz="1200" b="0" kern="1200">
                <a:solidFill>
                  <a:schemeClr val="tx1"/>
                </a:solidFill>
                <a:effectLst/>
                <a:latin typeface="+mn-lt"/>
                <a:ea typeface="+mn-ea"/>
                <a:cs typeface="+mn-cs"/>
              </a:rPr>
              <a:t>The </a:t>
            </a:r>
            <a:r>
              <a:rPr lang="en-GB" dirty="0"/>
              <a:t>government</a:t>
            </a:r>
            <a:r>
              <a:rPr lang="en-GB"/>
              <a:t> is implementing the Jobs Act. This is a major reform drastically improve the functioning of the Italian labour market by decreasing duality, lowering costs for dismissal and strengthening the unemployment benefit system</a:t>
            </a:r>
            <a:endParaRPr lang="en-GB" dirty="0"/>
          </a:p>
          <a:p>
            <a:r>
              <a:rPr lang="en-GB"/>
              <a:t> </a:t>
            </a:r>
            <a:endParaRPr lang="en-GB" dirty="0"/>
          </a:p>
          <a:p>
            <a:r>
              <a:rPr lang="en-GB"/>
              <a:t>More need to be done to enhance the educational system, promote </a:t>
            </a:r>
            <a:r>
              <a:rPr lang="en-GB" sz="1200" b="0" kern="1200" smtClean="0">
                <a:solidFill>
                  <a:schemeClr val="tx1"/>
                </a:solidFill>
                <a:effectLst/>
                <a:latin typeface="+mn-lt"/>
                <a:ea typeface="+mn-ea"/>
                <a:cs typeface="+mn-cs"/>
              </a:rPr>
              <a:t>investment and </a:t>
            </a:r>
            <a:r>
              <a:rPr lang="en-GB" dirty="0"/>
              <a:t>innovation</a:t>
            </a:r>
            <a:r>
              <a:rPr lang="en-GB"/>
              <a:t> and the efficiency of the public </a:t>
            </a:r>
            <a:r>
              <a:rPr lang="en-GB" smtClean="0"/>
              <a:t>administration.</a:t>
            </a:r>
            <a:endParaRPr lang="en-GB"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245DB49-244C-4016-9CFF-C17A45AE8B60}" type="slidenum">
              <a:rPr lang="en-GB" smtClean="0"/>
              <a:t>10</a:t>
            </a:fld>
            <a:endParaRPr lang="en-GB"/>
          </a:p>
        </p:txBody>
      </p:sp>
    </p:spTree>
    <p:extLst>
      <p:ext uri="{BB962C8B-B14F-4D97-AF65-F5344CB8AC3E}">
        <p14:creationId xmlns:p14="http://schemas.microsoft.com/office/powerpoint/2010/main" val="1277702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In 2014, the decline in GDP growth slowed considerably as export performance improved and private consumption revived.</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This positive trend continued in 2015Q1 as GDP increased by 0.3% with respect the previous quarter, the largest quarterly increase in the latest four years.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Cost-competiveness gains are beginning to reverse external market share losses. Latest</a:t>
            </a:r>
            <a:r>
              <a:rPr lang="en-GB" sz="1200" kern="1200" baseline="0" dirty="0" smtClean="0">
                <a:solidFill>
                  <a:schemeClr val="tx1"/>
                </a:solidFill>
                <a:effectLst/>
                <a:latin typeface="+mn-lt"/>
                <a:ea typeface="+mn-ea"/>
                <a:cs typeface="+mn-cs"/>
              </a:rPr>
              <a:t> data reveals that during Jan-Apr 2015 exports and imports were, respectively, 4.6% and 4% higher than in the previous year period. </a:t>
            </a:r>
            <a:r>
              <a:rPr lang="en-GB" sz="1200" kern="1200" dirty="0" smtClean="0">
                <a:solidFill>
                  <a:schemeClr val="tx1"/>
                </a:solidFill>
                <a:effectLst/>
                <a:latin typeface="+mn-lt"/>
                <a:ea typeface="+mn-ea"/>
                <a:cs typeface="+mn-cs"/>
              </a:rPr>
              <a:t>Private consumption is being supported by employment and real wage gains, although it slowed down in 2015Q1.</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Investment growth is finally showing some signs of recovery, which however remains uncertain reflecting still large spare industrial capacity, restricted credit supply, and past public-investment cuts to achieve budget targets.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GDP growth is set to increase to 0.6% in 2015 and 1.5% in 2015, and price and wage inflation pressures are expected to remain moderate because of large but declining slack in output and labour markets. The</a:t>
            </a:r>
            <a:r>
              <a:rPr lang="en-GB" sz="1200" kern="1200" baseline="0" dirty="0" smtClean="0">
                <a:solidFill>
                  <a:schemeClr val="tx1"/>
                </a:solidFill>
                <a:effectLst/>
                <a:latin typeface="+mn-lt"/>
                <a:ea typeface="+mn-ea"/>
                <a:cs typeface="+mn-cs"/>
              </a:rPr>
              <a:t> external sector is projected to continue to support GDP growth and the </a:t>
            </a:r>
            <a:r>
              <a:rPr lang="en-GB" sz="1200" kern="1200" dirty="0" smtClean="0">
                <a:solidFill>
                  <a:schemeClr val="tx1"/>
                </a:solidFill>
                <a:effectLst/>
                <a:latin typeface="+mn-lt"/>
                <a:ea typeface="+mn-ea"/>
                <a:cs typeface="+mn-cs"/>
              </a:rPr>
              <a:t>current account surplus is poised to reach more than 3% of GDP</a:t>
            </a:r>
            <a:endParaRPr lang="en-GB" dirty="0"/>
          </a:p>
        </p:txBody>
      </p:sp>
      <p:sp>
        <p:nvSpPr>
          <p:cNvPr id="4" name="Slide Number Placeholder 3"/>
          <p:cNvSpPr>
            <a:spLocks noGrp="1"/>
          </p:cNvSpPr>
          <p:nvPr>
            <p:ph type="sldNum" sz="quarter" idx="10"/>
          </p:nvPr>
        </p:nvSpPr>
        <p:spPr/>
        <p:txBody>
          <a:bodyPr/>
          <a:lstStyle/>
          <a:p>
            <a:fld id="{E245DB49-244C-4016-9CFF-C17A45AE8B60}" type="slidenum">
              <a:rPr lang="en-GB" smtClean="0"/>
              <a:t>11</a:t>
            </a:fld>
            <a:endParaRPr lang="en-GB"/>
          </a:p>
        </p:txBody>
      </p:sp>
    </p:spTree>
    <p:extLst>
      <p:ext uri="{BB962C8B-B14F-4D97-AF65-F5344CB8AC3E}">
        <p14:creationId xmlns:p14="http://schemas.microsoft.com/office/powerpoint/2010/main" val="22414694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484784"/>
            <a:ext cx="8388424" cy="2160240"/>
          </a:xfrm>
        </p:spPr>
        <p:txBody>
          <a:bodyPr/>
          <a:lstStyle>
            <a:lvl1pPr>
              <a:defRPr b="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67544" y="4052664"/>
            <a:ext cx="6400800" cy="1752600"/>
          </a:xfrm>
        </p:spPr>
        <p:txBody>
          <a:bodyPr/>
          <a:lstStyle>
            <a:lvl1pPr marL="0" indent="0" algn="ctr">
              <a:buNone/>
              <a:defRPr>
                <a:solidFill>
                  <a:schemeClr val="bg1">
                    <a:lumMod val="6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endParaRPr lang="en-GB"/>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
        <p:nvSpPr>
          <p:cNvPr id="7" name="Rectangle 66"/>
          <p:cNvSpPr txBox="1">
            <a:spLocks noChangeArrowheads="1"/>
          </p:cNvSpPr>
          <p:nvPr/>
        </p:nvSpPr>
        <p:spPr>
          <a:xfrm>
            <a:off x="8603679" y="6265395"/>
            <a:ext cx="504825" cy="315912"/>
          </a:xfrm>
          <a:prstGeom prst="rect">
            <a:avLst/>
          </a:prstGeom>
          <a:ln/>
        </p:spPr>
        <p:txBody>
          <a:bodyPr anchor="ctr"/>
          <a:lstStyle/>
          <a:p>
            <a:pPr algn="r">
              <a:defRPr/>
            </a:pPr>
            <a:fld id="{787332CC-5456-46D4-ACDE-74E424A05E1A}" type="slidenum">
              <a:rPr lang="en-US" sz="1100" b="1" baseline="0">
                <a:solidFill>
                  <a:schemeClr val="bg1"/>
                </a:solidFill>
                <a:latin typeface="Calibri" pitchFamily="34" charset="0"/>
              </a:rPr>
              <a:pPr algn="r">
                <a:defRPr/>
              </a:pPr>
              <a:t>‹#›</a:t>
            </a:fld>
            <a:endParaRPr lang="en-US" sz="1100" b="1" baseline="0" dirty="0">
              <a:solidFill>
                <a:schemeClr val="bg1"/>
              </a:solidFill>
              <a:latin typeface="Calibri" pitchFamily="34" charset="0"/>
            </a:endParaRPr>
          </a:p>
        </p:txBody>
      </p:sp>
      <p:pic>
        <p:nvPicPr>
          <p:cNvPr id="10"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
        <p:nvSpPr>
          <p:cNvPr id="12" name="Slide Number Placeholder 1"/>
          <p:cNvSpPr>
            <a:spLocks noGrp="1"/>
          </p:cNvSpPr>
          <p:nvPr>
            <p:ph type="sldNum" sz="quarter" idx="4"/>
          </p:nvPr>
        </p:nvSpPr>
        <p:spPr>
          <a:xfrm>
            <a:off x="8388424" y="6165304"/>
            <a:ext cx="593576" cy="455232"/>
          </a:xfrm>
        </p:spPr>
        <p:txBody>
          <a:bodyPr/>
          <a:lstStyle>
            <a:lvl1pPr>
              <a:defRPr>
                <a:solidFill>
                  <a:schemeClr val="tx2"/>
                </a:solidFill>
              </a:defRPr>
            </a:lvl1pPr>
          </a:lstStyle>
          <a:p>
            <a:fld id="{0145341A-38AE-483C-B4A5-FDC522834447}" type="slidenum">
              <a:rPr lang="fr-FR" smtClean="0"/>
              <a:pPr/>
              <a:t>‹#›</a:t>
            </a:fld>
            <a:endParaRPr lang="fr-FR" dirty="0"/>
          </a:p>
        </p:txBody>
      </p:sp>
      <p:sp>
        <p:nvSpPr>
          <p:cNvPr id="13" name="Rectangle 66"/>
          <p:cNvSpPr txBox="1">
            <a:spLocks noChangeArrowheads="1"/>
          </p:cNvSpPr>
          <p:nvPr userDrawn="1"/>
        </p:nvSpPr>
        <p:spPr>
          <a:xfrm>
            <a:off x="8459663" y="6395854"/>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a:t>
            </a:fld>
            <a:endParaRPr lang="en-US" sz="1200" b="1" baseline="0" dirty="0">
              <a:solidFill>
                <a:schemeClr val="tx2">
                  <a:lumMod val="60000"/>
                  <a:lumOff val="40000"/>
                </a:schemeClr>
              </a:solidFill>
              <a:latin typeface="Calibri" pitchFamily="34" charset="0"/>
            </a:endParaRPr>
          </a:p>
        </p:txBody>
      </p:sp>
    </p:spTree>
    <p:extLst>
      <p:ext uri="{BB962C8B-B14F-4D97-AF65-F5344CB8AC3E}">
        <p14:creationId xmlns:p14="http://schemas.microsoft.com/office/powerpoint/2010/main" val="2320773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endParaRPr lang="en-GB"/>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
        <p:nvSpPr>
          <p:cNvPr id="7" name="Rectangle 66"/>
          <p:cNvSpPr txBox="1">
            <a:spLocks noChangeArrowheads="1"/>
          </p:cNvSpPr>
          <p:nvPr/>
        </p:nvSpPr>
        <p:spPr>
          <a:xfrm>
            <a:off x="8603679" y="6265395"/>
            <a:ext cx="504825" cy="315912"/>
          </a:xfrm>
          <a:prstGeom prst="rect">
            <a:avLst/>
          </a:prstGeom>
          <a:ln/>
        </p:spPr>
        <p:txBody>
          <a:bodyPr anchor="ctr"/>
          <a:lstStyle/>
          <a:p>
            <a:pPr algn="r">
              <a:defRPr/>
            </a:pPr>
            <a:fld id="{787332CC-5456-46D4-ACDE-74E424A05E1A}" type="slidenum">
              <a:rPr lang="en-US" sz="1100" b="1" baseline="0">
                <a:solidFill>
                  <a:schemeClr val="bg1"/>
                </a:solidFill>
                <a:latin typeface="Calibri" pitchFamily="34" charset="0"/>
              </a:rPr>
              <a:pPr algn="r">
                <a:defRPr/>
              </a:pPr>
              <a:t>‹#›</a:t>
            </a:fld>
            <a:endParaRPr lang="en-US" sz="1100" b="1" baseline="0" dirty="0">
              <a:solidFill>
                <a:schemeClr val="bg1"/>
              </a:solidFill>
              <a:latin typeface="Calibri" pitchFamily="34" charset="0"/>
            </a:endParaRPr>
          </a:p>
        </p:txBody>
      </p:sp>
      <p:pic>
        <p:nvPicPr>
          <p:cNvPr id="10"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
        <p:nvSpPr>
          <p:cNvPr id="12" name="Slide Number Placeholder 1"/>
          <p:cNvSpPr>
            <a:spLocks noGrp="1"/>
          </p:cNvSpPr>
          <p:nvPr>
            <p:ph type="sldNum" sz="quarter" idx="4"/>
          </p:nvPr>
        </p:nvSpPr>
        <p:spPr>
          <a:xfrm>
            <a:off x="8388424" y="6165304"/>
            <a:ext cx="593576" cy="455232"/>
          </a:xfrm>
        </p:spPr>
        <p:txBody>
          <a:bodyPr/>
          <a:lstStyle>
            <a:lvl1pPr>
              <a:defRPr>
                <a:solidFill>
                  <a:schemeClr val="tx2"/>
                </a:solidFill>
              </a:defRPr>
            </a:lvl1pPr>
          </a:lstStyle>
          <a:p>
            <a:fld id="{0145341A-38AE-483C-B4A5-FDC522834447}" type="slidenum">
              <a:rPr lang="fr-FR" smtClean="0"/>
              <a:pPr/>
              <a:t>‹#›</a:t>
            </a:fld>
            <a:endParaRPr lang="fr-FR" dirty="0"/>
          </a:p>
        </p:txBody>
      </p:sp>
    </p:spTree>
    <p:extLst>
      <p:ext uri="{BB962C8B-B14F-4D97-AF65-F5344CB8AC3E}">
        <p14:creationId xmlns:p14="http://schemas.microsoft.com/office/powerpoint/2010/main" val="2320773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2550316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439318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328711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3685620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1638984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25370067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42040793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2646216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TILE AND CONTENT WHITE">
    <p:bg>
      <p:bgPr>
        <a:solidFill>
          <a:schemeClr val="bg1"/>
        </a:solidFill>
        <a:effectLst/>
      </p:bgPr>
    </p:bg>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44624"/>
            <a:ext cx="1440160" cy="478417"/>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42083107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22343617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881C5-516E-4629-B853-56A469EA421E}" type="slidenum">
              <a:rPr lang="en-GB" smtClean="0"/>
              <a:t>‹#›</a:t>
            </a:fld>
            <a:endParaRPr lang="en-GB"/>
          </a:p>
        </p:txBody>
      </p:sp>
    </p:spTree>
    <p:extLst>
      <p:ext uri="{BB962C8B-B14F-4D97-AF65-F5344CB8AC3E}">
        <p14:creationId xmlns:p14="http://schemas.microsoft.com/office/powerpoint/2010/main" val="355910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TILE AND CONTEN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326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b="1">
                <a:solidFill>
                  <a:schemeClr val="tx1">
                    <a:lumMod val="85000"/>
                    <a:lumOff val="15000"/>
                  </a:schemeClr>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
        <p:nvSpPr>
          <p:cNvPr id="7" name="Rectangle 66"/>
          <p:cNvSpPr txBox="1">
            <a:spLocks noChangeArrowheads="1"/>
          </p:cNvSpPr>
          <p:nvPr userDrawn="1"/>
        </p:nvSpPr>
        <p:spPr>
          <a:xfrm>
            <a:off x="8459663" y="6395854"/>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a:t>
            </a:fld>
            <a:endParaRPr lang="en-US" sz="1200" b="1" baseline="0" dirty="0">
              <a:solidFill>
                <a:schemeClr val="tx2">
                  <a:lumMod val="60000"/>
                  <a:lumOff val="40000"/>
                </a:schemeClr>
              </a:solidFill>
              <a:latin typeface="Calibri"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TILE AND CONTEN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326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b="1">
                <a:solidFill>
                  <a:schemeClr val="tx1">
                    <a:lumMod val="85000"/>
                    <a:lumOff val="15000"/>
                  </a:schemeClr>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BLU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b="1">
                <a:solidFill>
                  <a:schemeClr val="bg1">
                    <a:lumMod val="65000"/>
                  </a:schemeClr>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5"/>
          <p:cNvSpPr>
            <a:spLocks noGrp="1"/>
          </p:cNvSpPr>
          <p:nvPr>
            <p:ph type="sldNum" sz="quarter" idx="12"/>
          </p:nvPr>
        </p:nvSpPr>
        <p:spPr>
          <a:xfrm>
            <a:off x="-9872" y="6356350"/>
            <a:ext cx="549424" cy="365125"/>
          </a:xfrm>
        </p:spPr>
        <p:txBody>
          <a:bodyPr/>
          <a:lstStyle>
            <a:lvl1pPr>
              <a:defRPr sz="1400" b="1"/>
            </a:lvl1pPr>
          </a:lstStyle>
          <a:p>
            <a:fld id="{FCE284C4-5ED1-4D6C-B7CC-2049C3062C5E}"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E284C4-5ED1-4D6C-B7CC-2049C3062C5E}" type="slidenum">
              <a:rPr lang="en-GB" smtClean="0"/>
              <a:t>‹#›</a:t>
            </a:fld>
            <a:endParaRPr lang="en-GB"/>
          </a:p>
        </p:txBody>
      </p:sp>
      <p:pic>
        <p:nvPicPr>
          <p:cNvPr id="5"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44624"/>
            <a:ext cx="1440160" cy="478417"/>
          </a:xfrm>
          <a:prstGeom prst="rect">
            <a:avLst/>
          </a:prstGeom>
        </p:spPr>
      </p:pic>
      <p:sp>
        <p:nvSpPr>
          <p:cNvPr id="7" name="Rectangle 66"/>
          <p:cNvSpPr txBox="1">
            <a:spLocks noChangeArrowheads="1"/>
          </p:cNvSpPr>
          <p:nvPr userDrawn="1"/>
        </p:nvSpPr>
        <p:spPr>
          <a:xfrm>
            <a:off x="8459663" y="6323846"/>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a:t>
            </a:fld>
            <a:endParaRPr lang="en-US" sz="1200" b="1" baseline="0" dirty="0">
              <a:solidFill>
                <a:schemeClr val="tx2">
                  <a:lumMod val="60000"/>
                  <a:lumOff val="40000"/>
                </a:schemeClr>
              </a:solidFill>
              <a:latin typeface="Calibri" pitchFamily="34" charset="0"/>
            </a:endParaRPr>
          </a:p>
        </p:txBody>
      </p:sp>
    </p:spTree>
    <p:extLst>
      <p:ext uri="{BB962C8B-B14F-4D97-AF65-F5344CB8AC3E}">
        <p14:creationId xmlns:p14="http://schemas.microsoft.com/office/powerpoint/2010/main" val="40936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E284C4-5ED1-4D6C-B7CC-2049C3062C5E}" type="slidenum">
              <a:rPr lang="en-GB" smtClean="0"/>
              <a:t>‹#›</a:t>
            </a:fld>
            <a:endParaRPr lang="en-GB"/>
          </a:p>
        </p:txBody>
      </p:sp>
      <p:sp>
        <p:nvSpPr>
          <p:cNvPr id="7" name="Rectangle 66"/>
          <p:cNvSpPr txBox="1">
            <a:spLocks noChangeArrowheads="1"/>
          </p:cNvSpPr>
          <p:nvPr userDrawn="1"/>
        </p:nvSpPr>
        <p:spPr>
          <a:xfrm>
            <a:off x="8459663" y="6323846"/>
            <a:ext cx="576833" cy="417522"/>
          </a:xfrm>
          <a:prstGeom prst="rect">
            <a:avLst/>
          </a:prstGeom>
          <a:ln/>
        </p:spPr>
        <p:txBody>
          <a:bodyPr anchor="ctr"/>
          <a:lstStyle/>
          <a:p>
            <a:pPr algn="r">
              <a:defRPr/>
            </a:pPr>
            <a:fld id="{787332CC-5456-46D4-ACDE-74E424A05E1A}" type="slidenum">
              <a:rPr lang="en-US" sz="1200" b="1" baseline="0">
                <a:solidFill>
                  <a:schemeClr val="tx2">
                    <a:lumMod val="60000"/>
                    <a:lumOff val="40000"/>
                  </a:schemeClr>
                </a:solidFill>
                <a:latin typeface="Calibri" pitchFamily="34" charset="0"/>
              </a:rPr>
              <a:pPr algn="r">
                <a:defRPr/>
              </a:pPr>
              <a:t>‹#›</a:t>
            </a:fld>
            <a:endParaRPr lang="en-US" sz="1200" b="1" baseline="0" dirty="0">
              <a:solidFill>
                <a:schemeClr val="tx2">
                  <a:lumMod val="60000"/>
                  <a:lumOff val="40000"/>
                </a:schemeClr>
              </a:solidFill>
              <a:latin typeface="Calibri" pitchFamily="34" charset="0"/>
            </a:endParaRPr>
          </a:p>
        </p:txBody>
      </p:sp>
      <p:pic>
        <p:nvPicPr>
          <p:cNvPr id="8"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Tree>
    <p:extLst>
      <p:ext uri="{BB962C8B-B14F-4D97-AF65-F5344CB8AC3E}">
        <p14:creationId xmlns:p14="http://schemas.microsoft.com/office/powerpoint/2010/main" val="409363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E284C4-5ED1-4D6C-B7CC-2049C3062C5E}" type="slidenum">
              <a:rPr lang="en-GB" smtClean="0"/>
              <a:t>‹#›</a:t>
            </a:fld>
            <a:endParaRPr lang="en-GB"/>
          </a:p>
        </p:txBody>
      </p:sp>
      <p:pic>
        <p:nvPicPr>
          <p:cNvPr id="8" name="Imag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496" y="6381328"/>
            <a:ext cx="1440160" cy="478417"/>
          </a:xfrm>
          <a:prstGeom prst="rect">
            <a:avLst/>
          </a:prstGeom>
        </p:spPr>
      </p:pic>
    </p:spTree>
    <p:extLst>
      <p:ext uri="{BB962C8B-B14F-4D97-AF65-F5344CB8AC3E}">
        <p14:creationId xmlns:p14="http://schemas.microsoft.com/office/powerpoint/2010/main" val="40936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8" name="Date Placeholder 3"/>
          <p:cNvSpPr>
            <a:spLocks noGrp="1"/>
          </p:cNvSpPr>
          <p:nvPr>
            <p:ph type="dt" sz="half" idx="2"/>
          </p:nvPr>
        </p:nvSpPr>
        <p:spPr>
          <a:xfrm>
            <a:off x="403200" y="6411600"/>
            <a:ext cx="9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endParaRPr lang="en-GB"/>
          </a:p>
        </p:txBody>
      </p:sp>
      <p:sp>
        <p:nvSpPr>
          <p:cNvPr id="9" name="Footer Placeholder 4"/>
          <p:cNvSpPr>
            <a:spLocks noGrp="1"/>
          </p:cNvSpPr>
          <p:nvPr>
            <p:ph type="ftr" sz="quarter" idx="3"/>
          </p:nvPr>
        </p:nvSpPr>
        <p:spPr>
          <a:xfrm>
            <a:off x="1368000" y="6411600"/>
            <a:ext cx="468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1" name="Title Placeholder 1"/>
          <p:cNvSpPr>
            <a:spLocks noGrp="1"/>
          </p:cNvSpPr>
          <p:nvPr>
            <p:ph type="title" hasCustomPrompt="1"/>
          </p:nvPr>
        </p:nvSpPr>
        <p:spPr>
          <a:xfrm>
            <a:off x="1080000" y="237600"/>
            <a:ext cx="7416000" cy="1022400"/>
          </a:xfrm>
          <a:prstGeom prst="rect">
            <a:avLst/>
          </a:prstGeom>
        </p:spPr>
        <p:txBody>
          <a:bodyPr vert="horz" lIns="91440" tIns="45720" rIns="91440" bIns="45720" rtlCol="0" anchor="ctr">
            <a:noAutofit/>
          </a:bodyPr>
          <a:lstStyle>
            <a:lvl1pPr>
              <a:defRPr/>
            </a:lvl1pPr>
          </a:lstStyle>
          <a:p>
            <a:r>
              <a:rPr lang="en-US" dirty="0" smtClean="0"/>
              <a:t>Click to edit Slide title</a:t>
            </a:r>
            <a:br>
              <a:rPr lang="en-US" dirty="0" smtClean="0"/>
            </a:br>
            <a:r>
              <a:rPr lang="en-US" dirty="0" smtClean="0"/>
              <a:t>Slide title can be extended to two lines</a:t>
            </a:r>
            <a:endParaRPr lang="en-US" dirty="0"/>
          </a:p>
        </p:txBody>
      </p:sp>
      <p:sp>
        <p:nvSpPr>
          <p:cNvPr id="7" name="Rectangle 66"/>
          <p:cNvSpPr txBox="1">
            <a:spLocks noChangeArrowheads="1"/>
          </p:cNvSpPr>
          <p:nvPr/>
        </p:nvSpPr>
        <p:spPr>
          <a:xfrm>
            <a:off x="8603679" y="6525344"/>
            <a:ext cx="504825" cy="315912"/>
          </a:xfrm>
          <a:prstGeom prst="rect">
            <a:avLst/>
          </a:prstGeom>
          <a:ln/>
        </p:spPr>
        <p:txBody>
          <a:bodyPr anchor="ctr"/>
          <a:lstStyle/>
          <a:p>
            <a:pPr algn="r">
              <a:defRPr/>
            </a:pPr>
            <a:fld id="{787332CC-5456-46D4-ACDE-74E424A05E1A}" type="slidenum">
              <a:rPr lang="en-US" sz="1100" b="1" baseline="0">
                <a:solidFill>
                  <a:schemeClr val="bg1"/>
                </a:solidFill>
                <a:latin typeface="Calibri" pitchFamily="34" charset="0"/>
              </a:rPr>
              <a:pPr algn="r">
                <a:defRPr/>
              </a:pPr>
              <a:t>‹#›</a:t>
            </a:fld>
            <a:endParaRPr lang="en-US" sz="1100" b="1" baseline="0" dirty="0">
              <a:solidFill>
                <a:schemeClr val="bg1"/>
              </a:solidFill>
              <a:latin typeface="Calibri" pitchFamily="34" charset="0"/>
            </a:endParaRPr>
          </a:p>
        </p:txBody>
      </p:sp>
    </p:spTree>
    <p:extLst>
      <p:ext uri="{BB962C8B-B14F-4D97-AF65-F5344CB8AC3E}">
        <p14:creationId xmlns:p14="http://schemas.microsoft.com/office/powerpoint/2010/main" val="2320773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284C4-5ED1-4D6C-B7CC-2049C3062C5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6" r:id="rId3"/>
    <p:sldLayoutId id="2147483693" r:id="rId4"/>
    <p:sldLayoutId id="2147483673" r:id="rId5"/>
    <p:sldLayoutId id="2147483674" r:id="rId6"/>
    <p:sldLayoutId id="2147483678" r:id="rId7"/>
    <p:sldLayoutId id="2147483691" r:id="rId8"/>
    <p:sldLayoutId id="2147483675" r:id="rId9"/>
    <p:sldLayoutId id="2147483677" r:id="rId10"/>
    <p:sldLayoutId id="2147483692"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881C5-516E-4629-B853-56A469EA421E}" type="slidenum">
              <a:rPr lang="en-GB" smtClean="0"/>
              <a:t>‹#›</a:t>
            </a:fld>
            <a:endParaRPr lang="en-GB"/>
          </a:p>
        </p:txBody>
      </p:sp>
    </p:spTree>
    <p:extLst>
      <p:ext uri="{BB962C8B-B14F-4D97-AF65-F5344CB8AC3E}">
        <p14:creationId xmlns:p14="http://schemas.microsoft.com/office/powerpoint/2010/main" val="259647227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chart" Target="../charts/chart11.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chart" Target="../charts/chart13.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chart" Target="../charts/chart1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1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16633"/>
            <a:ext cx="1403647" cy="15209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259633" y="1556792"/>
            <a:ext cx="7580936" cy="2308324"/>
          </a:xfrm>
          <a:prstGeom prst="rect">
            <a:avLst/>
          </a:prstGeom>
          <a:noFill/>
        </p:spPr>
        <p:txBody>
          <a:bodyPr wrap="square" rtlCol="0">
            <a:spAutoFit/>
          </a:bodyPr>
          <a:lstStyle/>
          <a:p>
            <a:endParaRPr lang="en-GB" sz="3600" dirty="0"/>
          </a:p>
          <a:p>
            <a:r>
              <a:rPr lang="en-GB" sz="3600" b="1" dirty="0" smtClean="0">
                <a:solidFill>
                  <a:schemeClr val="bg1"/>
                </a:solidFill>
              </a:rPr>
              <a:t>Italian </a:t>
            </a:r>
            <a:r>
              <a:rPr lang="en-GB" sz="3600" b="1" dirty="0">
                <a:solidFill>
                  <a:schemeClr val="bg1"/>
                </a:solidFill>
              </a:rPr>
              <a:t>Capitalism and Global </a:t>
            </a:r>
            <a:r>
              <a:rPr lang="en-GB" sz="3600" b="1" dirty="0" smtClean="0">
                <a:solidFill>
                  <a:schemeClr val="bg1"/>
                </a:solidFill>
              </a:rPr>
              <a:t>Competition - Economics </a:t>
            </a:r>
            <a:r>
              <a:rPr lang="en-GB" sz="3600" b="1" dirty="0">
                <a:solidFill>
                  <a:schemeClr val="bg1"/>
                </a:solidFill>
              </a:rPr>
              <a:t>Scenario </a:t>
            </a:r>
            <a:r>
              <a:rPr lang="en-GB" sz="3600" b="1" dirty="0" smtClean="0">
                <a:solidFill>
                  <a:schemeClr val="bg1"/>
                </a:solidFill>
              </a:rPr>
              <a:t>Analysis </a:t>
            </a:r>
            <a:endParaRPr lang="en-GB" sz="3200" b="1" i="1" dirty="0">
              <a:solidFill>
                <a:schemeClr val="bg1"/>
              </a:solidFill>
              <a:latin typeface="Arial"/>
            </a:endParaRPr>
          </a:p>
        </p:txBody>
      </p:sp>
      <p:sp>
        <p:nvSpPr>
          <p:cNvPr id="7" name="Rectangle 5"/>
          <p:cNvSpPr txBox="1">
            <a:spLocks noChangeArrowheads="1"/>
          </p:cNvSpPr>
          <p:nvPr/>
        </p:nvSpPr>
        <p:spPr bwMode="auto">
          <a:xfrm>
            <a:off x="35496" y="3789040"/>
            <a:ext cx="8676456" cy="2520280"/>
          </a:xfrm>
          <a:prstGeom prst="rect">
            <a:avLst/>
          </a:prstGeom>
          <a:noFill/>
          <a:ln w="9525">
            <a:noFill/>
            <a:miter lim="800000"/>
            <a:headEnd/>
            <a:tailEnd/>
          </a:ln>
        </p:spPr>
        <p:txBody>
          <a:bodyPr/>
          <a:lstStyle/>
          <a:p>
            <a:pPr algn="ctr" eaLnBrk="0" hangingPunct="0">
              <a:spcBef>
                <a:spcPts val="0"/>
              </a:spcBef>
              <a:defRPr/>
            </a:pPr>
            <a:r>
              <a:rPr lang="en-GB" sz="3200" b="1" dirty="0">
                <a:solidFill>
                  <a:srgbClr val="898989"/>
                </a:solidFill>
                <a:latin typeface="+mn-lt"/>
                <a:cs typeface="+mn-cs"/>
              </a:rPr>
              <a:t> </a:t>
            </a:r>
            <a:endParaRPr lang="en-GB" sz="3200" b="1" dirty="0" smtClean="0">
              <a:solidFill>
                <a:srgbClr val="898989"/>
              </a:solidFill>
              <a:latin typeface="+mn-lt"/>
              <a:cs typeface="+mn-cs"/>
            </a:endParaRPr>
          </a:p>
          <a:p>
            <a:pPr algn="ctr" eaLnBrk="0" hangingPunct="0">
              <a:spcBef>
                <a:spcPts val="0"/>
              </a:spcBef>
              <a:defRPr/>
            </a:pPr>
            <a:r>
              <a:rPr lang="en-US" sz="2200" b="1" dirty="0" smtClean="0">
                <a:solidFill>
                  <a:schemeClr val="accent3">
                    <a:lumMod val="60000"/>
                    <a:lumOff val="40000"/>
                  </a:schemeClr>
                </a:solidFill>
                <a:latin typeface="+mj-lt"/>
                <a:cs typeface="+mn-cs"/>
              </a:rPr>
              <a:t>Milan, Italy – 27 June 2015</a:t>
            </a:r>
            <a:r>
              <a:rPr lang="en-US" sz="2200" b="1" dirty="0">
                <a:solidFill>
                  <a:schemeClr val="accent3">
                    <a:lumMod val="60000"/>
                    <a:lumOff val="40000"/>
                  </a:schemeClr>
                </a:solidFill>
                <a:latin typeface="+mj-lt"/>
                <a:cs typeface="+mn-cs"/>
              </a:rPr>
              <a:t/>
            </a:r>
            <a:br>
              <a:rPr lang="en-US" sz="2200" b="1" dirty="0">
                <a:solidFill>
                  <a:schemeClr val="accent3">
                    <a:lumMod val="60000"/>
                    <a:lumOff val="40000"/>
                  </a:schemeClr>
                </a:solidFill>
                <a:latin typeface="+mj-lt"/>
                <a:cs typeface="+mn-cs"/>
              </a:rPr>
            </a:br>
            <a:r>
              <a:rPr lang="en-GB" sz="2400" b="1" dirty="0">
                <a:solidFill>
                  <a:schemeClr val="bg1">
                    <a:lumMod val="65000"/>
                  </a:schemeClr>
                </a:solidFill>
                <a:latin typeface="+mj-lt"/>
                <a:cs typeface="+mn-cs"/>
              </a:rPr>
              <a:t/>
            </a:r>
            <a:br>
              <a:rPr lang="en-GB" sz="2400" b="1" dirty="0">
                <a:solidFill>
                  <a:schemeClr val="bg1">
                    <a:lumMod val="65000"/>
                  </a:schemeClr>
                </a:solidFill>
                <a:latin typeface="+mj-lt"/>
                <a:cs typeface="+mn-cs"/>
              </a:rPr>
            </a:br>
            <a:r>
              <a:rPr lang="en-GB" sz="3200" b="1" dirty="0">
                <a:solidFill>
                  <a:schemeClr val="tx2">
                    <a:lumMod val="40000"/>
                    <a:lumOff val="60000"/>
                  </a:schemeClr>
                </a:solidFill>
                <a:latin typeface="+mj-lt"/>
                <a:cs typeface="+mn-cs"/>
              </a:rPr>
              <a:t>Catherine </a:t>
            </a:r>
            <a:r>
              <a:rPr lang="en-GB" sz="3200" b="1" dirty="0" smtClean="0">
                <a:solidFill>
                  <a:schemeClr val="tx2">
                    <a:lumMod val="40000"/>
                    <a:lumOff val="60000"/>
                  </a:schemeClr>
                </a:solidFill>
                <a:latin typeface="+mj-lt"/>
                <a:cs typeface="+mn-cs"/>
              </a:rPr>
              <a:t>L. Mann</a:t>
            </a:r>
            <a:endParaRPr lang="en-GB" sz="3200" b="1" dirty="0">
              <a:solidFill>
                <a:schemeClr val="tx2">
                  <a:lumMod val="40000"/>
                  <a:lumOff val="60000"/>
                </a:schemeClr>
              </a:solidFill>
              <a:latin typeface="+mj-lt"/>
              <a:cs typeface="+mn-cs"/>
            </a:endParaRPr>
          </a:p>
          <a:p>
            <a:pPr algn="ctr" eaLnBrk="0" hangingPunct="0">
              <a:spcBef>
                <a:spcPts val="0"/>
              </a:spcBef>
              <a:defRPr/>
            </a:pPr>
            <a:r>
              <a:rPr lang="en-GB" sz="2400" b="1" dirty="0" smtClean="0">
                <a:solidFill>
                  <a:schemeClr val="tx2">
                    <a:lumMod val="40000"/>
                    <a:lumOff val="60000"/>
                  </a:schemeClr>
                </a:solidFill>
                <a:latin typeface="+mj-lt"/>
                <a:cs typeface="+mn-cs"/>
              </a:rPr>
              <a:t>OECD Chief </a:t>
            </a:r>
            <a:r>
              <a:rPr lang="en-GB" sz="2400" b="1" dirty="0">
                <a:solidFill>
                  <a:schemeClr val="tx2">
                    <a:lumMod val="40000"/>
                    <a:lumOff val="60000"/>
                  </a:schemeClr>
                </a:solidFill>
                <a:latin typeface="+mj-lt"/>
                <a:cs typeface="+mn-cs"/>
              </a:rPr>
              <a:t>Economist</a:t>
            </a:r>
          </a:p>
        </p:txBody>
      </p:sp>
      <p:grpSp>
        <p:nvGrpSpPr>
          <p:cNvPr id="8" name="Group 7"/>
          <p:cNvGrpSpPr/>
          <p:nvPr/>
        </p:nvGrpSpPr>
        <p:grpSpPr>
          <a:xfrm>
            <a:off x="6680324" y="5835408"/>
            <a:ext cx="2473724" cy="1032636"/>
            <a:chOff x="6680324" y="5835408"/>
            <a:chExt cx="2473724" cy="1032636"/>
          </a:xfrm>
        </p:grpSpPr>
        <p:sp>
          <p:nvSpPr>
            <p:cNvPr id="3" name="Flowchart: Manual Operation 2"/>
            <p:cNvSpPr/>
            <p:nvPr/>
          </p:nvSpPr>
          <p:spPr>
            <a:xfrm rot="10800000">
              <a:off x="6680324" y="5835408"/>
              <a:ext cx="2453628" cy="1032636"/>
            </a:xfrm>
            <a:prstGeom prst="flowChartManualOperati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Isosceles Triangle 3"/>
            <p:cNvSpPr/>
            <p:nvPr/>
          </p:nvSpPr>
          <p:spPr>
            <a:xfrm>
              <a:off x="8840568" y="6165304"/>
              <a:ext cx="313480" cy="6826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9"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20272" y="6080160"/>
            <a:ext cx="1995440" cy="662880"/>
          </a:xfrm>
          <a:prstGeom prst="rect">
            <a:avLst/>
          </a:prstGeom>
        </p:spPr>
      </p:pic>
    </p:spTree>
    <p:extLst>
      <p:ext uri="{BB962C8B-B14F-4D97-AF65-F5344CB8AC3E}">
        <p14:creationId xmlns:p14="http://schemas.microsoft.com/office/powerpoint/2010/main" val="3022399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308233"/>
            <a:ext cx="8496944" cy="1384995"/>
          </a:xfrm>
          <a:prstGeom prst="rect">
            <a:avLst/>
          </a:prstGeom>
        </p:spPr>
        <p:txBody>
          <a:bodyPr wrap="square">
            <a:spAutoFit/>
          </a:bodyPr>
          <a:lstStyle/>
          <a:p>
            <a:pPr algn="ctr">
              <a:defRPr/>
            </a:pPr>
            <a:r>
              <a:rPr lang="en-GB" sz="2800" b="1" dirty="0">
                <a:solidFill>
                  <a:schemeClr val="tx2"/>
                </a:solidFill>
                <a:latin typeface="+mj-lt"/>
              </a:rPr>
              <a:t>Potential growth has slowed in most major advanced economies, but especially in Europe and above all in Italy</a:t>
            </a:r>
            <a:endParaRPr lang="en-GB" sz="2800" b="1" dirty="0">
              <a:solidFill>
                <a:srgbClr val="727272"/>
              </a:solidFill>
              <a:latin typeface="+mj-lt"/>
            </a:endParaRPr>
          </a:p>
        </p:txBody>
      </p:sp>
      <p:pic>
        <p:nvPicPr>
          <p:cNvPr id="1026" name="Picture 2" descr="C:\Users\Barnard_g\AppData\Local\Microsoft\Windows\Temporary Internet Files\Content.Outlook\262B3A51\Figure_Popts_E_P2C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53" y="2362501"/>
            <a:ext cx="9050547" cy="36379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
        <p:nvSpPr>
          <p:cNvPr id="5" name="TextBox 4"/>
          <p:cNvSpPr txBox="1"/>
          <p:nvPr/>
        </p:nvSpPr>
        <p:spPr>
          <a:xfrm>
            <a:off x="291428" y="6000466"/>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sp>
        <p:nvSpPr>
          <p:cNvPr id="6" name="TextBox 5"/>
          <p:cNvSpPr txBox="1"/>
          <p:nvPr/>
        </p:nvSpPr>
        <p:spPr>
          <a:xfrm>
            <a:off x="518156" y="1864037"/>
            <a:ext cx="8201140" cy="369332"/>
          </a:xfrm>
          <a:prstGeom prst="rect">
            <a:avLst/>
          </a:prstGeom>
          <a:noFill/>
        </p:spPr>
        <p:txBody>
          <a:bodyPr wrap="square" rtlCol="0">
            <a:spAutoFit/>
          </a:bodyPr>
          <a:lstStyle/>
          <a:p>
            <a:pPr algn="ctr"/>
            <a:r>
              <a:rPr lang="en-GB" b="1" dirty="0" smtClean="0">
                <a:solidFill>
                  <a:schemeClr val="accent3"/>
                </a:solidFill>
                <a:latin typeface="Calibri" pitchFamily="34" charset="0"/>
              </a:rPr>
              <a:t>Contributions to average annual percentage change of potential GDP per capita</a:t>
            </a:r>
          </a:p>
        </p:txBody>
      </p:sp>
      <p:sp>
        <p:nvSpPr>
          <p:cNvPr id="2" name="Rectangle 1"/>
          <p:cNvSpPr/>
          <p:nvPr/>
        </p:nvSpPr>
        <p:spPr>
          <a:xfrm>
            <a:off x="5436096" y="3356992"/>
            <a:ext cx="1656184" cy="295125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179097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520223"/>
            <a:ext cx="8352928" cy="954107"/>
          </a:xfrm>
          <a:prstGeom prst="rect">
            <a:avLst/>
          </a:prstGeom>
        </p:spPr>
        <p:txBody>
          <a:bodyPr wrap="square">
            <a:spAutoFit/>
          </a:bodyPr>
          <a:lstStyle/>
          <a:p>
            <a:pPr algn="ctr">
              <a:defRPr/>
            </a:pPr>
            <a:r>
              <a:rPr lang="en-GB" sz="2800" b="1" dirty="0">
                <a:solidFill>
                  <a:schemeClr val="tx2"/>
                </a:solidFill>
                <a:latin typeface="+mj-lt"/>
              </a:rPr>
              <a:t>But there are signs of an </a:t>
            </a:r>
            <a:endParaRPr lang="en-GB" sz="2800" b="1" dirty="0">
              <a:solidFill>
                <a:srgbClr val="727272"/>
              </a:solidFill>
              <a:latin typeface="+mj-lt"/>
            </a:endParaRPr>
          </a:p>
          <a:p>
            <a:pPr algn="ctr">
              <a:defRPr/>
            </a:pPr>
            <a:r>
              <a:rPr lang="en-GB" sz="2800" b="1" dirty="0">
                <a:solidFill>
                  <a:schemeClr val="tx2"/>
                </a:solidFill>
                <a:latin typeface="+mj-lt"/>
              </a:rPr>
              <a:t>incipient economic recovery</a:t>
            </a:r>
            <a:endParaRPr lang="en-GB" sz="2800" b="1" dirty="0">
              <a:solidFill>
                <a:srgbClr val="727272"/>
              </a:solidFill>
              <a:latin typeface="+mj-lt"/>
            </a:endParaRPr>
          </a:p>
        </p:txBody>
      </p:sp>
      <p:sp>
        <p:nvSpPr>
          <p:cNvPr id="7"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
        <p:nvSpPr>
          <p:cNvPr id="8" name="TextBox 7"/>
          <p:cNvSpPr txBox="1"/>
          <p:nvPr/>
        </p:nvSpPr>
        <p:spPr>
          <a:xfrm>
            <a:off x="395929" y="5978898"/>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677347908"/>
              </p:ext>
            </p:extLst>
          </p:nvPr>
        </p:nvGraphicFramePr>
        <p:xfrm>
          <a:off x="457200" y="1988840"/>
          <a:ext cx="8229600" cy="4137323"/>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555380" y="1474330"/>
            <a:ext cx="8201140" cy="923330"/>
          </a:xfrm>
          <a:prstGeom prst="rect">
            <a:avLst/>
          </a:prstGeom>
          <a:noFill/>
        </p:spPr>
        <p:txBody>
          <a:bodyPr wrap="square" rtlCol="0">
            <a:spAutoFit/>
          </a:bodyPr>
          <a:lstStyle/>
          <a:p>
            <a:pPr algn="ctr"/>
            <a:r>
              <a:rPr lang="en-GB" b="1" dirty="0" smtClean="0">
                <a:solidFill>
                  <a:schemeClr val="accent3"/>
                </a:solidFill>
                <a:latin typeface="Calibri" pitchFamily="34" charset="0"/>
              </a:rPr>
              <a:t>Real GDP growth</a:t>
            </a:r>
          </a:p>
          <a:p>
            <a:pPr algn="ctr"/>
            <a:r>
              <a:rPr lang="en-GB" i="1" dirty="0" smtClean="0">
                <a:solidFill>
                  <a:schemeClr val="accent3"/>
                </a:solidFill>
                <a:latin typeface="Calibri" pitchFamily="34" charset="0"/>
              </a:rPr>
              <a:t>Seasonally adjusted annualised rate, per cent</a:t>
            </a:r>
          </a:p>
          <a:p>
            <a:pPr algn="ctr"/>
            <a:endParaRPr lang="en-GB" b="1" dirty="0" smtClean="0">
              <a:solidFill>
                <a:schemeClr val="accent3"/>
              </a:solidFill>
              <a:latin typeface="Calibri" pitchFamily="34" charset="0"/>
            </a:endParaRPr>
          </a:p>
        </p:txBody>
      </p:sp>
    </p:spTree>
    <p:extLst>
      <p:ext uri="{BB962C8B-B14F-4D97-AF65-F5344CB8AC3E}">
        <p14:creationId xmlns:p14="http://schemas.microsoft.com/office/powerpoint/2010/main" val="127435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504" y="242645"/>
            <a:ext cx="8669416" cy="954107"/>
          </a:xfrm>
          <a:prstGeom prst="rect">
            <a:avLst/>
          </a:prstGeom>
        </p:spPr>
        <p:txBody>
          <a:bodyPr wrap="square">
            <a:spAutoFit/>
          </a:bodyPr>
          <a:lstStyle/>
          <a:p>
            <a:pPr algn="ctr">
              <a:defRPr/>
            </a:pPr>
            <a:r>
              <a:rPr lang="en-GB" sz="2800" b="1" dirty="0">
                <a:solidFill>
                  <a:schemeClr val="tx2"/>
                </a:solidFill>
                <a:latin typeface="+mj-lt"/>
              </a:rPr>
              <a:t>U</a:t>
            </a:r>
            <a:r>
              <a:rPr lang="en-GB" sz="2800" b="1" dirty="0" smtClean="0">
                <a:solidFill>
                  <a:schemeClr val="tx2"/>
                </a:solidFill>
                <a:latin typeface="+mj-lt"/>
              </a:rPr>
              <a:t>nemployment </a:t>
            </a:r>
            <a:r>
              <a:rPr lang="en-GB" sz="2800" b="1" dirty="0">
                <a:solidFill>
                  <a:schemeClr val="tx2"/>
                </a:solidFill>
                <a:latin typeface="+mj-lt"/>
              </a:rPr>
              <a:t>is still </a:t>
            </a:r>
            <a:r>
              <a:rPr lang="en-GB" sz="2800" b="1" dirty="0" smtClean="0">
                <a:solidFill>
                  <a:schemeClr val="tx2"/>
                </a:solidFill>
                <a:latin typeface="+mj-lt"/>
              </a:rPr>
              <a:t>high, but there are more jobs, and more confidence among job seekers</a:t>
            </a:r>
            <a:endParaRPr lang="en-GB" sz="2800" b="1" dirty="0">
              <a:solidFill>
                <a:srgbClr val="727272"/>
              </a:solidFill>
              <a:latin typeface="+mj-lt"/>
            </a:endParaRPr>
          </a:p>
        </p:txBody>
      </p:sp>
      <p:graphicFrame>
        <p:nvGraphicFramePr>
          <p:cNvPr id="5" name="Chart 4"/>
          <p:cNvGraphicFramePr>
            <a:graphicFrameLocks/>
          </p:cNvGraphicFramePr>
          <p:nvPr>
            <p:extLst>
              <p:ext uri="{D42A27DB-BD31-4B8C-83A1-F6EECF244321}">
                <p14:modId xmlns:p14="http://schemas.microsoft.com/office/powerpoint/2010/main" val="573962357"/>
              </p:ext>
            </p:extLst>
          </p:nvPr>
        </p:nvGraphicFramePr>
        <p:xfrm>
          <a:off x="0" y="1873860"/>
          <a:ext cx="4716658" cy="397870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279976" y="1196752"/>
            <a:ext cx="8496944" cy="677108"/>
          </a:xfrm>
          <a:prstGeom prst="rect">
            <a:avLst/>
          </a:prstGeom>
          <a:noFill/>
        </p:spPr>
        <p:txBody>
          <a:bodyPr wrap="square" rtlCol="0">
            <a:spAutoFit/>
          </a:bodyPr>
          <a:lstStyle/>
          <a:p>
            <a:pPr algn="ctr"/>
            <a:r>
              <a:rPr lang="en-GB" sz="2000" b="1" dirty="0" smtClean="0">
                <a:solidFill>
                  <a:schemeClr val="accent3"/>
                </a:solidFill>
                <a:latin typeface="Calibri" pitchFamily="34" charset="0"/>
              </a:rPr>
              <a:t>Unemployment rate</a:t>
            </a:r>
          </a:p>
          <a:p>
            <a:pPr algn="ctr"/>
            <a:r>
              <a:rPr lang="en-GB" dirty="0" smtClean="0">
                <a:solidFill>
                  <a:schemeClr val="accent3"/>
                </a:solidFill>
                <a:latin typeface="Calibri" pitchFamily="34" charset="0"/>
              </a:rPr>
              <a:t>Per cent</a:t>
            </a:r>
          </a:p>
        </p:txBody>
      </p:sp>
      <p:sp>
        <p:nvSpPr>
          <p:cNvPr id="9" name="TextBox 8"/>
          <p:cNvSpPr txBox="1"/>
          <p:nvPr/>
        </p:nvSpPr>
        <p:spPr>
          <a:xfrm>
            <a:off x="251520" y="5969603"/>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sp>
        <p:nvSpPr>
          <p:cNvPr id="10"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1" name="Chart 10"/>
          <p:cNvGraphicFramePr>
            <a:graphicFrameLocks/>
          </p:cNvGraphicFramePr>
          <p:nvPr>
            <p:extLst>
              <p:ext uri="{D42A27DB-BD31-4B8C-83A1-F6EECF244321}">
                <p14:modId xmlns:p14="http://schemas.microsoft.com/office/powerpoint/2010/main" val="920103785"/>
              </p:ext>
            </p:extLst>
          </p:nvPr>
        </p:nvGraphicFramePr>
        <p:xfrm>
          <a:off x="4550938" y="1873860"/>
          <a:ext cx="4601636" cy="3715380"/>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4860032" y="1988840"/>
            <a:ext cx="3131840" cy="1077218"/>
          </a:xfrm>
          <a:prstGeom prst="rect">
            <a:avLst/>
          </a:prstGeom>
          <a:noFill/>
        </p:spPr>
        <p:txBody>
          <a:bodyPr wrap="square" rtlCol="0">
            <a:spAutoFit/>
          </a:bodyPr>
          <a:lstStyle/>
          <a:p>
            <a:r>
              <a:rPr lang="en-GB" sz="1600" b="1" dirty="0" smtClean="0"/>
              <a:t>The rate would already be lower </a:t>
            </a:r>
            <a:r>
              <a:rPr lang="en-GB" sz="1600" b="1" dirty="0"/>
              <a:t>but for the (welcome) pick-up in labour force </a:t>
            </a:r>
            <a:r>
              <a:rPr lang="en-GB" sz="1600" b="1" dirty="0" smtClean="0"/>
              <a:t>participation since 2011</a:t>
            </a:r>
            <a:endParaRPr lang="en-GB" sz="1600" b="1" dirty="0"/>
          </a:p>
        </p:txBody>
      </p:sp>
    </p:spTree>
    <p:extLst>
      <p:ext uri="{BB962C8B-B14F-4D97-AF65-F5344CB8AC3E}">
        <p14:creationId xmlns:p14="http://schemas.microsoft.com/office/powerpoint/2010/main" val="33900222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13864" y="476672"/>
            <a:ext cx="8352928" cy="954107"/>
          </a:xfrm>
          <a:prstGeom prst="rect">
            <a:avLst/>
          </a:prstGeom>
        </p:spPr>
        <p:txBody>
          <a:bodyPr wrap="square">
            <a:spAutoFit/>
          </a:bodyPr>
          <a:lstStyle/>
          <a:p>
            <a:pPr algn="ctr">
              <a:defRPr/>
            </a:pPr>
            <a:r>
              <a:rPr lang="en-GB" sz="2800" b="1" dirty="0" smtClean="0">
                <a:solidFill>
                  <a:schemeClr val="tx2"/>
                </a:solidFill>
                <a:latin typeface="+mj-lt"/>
              </a:rPr>
              <a:t>Participation </a:t>
            </a:r>
            <a:r>
              <a:rPr lang="en-GB" sz="2800" b="1" dirty="0">
                <a:solidFill>
                  <a:schemeClr val="tx2"/>
                </a:solidFill>
                <a:latin typeface="+mj-lt"/>
              </a:rPr>
              <a:t>rates </a:t>
            </a:r>
            <a:r>
              <a:rPr lang="en-GB" sz="2800" b="1" dirty="0" smtClean="0">
                <a:solidFill>
                  <a:schemeClr val="tx2"/>
                </a:solidFill>
                <a:latin typeface="+mj-lt"/>
              </a:rPr>
              <a:t>are still low</a:t>
            </a:r>
            <a:r>
              <a:rPr lang="en-GB" sz="2800" b="1" dirty="0">
                <a:solidFill>
                  <a:schemeClr val="tx2"/>
                </a:solidFill>
                <a:latin typeface="+mj-lt"/>
              </a:rPr>
              <a:t>, </a:t>
            </a:r>
            <a:endParaRPr lang="en-GB" sz="2800" b="1" dirty="0" smtClean="0">
              <a:solidFill>
                <a:schemeClr val="tx2"/>
              </a:solidFill>
              <a:latin typeface="+mj-lt"/>
            </a:endParaRPr>
          </a:p>
          <a:p>
            <a:pPr algn="ctr">
              <a:defRPr/>
            </a:pPr>
            <a:r>
              <a:rPr lang="en-GB" sz="2800" b="1" dirty="0" smtClean="0">
                <a:solidFill>
                  <a:schemeClr val="tx2"/>
                </a:solidFill>
                <a:latin typeface="+mj-lt"/>
              </a:rPr>
              <a:t>especially </a:t>
            </a:r>
            <a:r>
              <a:rPr lang="en-GB" sz="2800" b="1" dirty="0">
                <a:solidFill>
                  <a:schemeClr val="tx2"/>
                </a:solidFill>
                <a:latin typeface="+mj-lt"/>
              </a:rPr>
              <a:t>for women</a:t>
            </a:r>
            <a:endParaRPr lang="en-GB" sz="2800" b="1" dirty="0">
              <a:solidFill>
                <a:srgbClr val="727272"/>
              </a:solidFill>
              <a:latin typeface="+mj-lt"/>
            </a:endParaRPr>
          </a:p>
        </p:txBody>
      </p:sp>
      <p:sp>
        <p:nvSpPr>
          <p:cNvPr id="7" name="TextBox 6"/>
          <p:cNvSpPr txBox="1"/>
          <p:nvPr/>
        </p:nvSpPr>
        <p:spPr>
          <a:xfrm>
            <a:off x="125832" y="1801246"/>
            <a:ext cx="8928992" cy="707886"/>
          </a:xfrm>
          <a:prstGeom prst="rect">
            <a:avLst/>
          </a:prstGeom>
          <a:noFill/>
        </p:spPr>
        <p:txBody>
          <a:bodyPr wrap="square" rtlCol="0">
            <a:spAutoFit/>
          </a:bodyPr>
          <a:lstStyle/>
          <a:p>
            <a:pPr algn="ctr"/>
            <a:r>
              <a:rPr lang="en-GB" sz="2000" b="1" dirty="0" smtClean="0">
                <a:solidFill>
                  <a:schemeClr val="accent3"/>
                </a:solidFill>
                <a:latin typeface="Calibri" pitchFamily="34" charset="0"/>
              </a:rPr>
              <a:t>Labour force participation rate</a:t>
            </a:r>
          </a:p>
          <a:p>
            <a:pPr algn="ctr"/>
            <a:r>
              <a:rPr lang="en-GB" sz="2000" b="1" dirty="0" smtClean="0">
                <a:solidFill>
                  <a:schemeClr val="accent3"/>
                </a:solidFill>
                <a:latin typeface="Calibri" pitchFamily="34" charset="0"/>
              </a:rPr>
              <a:t>Men					Women   </a:t>
            </a:r>
            <a:endParaRPr lang="en-GB" sz="2000" b="1" dirty="0">
              <a:solidFill>
                <a:schemeClr val="accent3"/>
              </a:solidFill>
              <a:latin typeface="Calibri"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10270154"/>
              </p:ext>
            </p:extLst>
          </p:nvPr>
        </p:nvGraphicFramePr>
        <p:xfrm>
          <a:off x="457200" y="2370633"/>
          <a:ext cx="4133128" cy="34785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3164691613"/>
              </p:ext>
            </p:extLst>
          </p:nvPr>
        </p:nvGraphicFramePr>
        <p:xfrm>
          <a:off x="4628145" y="2370633"/>
          <a:ext cx="4499992" cy="3465177"/>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366811" y="2155189"/>
            <a:ext cx="288032" cy="276999"/>
          </a:xfrm>
          <a:prstGeom prst="rect">
            <a:avLst/>
          </a:prstGeom>
          <a:noFill/>
        </p:spPr>
        <p:txBody>
          <a:bodyPr wrap="square" rtlCol="0">
            <a:spAutoFit/>
          </a:bodyPr>
          <a:lstStyle/>
          <a:p>
            <a:r>
              <a:rPr lang="en-GB" sz="1200" dirty="0" smtClean="0"/>
              <a:t>%</a:t>
            </a:r>
            <a:endParaRPr lang="en-GB" sz="1200" dirty="0"/>
          </a:p>
        </p:txBody>
      </p:sp>
      <p:sp>
        <p:nvSpPr>
          <p:cNvPr id="10" name="TextBox 9"/>
          <p:cNvSpPr txBox="1"/>
          <p:nvPr/>
        </p:nvSpPr>
        <p:spPr>
          <a:xfrm>
            <a:off x="4665712" y="2178406"/>
            <a:ext cx="288032" cy="276999"/>
          </a:xfrm>
          <a:prstGeom prst="rect">
            <a:avLst/>
          </a:prstGeom>
          <a:noFill/>
        </p:spPr>
        <p:txBody>
          <a:bodyPr wrap="square" rtlCol="0">
            <a:spAutoFit/>
          </a:bodyPr>
          <a:lstStyle/>
          <a:p>
            <a:r>
              <a:rPr lang="en-GB" sz="1200" dirty="0" smtClean="0"/>
              <a:t>%</a:t>
            </a:r>
            <a:endParaRPr lang="en-GB" sz="1200" dirty="0"/>
          </a:p>
        </p:txBody>
      </p:sp>
      <p:sp>
        <p:nvSpPr>
          <p:cNvPr id="12" name="TextBox 11"/>
          <p:cNvSpPr txBox="1"/>
          <p:nvPr/>
        </p:nvSpPr>
        <p:spPr>
          <a:xfrm>
            <a:off x="288032" y="6006194"/>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sp>
        <p:nvSpPr>
          <p:cNvPr id="13"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27364787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lnSpc>
                <a:spcPct val="110000"/>
              </a:lnSpc>
              <a:spcBef>
                <a:spcPts val="0"/>
              </a:spcBef>
              <a:spcAft>
                <a:spcPts val="600"/>
              </a:spcAft>
              <a:buAutoNum type="arabicPeriod"/>
            </a:pPr>
            <a:endParaRPr lang="en-US" sz="2800" b="1" dirty="0" smtClean="0">
              <a:solidFill>
                <a:schemeClr val="accent1"/>
              </a:solidFill>
              <a:latin typeface="Calibri" panose="020F0502020204030204" pitchFamily="34" charset="0"/>
            </a:endParaRPr>
          </a:p>
          <a:p>
            <a:pPr marL="514350" indent="-514350">
              <a:lnSpc>
                <a:spcPct val="110000"/>
              </a:lnSpc>
              <a:spcBef>
                <a:spcPts val="0"/>
              </a:spcBef>
              <a:spcAft>
                <a:spcPts val="600"/>
              </a:spcAft>
              <a:buAutoNum type="arabicPeriod"/>
            </a:pPr>
            <a:endParaRPr lang="en-US" sz="2800" b="1" dirty="0" smtClean="0">
              <a:solidFill>
                <a:schemeClr val="accent1"/>
              </a:solidFill>
              <a:latin typeface="Calibri" panose="020F0502020204030204" pitchFamily="34" charset="0"/>
            </a:endParaRPr>
          </a:p>
          <a:p>
            <a:pPr marL="514350" indent="-514350">
              <a:lnSpc>
                <a:spcPct val="110000"/>
              </a:lnSpc>
              <a:spcBef>
                <a:spcPts val="0"/>
              </a:spcBef>
              <a:spcAft>
                <a:spcPts val="600"/>
              </a:spcAft>
              <a:buAutoNum type="arabicPeriod"/>
            </a:pPr>
            <a:endParaRPr lang="en-US" sz="2600" b="1" dirty="0">
              <a:solidFill>
                <a:schemeClr val="bg2">
                  <a:lumMod val="10000"/>
                </a:schemeClr>
              </a:solidFill>
              <a:latin typeface="Calibri" panose="020F0502020204030204" pitchFamily="34" charset="0"/>
            </a:endParaRPr>
          </a:p>
          <a:p>
            <a:pPr marL="0" indent="0">
              <a:lnSpc>
                <a:spcPct val="110000"/>
              </a:lnSpc>
              <a:spcBef>
                <a:spcPts val="0"/>
              </a:spcBef>
              <a:spcAft>
                <a:spcPts val="600"/>
              </a:spcAft>
              <a:buNone/>
            </a:pPr>
            <a:endParaRPr lang="en-US" sz="2600" dirty="0" smtClean="0">
              <a:solidFill>
                <a:schemeClr val="bg2">
                  <a:lumMod val="10000"/>
                </a:schemeClr>
              </a:solidFill>
              <a:latin typeface="Calibri" panose="020F0502020204030204" pitchFamily="34" charset="0"/>
            </a:endParaRPr>
          </a:p>
          <a:p>
            <a:pPr marL="0" indent="0">
              <a:lnSpc>
                <a:spcPct val="110000"/>
              </a:lnSpc>
              <a:spcBef>
                <a:spcPts val="0"/>
              </a:spcBef>
              <a:spcAft>
                <a:spcPts val="600"/>
              </a:spcAft>
              <a:buNone/>
            </a:pPr>
            <a:endParaRPr lang="en-US" sz="2600" dirty="0" smtClean="0">
              <a:solidFill>
                <a:schemeClr val="bg2">
                  <a:lumMod val="10000"/>
                </a:schemeClr>
              </a:solidFill>
              <a:latin typeface="Calibri" panose="020F0502020204030204" pitchFamily="34" charset="0"/>
            </a:endParaRPr>
          </a:p>
          <a:p>
            <a:pPr>
              <a:lnSpc>
                <a:spcPct val="110000"/>
              </a:lnSpc>
              <a:spcBef>
                <a:spcPts val="0"/>
              </a:spcBef>
              <a:spcAft>
                <a:spcPts val="600"/>
              </a:spcAft>
              <a:buFont typeface="Wingdings" panose="05000000000000000000" pitchFamily="2" charset="2"/>
              <a:buChar char="Ø"/>
            </a:pPr>
            <a:endParaRPr lang="en-US" sz="2600" i="1" dirty="0" smtClean="0">
              <a:solidFill>
                <a:schemeClr val="bg2">
                  <a:lumMod val="10000"/>
                </a:schemeClr>
              </a:solidFill>
              <a:latin typeface="Calibri" panose="020F0502020204030204" pitchFamily="34"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237" y="2060848"/>
            <a:ext cx="7799387" cy="4248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449225" y="6376239"/>
            <a:ext cx="8208469" cy="461665"/>
          </a:xfrm>
          <a:prstGeom prst="rect">
            <a:avLst/>
          </a:prstGeom>
          <a:noFill/>
        </p:spPr>
        <p:txBody>
          <a:bodyPr wrap="square" rtlCol="0">
            <a:spAutoFit/>
          </a:bodyPr>
          <a:lstStyle/>
          <a:p>
            <a:r>
              <a:rPr lang="en-US" sz="1200" b="1" i="1" dirty="0" smtClean="0">
                <a:solidFill>
                  <a:srgbClr val="000000"/>
                </a:solidFill>
                <a:latin typeface="+mj-lt"/>
              </a:rPr>
              <a:t>Source</a:t>
            </a:r>
            <a:r>
              <a:rPr lang="en-US" sz="1200" dirty="0" smtClean="0">
                <a:solidFill>
                  <a:srgbClr val="000000"/>
                </a:solidFill>
                <a:latin typeface="+mj-lt"/>
              </a:rPr>
              <a:t>: </a:t>
            </a:r>
            <a:r>
              <a:rPr lang="en-US" sz="1200" dirty="0">
                <a:solidFill>
                  <a:srgbClr val="000000"/>
                </a:solidFill>
                <a:latin typeface="+mj-lt"/>
              </a:rPr>
              <a:t>Saia, A., D. Andrews and S. </a:t>
            </a:r>
            <a:r>
              <a:rPr lang="en-US" sz="1200" dirty="0" err="1">
                <a:solidFill>
                  <a:srgbClr val="000000"/>
                </a:solidFill>
                <a:latin typeface="+mj-lt"/>
              </a:rPr>
              <a:t>Albrizio</a:t>
            </a:r>
            <a:r>
              <a:rPr lang="en-US" sz="1200" dirty="0">
                <a:solidFill>
                  <a:srgbClr val="000000"/>
                </a:solidFill>
                <a:latin typeface="+mj-lt"/>
              </a:rPr>
              <a:t> (2015), “Public Policy and Spillovers From the Global Productivity Frontier: Industry Level Evidence”, OECD Economics Department Working Papers, forthcoming. </a:t>
            </a:r>
            <a:endParaRPr lang="en-GB" sz="1200" dirty="0">
              <a:solidFill>
                <a:srgbClr val="000000"/>
              </a:solidFill>
              <a:latin typeface="+mj-lt"/>
            </a:endParaRPr>
          </a:p>
        </p:txBody>
      </p:sp>
      <p:sp>
        <p:nvSpPr>
          <p:cNvPr id="4" name="TextBox 3"/>
          <p:cNvSpPr txBox="1"/>
          <p:nvPr/>
        </p:nvSpPr>
        <p:spPr>
          <a:xfrm>
            <a:off x="1907704" y="2164214"/>
            <a:ext cx="1471878" cy="353943"/>
          </a:xfrm>
          <a:prstGeom prst="rect">
            <a:avLst/>
          </a:prstGeom>
          <a:noFill/>
        </p:spPr>
        <p:txBody>
          <a:bodyPr wrap="none" rtlCol="0">
            <a:spAutoFit/>
          </a:bodyPr>
          <a:lstStyle/>
          <a:p>
            <a:r>
              <a:rPr lang="en-GB" sz="1700" dirty="0" smtClean="0">
                <a:solidFill>
                  <a:srgbClr val="C00000"/>
                </a:solidFill>
              </a:rPr>
              <a:t>Globalisation</a:t>
            </a:r>
            <a:endParaRPr lang="en-GB" sz="1700" dirty="0">
              <a:solidFill>
                <a:srgbClr val="C00000"/>
              </a:solidFill>
            </a:endParaRPr>
          </a:p>
        </p:txBody>
      </p:sp>
      <p:sp>
        <p:nvSpPr>
          <p:cNvPr id="9" name="TextBox 8"/>
          <p:cNvSpPr txBox="1"/>
          <p:nvPr/>
        </p:nvSpPr>
        <p:spPr>
          <a:xfrm>
            <a:off x="3963150" y="2164212"/>
            <a:ext cx="1390124" cy="353943"/>
          </a:xfrm>
          <a:prstGeom prst="rect">
            <a:avLst/>
          </a:prstGeom>
          <a:noFill/>
        </p:spPr>
        <p:txBody>
          <a:bodyPr wrap="none" rtlCol="0">
            <a:spAutoFit/>
          </a:bodyPr>
          <a:lstStyle/>
          <a:p>
            <a:r>
              <a:rPr lang="en-GB" sz="1700" dirty="0" smtClean="0">
                <a:solidFill>
                  <a:srgbClr val="C00000"/>
                </a:solidFill>
              </a:rPr>
              <a:t>Reallocation</a:t>
            </a:r>
            <a:endParaRPr lang="en-GB" sz="1700" dirty="0">
              <a:solidFill>
                <a:srgbClr val="C00000"/>
              </a:solidFill>
            </a:endParaRPr>
          </a:p>
        </p:txBody>
      </p:sp>
      <p:sp>
        <p:nvSpPr>
          <p:cNvPr id="10" name="TextBox 9"/>
          <p:cNvSpPr txBox="1"/>
          <p:nvPr/>
        </p:nvSpPr>
        <p:spPr>
          <a:xfrm>
            <a:off x="5659274" y="2164214"/>
            <a:ext cx="2651688" cy="353943"/>
          </a:xfrm>
          <a:prstGeom prst="rect">
            <a:avLst/>
          </a:prstGeom>
          <a:noFill/>
        </p:spPr>
        <p:txBody>
          <a:bodyPr wrap="none" rtlCol="0">
            <a:spAutoFit/>
          </a:bodyPr>
          <a:lstStyle/>
          <a:p>
            <a:r>
              <a:rPr lang="en-GB" sz="1700" dirty="0" smtClean="0">
                <a:solidFill>
                  <a:srgbClr val="C00000"/>
                </a:solidFill>
              </a:rPr>
              <a:t>Knowledge-Based Capital</a:t>
            </a:r>
            <a:endParaRPr lang="en-GB" sz="1700" dirty="0">
              <a:solidFill>
                <a:srgbClr val="C00000"/>
              </a:solidFill>
            </a:endParaRPr>
          </a:p>
        </p:txBody>
      </p:sp>
      <p:sp>
        <p:nvSpPr>
          <p:cNvPr id="5" name="Rectangle 4"/>
          <p:cNvSpPr/>
          <p:nvPr/>
        </p:nvSpPr>
        <p:spPr>
          <a:xfrm>
            <a:off x="3963150" y="5661248"/>
            <a:ext cx="1390124" cy="50405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300083" y="1340768"/>
            <a:ext cx="8232357" cy="646331"/>
          </a:xfrm>
          <a:prstGeom prst="rect">
            <a:avLst/>
          </a:prstGeom>
          <a:noFill/>
        </p:spPr>
        <p:txBody>
          <a:bodyPr wrap="square" rtlCol="0">
            <a:spAutoFit/>
          </a:bodyPr>
          <a:lstStyle/>
          <a:p>
            <a:pPr algn="ctr"/>
            <a:r>
              <a:rPr lang="en-GB" b="1" dirty="0">
                <a:solidFill>
                  <a:schemeClr val="accent3"/>
                </a:solidFill>
                <a:latin typeface="Calibri" pitchFamily="34" charset="0"/>
              </a:rPr>
              <a:t>Estimated frontier </a:t>
            </a:r>
            <a:r>
              <a:rPr lang="en-GB" b="1" dirty="0" err="1">
                <a:solidFill>
                  <a:schemeClr val="accent3"/>
                </a:solidFill>
                <a:latin typeface="Calibri" pitchFamily="34" charset="0"/>
              </a:rPr>
              <a:t>spillover</a:t>
            </a:r>
            <a:r>
              <a:rPr lang="en-GB" b="1" dirty="0">
                <a:solidFill>
                  <a:schemeClr val="accent3"/>
                </a:solidFill>
                <a:latin typeface="Calibri" pitchFamily="34" charset="0"/>
              </a:rPr>
              <a:t> (% p.a.) associated with a 2 percentage point increase in MFP growth at the global productivity frontier</a:t>
            </a:r>
          </a:p>
        </p:txBody>
      </p:sp>
      <p:sp>
        <p:nvSpPr>
          <p:cNvPr id="6" name="Oval 5"/>
          <p:cNvSpPr/>
          <p:nvPr/>
        </p:nvSpPr>
        <p:spPr>
          <a:xfrm>
            <a:off x="4283968" y="5085184"/>
            <a:ext cx="936104" cy="504056"/>
          </a:xfrm>
          <a:prstGeom prst="ellipse">
            <a:avLst/>
          </a:prstGeom>
          <a:solidFill>
            <a:schemeClr val="accent1">
              <a:alpha val="6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5656370" y="5058990"/>
            <a:ext cx="1000958" cy="504056"/>
          </a:xfrm>
          <a:prstGeom prst="ellipse">
            <a:avLst/>
          </a:prstGeom>
          <a:solidFill>
            <a:schemeClr val="accent1">
              <a:alpha val="6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433258" y="281913"/>
            <a:ext cx="8352928" cy="954107"/>
          </a:xfrm>
          <a:prstGeom prst="rect">
            <a:avLst/>
          </a:prstGeom>
        </p:spPr>
        <p:txBody>
          <a:bodyPr wrap="square">
            <a:spAutoFit/>
          </a:bodyPr>
          <a:lstStyle/>
          <a:p>
            <a:pPr algn="ctr">
              <a:defRPr/>
            </a:pPr>
            <a:r>
              <a:rPr lang="en-GB" sz="2800" b="1" dirty="0" smtClean="0">
                <a:solidFill>
                  <a:schemeClr val="tx2"/>
                </a:solidFill>
                <a:latin typeface="+mj-lt"/>
              </a:rPr>
              <a:t>Features of Italy’s business environment hinder the diffusion of innovation…</a:t>
            </a:r>
            <a:endParaRPr lang="en-GB" sz="2800" b="1" dirty="0">
              <a:solidFill>
                <a:schemeClr val="tx2"/>
              </a:solidFill>
              <a:latin typeface="+mj-lt"/>
            </a:endParaRPr>
          </a:p>
        </p:txBody>
      </p:sp>
      <p:sp>
        <p:nvSpPr>
          <p:cNvPr id="16"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62362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2" name="TextBox 7"/>
          <p:cNvSpPr txBox="1">
            <a:spLocks noChangeArrowheads="1"/>
          </p:cNvSpPr>
          <p:nvPr/>
        </p:nvSpPr>
        <p:spPr bwMode="auto">
          <a:xfrm>
            <a:off x="683568" y="5798059"/>
            <a:ext cx="774083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rgbClr val="296FC3"/>
                </a:solidFill>
                <a:latin typeface="Georgia" pitchFamily="18" charset="0"/>
                <a:cs typeface="Arial" pitchFamily="34" charset="0"/>
              </a:defRPr>
            </a:lvl1pPr>
            <a:lvl2pPr marL="742950" indent="-285750" eaLnBrk="0" hangingPunct="0">
              <a:defRPr sz="2000">
                <a:solidFill>
                  <a:srgbClr val="296FC3"/>
                </a:solidFill>
                <a:latin typeface="Georgia" pitchFamily="18" charset="0"/>
                <a:cs typeface="Arial" pitchFamily="34" charset="0"/>
              </a:defRPr>
            </a:lvl2pPr>
            <a:lvl3pPr marL="1143000" indent="-228600" eaLnBrk="0" hangingPunct="0">
              <a:defRPr sz="2000">
                <a:solidFill>
                  <a:srgbClr val="296FC3"/>
                </a:solidFill>
                <a:latin typeface="Georgia" pitchFamily="18" charset="0"/>
                <a:cs typeface="Arial" pitchFamily="34" charset="0"/>
              </a:defRPr>
            </a:lvl3pPr>
            <a:lvl4pPr marL="1600200" indent="-228600" eaLnBrk="0" hangingPunct="0">
              <a:defRPr sz="2000">
                <a:solidFill>
                  <a:srgbClr val="296FC3"/>
                </a:solidFill>
                <a:latin typeface="Georgia" pitchFamily="18" charset="0"/>
                <a:cs typeface="Arial" pitchFamily="34" charset="0"/>
              </a:defRPr>
            </a:lvl4pPr>
            <a:lvl5pPr marL="2057400" indent="-228600" eaLnBrk="0" hangingPunct="0">
              <a:defRPr sz="2000">
                <a:solidFill>
                  <a:srgbClr val="296FC3"/>
                </a:solidFill>
                <a:latin typeface="Georgia" pitchFamily="18" charset="0"/>
                <a:cs typeface="Arial" pitchFamily="34" charset="0"/>
              </a:defRPr>
            </a:lvl5pPr>
            <a:lvl6pPr marL="2514600" indent="-228600" eaLnBrk="0" fontAlgn="base" hangingPunct="0">
              <a:spcBef>
                <a:spcPct val="0"/>
              </a:spcBef>
              <a:spcAft>
                <a:spcPct val="0"/>
              </a:spcAft>
              <a:defRPr sz="2000">
                <a:solidFill>
                  <a:srgbClr val="296FC3"/>
                </a:solidFill>
                <a:latin typeface="Georgia" pitchFamily="18" charset="0"/>
                <a:cs typeface="Arial" pitchFamily="34" charset="0"/>
              </a:defRPr>
            </a:lvl6pPr>
            <a:lvl7pPr marL="2971800" indent="-228600" eaLnBrk="0" fontAlgn="base" hangingPunct="0">
              <a:spcBef>
                <a:spcPct val="0"/>
              </a:spcBef>
              <a:spcAft>
                <a:spcPct val="0"/>
              </a:spcAft>
              <a:defRPr sz="2000">
                <a:solidFill>
                  <a:srgbClr val="296FC3"/>
                </a:solidFill>
                <a:latin typeface="Georgia" pitchFamily="18" charset="0"/>
                <a:cs typeface="Arial" pitchFamily="34" charset="0"/>
              </a:defRPr>
            </a:lvl7pPr>
            <a:lvl8pPr marL="3429000" indent="-228600" eaLnBrk="0" fontAlgn="base" hangingPunct="0">
              <a:spcBef>
                <a:spcPct val="0"/>
              </a:spcBef>
              <a:spcAft>
                <a:spcPct val="0"/>
              </a:spcAft>
              <a:defRPr sz="2000">
                <a:solidFill>
                  <a:srgbClr val="296FC3"/>
                </a:solidFill>
                <a:latin typeface="Georgia" pitchFamily="18" charset="0"/>
                <a:cs typeface="Arial" pitchFamily="34" charset="0"/>
              </a:defRPr>
            </a:lvl8pPr>
            <a:lvl9pPr marL="3886200" indent="-228600" eaLnBrk="0" fontAlgn="base" hangingPunct="0">
              <a:spcBef>
                <a:spcPct val="0"/>
              </a:spcBef>
              <a:spcAft>
                <a:spcPct val="0"/>
              </a:spcAft>
              <a:defRPr sz="2000">
                <a:solidFill>
                  <a:srgbClr val="296FC3"/>
                </a:solidFill>
                <a:latin typeface="Georgia" pitchFamily="18" charset="0"/>
                <a:cs typeface="Arial" pitchFamily="34" charset="0"/>
              </a:defRPr>
            </a:lvl9pPr>
          </a:lstStyle>
          <a:p>
            <a:pPr eaLnBrk="1" hangingPunct="1"/>
            <a:r>
              <a:rPr lang="en-US" altLang="en-US" sz="1100" b="1" i="1" dirty="0">
                <a:solidFill>
                  <a:srgbClr val="000000"/>
                </a:solidFill>
                <a:latin typeface="+mj-lt"/>
                <a:cs typeface="+mn-cs"/>
              </a:rPr>
              <a:t>Note: </a:t>
            </a:r>
            <a:r>
              <a:rPr lang="en-US" altLang="en-US" sz="1100" dirty="0">
                <a:solidFill>
                  <a:srgbClr val="000000"/>
                </a:solidFill>
                <a:latin typeface="+mj-lt"/>
                <a:cs typeface="+mn-cs"/>
              </a:rPr>
              <a:t>The figure shows the percentage of workers who are either over- or under- skilled and the simulated gains to allocative efficiency rom reducing skill mismatch in each country to the best practice level of mismatch. The figures are based on OECD calculations using OECD Survey of Adult Skills (2012).</a:t>
            </a:r>
          </a:p>
          <a:p>
            <a:pPr eaLnBrk="1" hangingPunct="1"/>
            <a:r>
              <a:rPr lang="en-US" altLang="en-US" sz="1100" b="1" i="1" dirty="0">
                <a:solidFill>
                  <a:srgbClr val="000000"/>
                </a:solidFill>
                <a:latin typeface="+mj-lt"/>
                <a:cs typeface="+mn-cs"/>
              </a:rPr>
              <a:t>Source:</a:t>
            </a:r>
            <a:r>
              <a:rPr lang="en-US" altLang="en-US" sz="1100" dirty="0">
                <a:solidFill>
                  <a:srgbClr val="000000"/>
                </a:solidFill>
                <a:latin typeface="+mj-lt"/>
                <a:cs typeface="+mn-cs"/>
              </a:rPr>
              <a:t>  M. </a:t>
            </a:r>
            <a:r>
              <a:rPr lang="en-US" altLang="en-US" sz="1100" dirty="0" err="1">
                <a:solidFill>
                  <a:srgbClr val="000000"/>
                </a:solidFill>
                <a:latin typeface="+mj-lt"/>
                <a:cs typeface="+mn-cs"/>
              </a:rPr>
              <a:t>Adalet</a:t>
            </a:r>
            <a:r>
              <a:rPr lang="en-US" altLang="en-US" sz="1100" dirty="0">
                <a:solidFill>
                  <a:srgbClr val="000000"/>
                </a:solidFill>
                <a:latin typeface="+mj-lt"/>
                <a:cs typeface="+mn-cs"/>
              </a:rPr>
              <a:t> McGowan and D. Andrews (2015), "</a:t>
            </a:r>
            <a:r>
              <a:rPr lang="en-US" altLang="en-US" sz="1100" dirty="0" err="1">
                <a:solidFill>
                  <a:srgbClr val="000000"/>
                </a:solidFill>
                <a:latin typeface="+mj-lt"/>
                <a:cs typeface="+mn-cs"/>
              </a:rPr>
              <a:t>Labour</a:t>
            </a:r>
            <a:r>
              <a:rPr lang="en-US" altLang="en-US" sz="1100" dirty="0">
                <a:solidFill>
                  <a:srgbClr val="000000"/>
                </a:solidFill>
                <a:latin typeface="+mj-lt"/>
                <a:cs typeface="+mn-cs"/>
              </a:rPr>
              <a:t> Market Mismatch and </a:t>
            </a:r>
            <a:r>
              <a:rPr lang="en-US" altLang="en-US" sz="1100" dirty="0" err="1">
                <a:solidFill>
                  <a:srgbClr val="000000"/>
                </a:solidFill>
                <a:latin typeface="+mj-lt"/>
                <a:cs typeface="+mn-cs"/>
              </a:rPr>
              <a:t>Labour</a:t>
            </a:r>
            <a:r>
              <a:rPr lang="en-US" altLang="en-US" sz="1100" dirty="0">
                <a:solidFill>
                  <a:srgbClr val="000000"/>
                </a:solidFill>
                <a:latin typeface="+mj-lt"/>
                <a:cs typeface="+mn-cs"/>
              </a:rPr>
              <a:t> Productivity: Evidence from PIAAC Data" OECD Economics Department Working Paper No. 1209.</a:t>
            </a:r>
          </a:p>
        </p:txBody>
      </p:sp>
      <p:sp>
        <p:nvSpPr>
          <p:cNvPr id="22" name="Rectangle 21"/>
          <p:cNvSpPr/>
          <p:nvPr/>
        </p:nvSpPr>
        <p:spPr>
          <a:xfrm>
            <a:off x="107504" y="457508"/>
            <a:ext cx="9036496" cy="954107"/>
          </a:xfrm>
          <a:prstGeom prst="rect">
            <a:avLst/>
          </a:prstGeom>
        </p:spPr>
        <p:txBody>
          <a:bodyPr wrap="square">
            <a:spAutoFit/>
          </a:bodyPr>
          <a:lstStyle/>
          <a:p>
            <a:pPr algn="ctr">
              <a:defRPr/>
            </a:pPr>
            <a:r>
              <a:rPr lang="en-GB" sz="2800" b="1" dirty="0">
                <a:solidFill>
                  <a:schemeClr val="tx2"/>
                </a:solidFill>
                <a:latin typeface="+mj-lt"/>
              </a:rPr>
              <a:t>S</a:t>
            </a:r>
            <a:r>
              <a:rPr lang="en-GB" sz="2800" b="1" dirty="0" smtClean="0">
                <a:solidFill>
                  <a:schemeClr val="tx2"/>
                </a:solidFill>
                <a:latin typeface="+mj-lt"/>
              </a:rPr>
              <a:t>kill mismatches hold back</a:t>
            </a:r>
            <a:r>
              <a:rPr lang="en-GB" sz="2800" b="1" dirty="0">
                <a:solidFill>
                  <a:schemeClr val="tx2"/>
                </a:solidFill>
                <a:latin typeface="+mj-lt"/>
              </a:rPr>
              <a:t> </a:t>
            </a:r>
            <a:r>
              <a:rPr lang="en-GB" sz="2800" b="1" dirty="0" smtClean="0">
                <a:solidFill>
                  <a:schemeClr val="tx2"/>
                </a:solidFill>
                <a:latin typeface="+mj-lt"/>
              </a:rPr>
              <a:t>productivity and wage growth</a:t>
            </a:r>
            <a:endParaRPr lang="en-GB" sz="2800" b="1" dirty="0">
              <a:solidFill>
                <a:schemeClr val="tx2"/>
              </a:solidFill>
              <a:latin typeface="+mj-lt"/>
            </a:endParaRPr>
          </a:p>
        </p:txBody>
      </p:sp>
      <p:sp>
        <p:nvSpPr>
          <p:cNvPr id="24" name="TextBox 23"/>
          <p:cNvSpPr txBox="1"/>
          <p:nvPr/>
        </p:nvSpPr>
        <p:spPr>
          <a:xfrm>
            <a:off x="525182" y="1411615"/>
            <a:ext cx="8201140" cy="369332"/>
          </a:xfrm>
          <a:prstGeom prst="rect">
            <a:avLst/>
          </a:prstGeom>
          <a:noFill/>
        </p:spPr>
        <p:txBody>
          <a:bodyPr wrap="square" rtlCol="0">
            <a:spAutoFit/>
          </a:bodyPr>
          <a:lstStyle/>
          <a:p>
            <a:pPr algn="ctr"/>
            <a:r>
              <a:rPr lang="en-GB" b="1" dirty="0" smtClean="0">
                <a:solidFill>
                  <a:schemeClr val="accent3"/>
                </a:solidFill>
                <a:latin typeface="Calibri" pitchFamily="34" charset="0"/>
              </a:rPr>
              <a:t>Potential gains from reducing skill mismatch</a:t>
            </a:r>
          </a:p>
        </p:txBody>
      </p:sp>
      <p:graphicFrame>
        <p:nvGraphicFramePr>
          <p:cNvPr id="6" name="Chart 5"/>
          <p:cNvGraphicFramePr>
            <a:graphicFrameLocks/>
          </p:cNvGraphicFramePr>
          <p:nvPr>
            <p:extLst>
              <p:ext uri="{D42A27DB-BD31-4B8C-83A1-F6EECF244321}">
                <p14:modId xmlns:p14="http://schemas.microsoft.com/office/powerpoint/2010/main" val="4010052678"/>
              </p:ext>
            </p:extLst>
          </p:nvPr>
        </p:nvGraphicFramePr>
        <p:xfrm>
          <a:off x="1115616" y="2060847"/>
          <a:ext cx="6840760" cy="4032449"/>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889306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107504" y="457508"/>
            <a:ext cx="9036496" cy="954107"/>
          </a:xfrm>
          <a:prstGeom prst="rect">
            <a:avLst/>
          </a:prstGeom>
        </p:spPr>
        <p:txBody>
          <a:bodyPr wrap="square">
            <a:spAutoFit/>
          </a:bodyPr>
          <a:lstStyle/>
          <a:p>
            <a:pPr algn="ctr">
              <a:defRPr/>
            </a:pPr>
            <a:r>
              <a:rPr lang="en-GB" sz="2800" b="1" dirty="0" smtClean="0">
                <a:solidFill>
                  <a:schemeClr val="tx2"/>
                </a:solidFill>
                <a:latin typeface="+mj-lt"/>
              </a:rPr>
              <a:t>Returns to education are low, creating a negative feedback loop between education, skills, growth</a:t>
            </a:r>
            <a:endParaRPr lang="en-GB" sz="2800" b="1" dirty="0">
              <a:solidFill>
                <a:schemeClr val="tx2"/>
              </a:solidFill>
              <a:latin typeface="+mj-lt"/>
            </a:endParaRPr>
          </a:p>
        </p:txBody>
      </p:sp>
      <p:sp>
        <p:nvSpPr>
          <p:cNvPr id="8"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pic>
        <p:nvPicPr>
          <p:cNvPr id="7" name="Picture 2"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696" y="1411615"/>
            <a:ext cx="8917692" cy="5446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4754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2536" y="308233"/>
            <a:ext cx="9721080" cy="492443"/>
          </a:xfrm>
          <a:prstGeom prst="rect">
            <a:avLst/>
          </a:prstGeom>
        </p:spPr>
        <p:txBody>
          <a:bodyPr wrap="square">
            <a:spAutoFit/>
          </a:bodyPr>
          <a:lstStyle/>
          <a:p>
            <a:pPr algn="ctr">
              <a:defRPr/>
            </a:pPr>
            <a:r>
              <a:rPr lang="en-GB" sz="2600" b="1" dirty="0" smtClean="0">
                <a:solidFill>
                  <a:schemeClr val="tx2"/>
                </a:solidFill>
                <a:latin typeface="+mj-lt"/>
              </a:rPr>
              <a:t>Weak trust in government and regulatory enforcement</a:t>
            </a:r>
            <a:endParaRPr lang="en-GB" sz="2600" b="1" dirty="0">
              <a:solidFill>
                <a:schemeClr val="tx2"/>
              </a:solidFill>
              <a:latin typeface="+mj-lt"/>
            </a:endParaRPr>
          </a:p>
        </p:txBody>
      </p:sp>
      <p:sp>
        <p:nvSpPr>
          <p:cNvPr id="9" name="TextBox 8"/>
          <p:cNvSpPr txBox="1"/>
          <p:nvPr/>
        </p:nvSpPr>
        <p:spPr>
          <a:xfrm>
            <a:off x="0" y="768839"/>
            <a:ext cx="4603095" cy="707886"/>
          </a:xfrm>
          <a:prstGeom prst="rect">
            <a:avLst/>
          </a:prstGeom>
          <a:noFill/>
        </p:spPr>
        <p:txBody>
          <a:bodyPr wrap="square" rtlCol="0">
            <a:spAutoFit/>
          </a:bodyPr>
          <a:lstStyle/>
          <a:p>
            <a:pPr algn="ctr"/>
            <a:r>
              <a:rPr lang="en-GB" sz="2000" b="1" dirty="0" smtClean="0">
                <a:solidFill>
                  <a:schemeClr val="accent3"/>
                </a:solidFill>
                <a:latin typeface="Calibri" pitchFamily="34" charset="0"/>
              </a:rPr>
              <a:t>Survey measures of perceived corruption and trust in national government</a:t>
            </a:r>
            <a:endParaRPr lang="en-GB" sz="2000" b="1" dirty="0">
              <a:solidFill>
                <a:schemeClr val="accent3"/>
              </a:solidFill>
              <a:latin typeface="Calibri" pitchFamily="34" charset="0"/>
            </a:endParaRPr>
          </a:p>
        </p:txBody>
      </p:sp>
      <p:graphicFrame>
        <p:nvGraphicFramePr>
          <p:cNvPr id="12" name="Chart 1"/>
          <p:cNvGraphicFramePr>
            <a:graphicFrameLocks/>
          </p:cNvGraphicFramePr>
          <p:nvPr>
            <p:extLst>
              <p:ext uri="{D42A27DB-BD31-4B8C-83A1-F6EECF244321}">
                <p14:modId xmlns:p14="http://schemas.microsoft.com/office/powerpoint/2010/main" val="3637179861"/>
              </p:ext>
            </p:extLst>
          </p:nvPr>
        </p:nvGraphicFramePr>
        <p:xfrm>
          <a:off x="111024" y="1267250"/>
          <a:ext cx="4572000" cy="403395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1"/>
          <p:cNvSpPr txBox="1"/>
          <p:nvPr/>
        </p:nvSpPr>
        <p:spPr>
          <a:xfrm>
            <a:off x="0" y="5445224"/>
            <a:ext cx="9242766" cy="954107"/>
          </a:xfrm>
          <a:prstGeom prst="rect">
            <a:avLst/>
          </a:prstGeom>
          <a:noFill/>
        </p:spPr>
        <p:txBody>
          <a:bodyPr wrap="square" rtlCol="0">
            <a:spAutoFit/>
          </a:bodyPr>
          <a:lstStyle/>
          <a:p>
            <a:r>
              <a:rPr lang="en-US" sz="1100" dirty="0"/>
              <a:t>Note: Confidence in government score is % of "yes" answers to the question: "In this country, do you have confidence in […] national government?" Government corruption is % of “yes” answers to the question: Is corruption widespread throughout the government?” Data for Chile, Germany and the United Kingdom are 2011 rather than 2012. The regulatory enforcement index ranges from 0 (low enforcement) to 1 (high enforcement). Data for Iceland, Ireland, Israel, Luxembourg, Slovak Republic, Switzerland are not </a:t>
            </a:r>
            <a:r>
              <a:rPr lang="en-US" sz="1100" dirty="0" smtClean="0"/>
              <a:t>available. </a:t>
            </a:r>
          </a:p>
          <a:p>
            <a:r>
              <a:rPr lang="en-US" sz="1100" dirty="0" smtClean="0"/>
              <a:t>S</a:t>
            </a:r>
            <a:r>
              <a:rPr lang="en-GB" sz="1100" dirty="0" err="1" smtClean="0"/>
              <a:t>ource</a:t>
            </a:r>
            <a:r>
              <a:rPr lang="en-GB" sz="1100" dirty="0" smtClean="0"/>
              <a:t>: </a:t>
            </a:r>
            <a:r>
              <a:rPr lang="en-GB" sz="1100" dirty="0"/>
              <a:t>Gallup World Poll and World Justice Project </a:t>
            </a:r>
            <a:r>
              <a:rPr lang="en-GB" sz="1200" dirty="0"/>
              <a:t>.</a:t>
            </a:r>
          </a:p>
        </p:txBody>
      </p:sp>
      <p:sp>
        <p:nvSpPr>
          <p:cNvPr id="8" name="TextBox 2"/>
          <p:cNvSpPr txBox="1"/>
          <p:nvPr/>
        </p:nvSpPr>
        <p:spPr>
          <a:xfrm>
            <a:off x="0" y="-61099"/>
            <a:ext cx="395993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Structural factors holding back 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0" name="Chart 6"/>
          <p:cNvGraphicFramePr>
            <a:graphicFrameLocks/>
          </p:cNvGraphicFramePr>
          <p:nvPr>
            <p:extLst>
              <p:ext uri="{D42A27DB-BD31-4B8C-83A1-F6EECF244321}">
                <p14:modId xmlns:p14="http://schemas.microsoft.com/office/powerpoint/2010/main" val="3183063855"/>
              </p:ext>
            </p:extLst>
          </p:nvPr>
        </p:nvGraphicFramePr>
        <p:xfrm>
          <a:off x="4603095" y="1203673"/>
          <a:ext cx="4513092" cy="4601591"/>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Box 12"/>
          <p:cNvSpPr txBox="1"/>
          <p:nvPr/>
        </p:nvSpPr>
        <p:spPr>
          <a:xfrm>
            <a:off x="4651691" y="922727"/>
            <a:ext cx="4464496" cy="400110"/>
          </a:xfrm>
          <a:prstGeom prst="rect">
            <a:avLst/>
          </a:prstGeom>
          <a:noFill/>
        </p:spPr>
        <p:txBody>
          <a:bodyPr wrap="square" rtlCol="0">
            <a:spAutoFit/>
          </a:bodyPr>
          <a:lstStyle/>
          <a:p>
            <a:pPr algn="ctr"/>
            <a:r>
              <a:rPr lang="en-GB" sz="2000" b="1" dirty="0" smtClean="0">
                <a:solidFill>
                  <a:schemeClr val="accent3"/>
                </a:solidFill>
                <a:latin typeface="Calibri" pitchFamily="34" charset="0"/>
              </a:rPr>
              <a:t>Regulatory enforcement index</a:t>
            </a:r>
            <a:endParaRPr lang="en-GB" sz="2000" b="1" dirty="0">
              <a:solidFill>
                <a:schemeClr val="accent3"/>
              </a:solidFill>
              <a:latin typeface="Calibri" pitchFamily="34" charset="0"/>
            </a:endParaRPr>
          </a:p>
        </p:txBody>
      </p:sp>
    </p:spTree>
    <p:extLst>
      <p:ext uri="{BB962C8B-B14F-4D97-AF65-F5344CB8AC3E}">
        <p14:creationId xmlns:p14="http://schemas.microsoft.com/office/powerpoint/2010/main" val="30350470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55576" y="456341"/>
            <a:ext cx="7632848" cy="523220"/>
          </a:xfrm>
          <a:prstGeom prst="rect">
            <a:avLst/>
          </a:prstGeom>
        </p:spPr>
        <p:txBody>
          <a:bodyPr wrap="square">
            <a:spAutoFit/>
          </a:bodyPr>
          <a:lstStyle/>
          <a:p>
            <a:pPr algn="ctr">
              <a:defRPr/>
            </a:pPr>
            <a:r>
              <a:rPr lang="en-GB" sz="2800" b="1" dirty="0">
                <a:solidFill>
                  <a:schemeClr val="tx2"/>
                </a:solidFill>
                <a:latin typeface="+mj-lt"/>
              </a:rPr>
              <a:t>Summing up</a:t>
            </a:r>
            <a:endParaRPr lang="en-GB" sz="2800" b="1" dirty="0">
              <a:solidFill>
                <a:srgbClr val="727272"/>
              </a:solidFill>
              <a:latin typeface="+mj-lt"/>
            </a:endParaRPr>
          </a:p>
        </p:txBody>
      </p:sp>
      <p:graphicFrame>
        <p:nvGraphicFramePr>
          <p:cNvPr id="3" name="Diagram 2"/>
          <p:cNvGraphicFramePr/>
          <p:nvPr>
            <p:extLst>
              <p:ext uri="{D42A27DB-BD31-4B8C-83A1-F6EECF244321}">
                <p14:modId xmlns:p14="http://schemas.microsoft.com/office/powerpoint/2010/main" val="2628962888"/>
              </p:ext>
            </p:extLst>
          </p:nvPr>
        </p:nvGraphicFramePr>
        <p:xfrm>
          <a:off x="467544" y="1556792"/>
          <a:ext cx="8280920"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3526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11560" y="1628800"/>
            <a:ext cx="8229600" cy="4608512"/>
          </a:xfrm>
        </p:spPr>
        <p:txBody>
          <a:bodyPr>
            <a:normAutofit/>
          </a:bodyPr>
          <a:lstStyle/>
          <a:p>
            <a:pPr marL="914400" lvl="1" indent="-514350">
              <a:buFont typeface="Wingdings" panose="05000000000000000000" pitchFamily="2" charset="2"/>
              <a:buChar char="§"/>
            </a:pPr>
            <a:r>
              <a:rPr lang="en-GB" sz="3200" b="1" dirty="0" smtClean="0"/>
              <a:t>The global outlook</a:t>
            </a:r>
          </a:p>
          <a:p>
            <a:pPr marL="914400" lvl="1" indent="-514350">
              <a:buFont typeface="Wingdings" panose="05000000000000000000" pitchFamily="2" charset="2"/>
              <a:buChar char="§"/>
            </a:pPr>
            <a:r>
              <a:rPr lang="en-GB" sz="3200" b="1" dirty="0" smtClean="0"/>
              <a:t>Europe: a lagging region (starting to catch up?)</a:t>
            </a:r>
          </a:p>
          <a:p>
            <a:pPr marL="914400" lvl="1" indent="-514350">
              <a:buFont typeface="Wingdings" panose="05000000000000000000" pitchFamily="2" charset="2"/>
              <a:buChar char="§"/>
            </a:pPr>
            <a:r>
              <a:rPr lang="en-GB" sz="3200" b="1" dirty="0" smtClean="0"/>
              <a:t>Italy: a laggard within Europe (signs of a pick-up?)</a:t>
            </a:r>
          </a:p>
          <a:p>
            <a:pPr marL="914400" lvl="1" indent="-514350">
              <a:buFont typeface="Wingdings" panose="05000000000000000000" pitchFamily="2" charset="2"/>
              <a:buChar char="§"/>
            </a:pPr>
            <a:r>
              <a:rPr lang="en-GB" sz="3200" b="1" dirty="0" smtClean="0"/>
              <a:t>Structural factors holding back improved economic performance in Italy</a:t>
            </a:r>
            <a:endParaRPr lang="en-GB" sz="3600" b="1" dirty="0" smtClean="0"/>
          </a:p>
          <a:p>
            <a:endParaRPr lang="en-GB" dirty="0"/>
          </a:p>
        </p:txBody>
      </p:sp>
      <p:sp>
        <p:nvSpPr>
          <p:cNvPr id="6" name="Rectangle 5"/>
          <p:cNvSpPr/>
          <p:nvPr/>
        </p:nvSpPr>
        <p:spPr>
          <a:xfrm>
            <a:off x="0" y="520224"/>
            <a:ext cx="9144000" cy="523220"/>
          </a:xfrm>
          <a:prstGeom prst="rect">
            <a:avLst/>
          </a:prstGeom>
        </p:spPr>
        <p:txBody>
          <a:bodyPr wrap="square">
            <a:spAutoFit/>
          </a:bodyPr>
          <a:lstStyle/>
          <a:p>
            <a:pPr algn="ctr">
              <a:defRPr/>
            </a:pPr>
            <a:r>
              <a:rPr lang="en-GB" sz="2800" b="1" dirty="0" smtClean="0">
                <a:solidFill>
                  <a:schemeClr val="tx2"/>
                </a:solidFill>
                <a:latin typeface="+mj-lt"/>
              </a:rPr>
              <a:t>Road Map</a:t>
            </a:r>
            <a:endParaRPr lang="en-GB" sz="2800" b="1" dirty="0">
              <a:solidFill>
                <a:srgbClr val="727272"/>
              </a:solidFill>
              <a:latin typeface="+mj-lt"/>
            </a:endParaRPr>
          </a:p>
        </p:txBody>
      </p:sp>
    </p:spTree>
    <p:extLst>
      <p:ext uri="{BB962C8B-B14F-4D97-AF65-F5344CB8AC3E}">
        <p14:creationId xmlns:p14="http://schemas.microsoft.com/office/powerpoint/2010/main" val="2974184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287804"/>
            <a:ext cx="8230225" cy="954107"/>
          </a:xfrm>
          <a:prstGeom prst="rect">
            <a:avLst/>
          </a:prstGeom>
        </p:spPr>
        <p:txBody>
          <a:bodyPr wrap="square">
            <a:spAutoFit/>
          </a:bodyPr>
          <a:lstStyle/>
          <a:p>
            <a:pPr algn="ctr">
              <a:defRPr/>
            </a:pPr>
            <a:r>
              <a:rPr lang="en-US" sz="2800" b="1" dirty="0">
                <a:solidFill>
                  <a:schemeClr val="tx2"/>
                </a:solidFill>
                <a:latin typeface="+mj-lt"/>
                <a:cs typeface="+mn-cs"/>
              </a:rPr>
              <a:t>Global growth is projected to </a:t>
            </a:r>
            <a:r>
              <a:rPr lang="en-US" sz="2800" b="1" dirty="0" smtClean="0">
                <a:solidFill>
                  <a:schemeClr val="tx2"/>
                </a:solidFill>
                <a:latin typeface="+mj-lt"/>
                <a:cs typeface="+mn-cs"/>
              </a:rPr>
              <a:t>strengthen</a:t>
            </a:r>
            <a:r>
              <a:rPr lang="en-US" sz="2800" b="1" dirty="0">
                <a:solidFill>
                  <a:schemeClr val="tx2"/>
                </a:solidFill>
                <a:latin typeface="+mj-lt"/>
                <a:cs typeface="+mn-cs"/>
              </a:rPr>
              <a:t>, though remaining below long-run </a:t>
            </a:r>
            <a:r>
              <a:rPr lang="en-US" sz="2800" b="1" dirty="0" smtClean="0">
                <a:solidFill>
                  <a:schemeClr val="tx2"/>
                </a:solidFill>
                <a:latin typeface="+mj-lt"/>
                <a:cs typeface="+mn-cs"/>
              </a:rPr>
              <a:t>averages</a:t>
            </a:r>
            <a:endParaRPr lang="en-GB" sz="2800" b="1" dirty="0">
              <a:solidFill>
                <a:schemeClr val="tx2"/>
              </a:solidFill>
              <a:latin typeface="+mj-lt"/>
              <a:cs typeface="+mn-cs"/>
            </a:endParaRPr>
          </a:p>
        </p:txBody>
      </p:sp>
      <p:sp>
        <p:nvSpPr>
          <p:cNvPr id="5" name="TextBox 4"/>
          <p:cNvSpPr txBox="1"/>
          <p:nvPr/>
        </p:nvSpPr>
        <p:spPr>
          <a:xfrm>
            <a:off x="303714" y="1723817"/>
            <a:ext cx="7056422" cy="615553"/>
          </a:xfrm>
          <a:prstGeom prst="rect">
            <a:avLst/>
          </a:prstGeom>
          <a:noFill/>
        </p:spPr>
        <p:txBody>
          <a:bodyPr wrap="square" rtlCol="0">
            <a:spAutoFit/>
          </a:bodyPr>
          <a:lstStyle/>
          <a:p>
            <a:pPr algn="ctr"/>
            <a:r>
              <a:rPr lang="en-GB" b="1" dirty="0">
                <a:solidFill>
                  <a:schemeClr val="accent3"/>
                </a:solidFill>
                <a:latin typeface="+mj-lt"/>
              </a:rPr>
              <a:t>Real GDP growth</a:t>
            </a:r>
          </a:p>
          <a:p>
            <a:pPr algn="ctr"/>
            <a:r>
              <a:rPr lang="en-GB" sz="1600" i="1" dirty="0">
                <a:solidFill>
                  <a:schemeClr val="accent3"/>
                </a:solidFill>
                <a:latin typeface="+mj-lt"/>
              </a:rPr>
              <a:t>Per cent, seasonally adjusted annualised rate</a:t>
            </a:r>
          </a:p>
        </p:txBody>
      </p:sp>
      <p:sp>
        <p:nvSpPr>
          <p:cNvPr id="7" name="TextBox 6"/>
          <p:cNvSpPr txBox="1"/>
          <p:nvPr/>
        </p:nvSpPr>
        <p:spPr>
          <a:xfrm>
            <a:off x="899592" y="6045842"/>
            <a:ext cx="7233146" cy="307777"/>
          </a:xfrm>
          <a:prstGeom prst="rect">
            <a:avLst/>
          </a:prstGeom>
          <a:noFill/>
        </p:spPr>
        <p:txBody>
          <a:bodyPr wrap="square" rtlCol="0">
            <a:spAutoFit/>
          </a:bodyPr>
          <a:lstStyle/>
          <a:p>
            <a:r>
              <a:rPr lang="en-US" sz="1400" b="1" i="1" dirty="0">
                <a:solidFill>
                  <a:srgbClr val="000000"/>
                </a:solidFill>
                <a:latin typeface="+mj-lt"/>
              </a:rPr>
              <a:t>Source:</a:t>
            </a:r>
            <a:r>
              <a:rPr lang="en-US" sz="1400" i="1" dirty="0">
                <a:solidFill>
                  <a:srgbClr val="000000"/>
                </a:solidFill>
                <a:latin typeface="+mj-lt"/>
              </a:rPr>
              <a:t> </a:t>
            </a:r>
            <a:r>
              <a:rPr lang="en-US" sz="1400" i="1" dirty="0" smtClean="0">
                <a:solidFill>
                  <a:srgbClr val="000000"/>
                </a:solidFill>
                <a:latin typeface="+mj-lt"/>
              </a:rPr>
              <a:t>June 2015 </a:t>
            </a:r>
            <a:r>
              <a:rPr lang="en-US" sz="1400" dirty="0" smtClean="0">
                <a:solidFill>
                  <a:srgbClr val="000000"/>
                </a:solidFill>
                <a:latin typeface="+mj-lt"/>
              </a:rPr>
              <a:t>Economic Outlook database.</a:t>
            </a:r>
            <a:endParaRPr lang="en-GB" sz="1400" dirty="0">
              <a:solidFill>
                <a:srgbClr val="000000"/>
              </a:solidFill>
              <a:latin typeface="+mj-lt"/>
            </a:endParaRPr>
          </a:p>
        </p:txBody>
      </p:sp>
      <p:graphicFrame>
        <p:nvGraphicFramePr>
          <p:cNvPr id="3" name="Diagram 8"/>
          <p:cNvGraphicFramePr/>
          <p:nvPr>
            <p:extLst>
              <p:ext uri="{D42A27DB-BD31-4B8C-83A1-F6EECF244321}">
                <p14:modId xmlns:p14="http://schemas.microsoft.com/office/powerpoint/2010/main" val="2600769032"/>
              </p:ext>
            </p:extLst>
          </p:nvPr>
        </p:nvGraphicFramePr>
        <p:xfrm>
          <a:off x="6588224" y="1412776"/>
          <a:ext cx="2223458"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Chart 8"/>
          <p:cNvGraphicFramePr>
            <a:graphicFrameLocks/>
          </p:cNvGraphicFramePr>
          <p:nvPr>
            <p:extLst>
              <p:ext uri="{D42A27DB-BD31-4B8C-83A1-F6EECF244321}">
                <p14:modId xmlns:p14="http://schemas.microsoft.com/office/powerpoint/2010/main" val="3756617009"/>
              </p:ext>
            </p:extLst>
          </p:nvPr>
        </p:nvGraphicFramePr>
        <p:xfrm>
          <a:off x="971600" y="2542131"/>
          <a:ext cx="7049879" cy="3657600"/>
        </p:xfrm>
        <a:graphic>
          <a:graphicData uri="http://schemas.openxmlformats.org/drawingml/2006/chart">
            <c:chart xmlns:c="http://schemas.openxmlformats.org/drawingml/2006/chart" xmlns:r="http://schemas.openxmlformats.org/officeDocument/2006/relationships" r:id="rId8"/>
          </a:graphicData>
        </a:graphic>
      </p:graphicFrame>
      <p:sp>
        <p:nvSpPr>
          <p:cNvPr id="13" name="TextBox 11"/>
          <p:cNvSpPr txBox="1"/>
          <p:nvPr/>
        </p:nvSpPr>
        <p:spPr>
          <a:xfrm>
            <a:off x="0" y="-89440"/>
            <a:ext cx="148311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Outlook</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3604829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2234" y="2601771"/>
            <a:ext cx="8329961" cy="1077218"/>
          </a:xfrm>
          <a:prstGeom prst="rect">
            <a:avLst/>
          </a:prstGeom>
        </p:spPr>
        <p:txBody>
          <a:bodyPr wrap="square">
            <a:spAutoFit/>
          </a:bodyPr>
          <a:lstStyle/>
          <a:p>
            <a:pPr algn="ctr">
              <a:defRPr/>
            </a:pPr>
            <a:r>
              <a:rPr lang="en-GB" sz="3200" b="1" dirty="0">
                <a:solidFill>
                  <a:schemeClr val="tx2"/>
                </a:solidFill>
                <a:latin typeface="+mj-lt"/>
              </a:rPr>
              <a:t>Despite the prospective improvement, the world economy only rates a “B-”</a:t>
            </a:r>
            <a:endParaRPr lang="en-GB" sz="4000" b="1" dirty="0">
              <a:solidFill>
                <a:schemeClr val="tx2">
                  <a:lumMod val="60000"/>
                  <a:lumOff val="40000"/>
                </a:schemeClr>
              </a:solidFill>
              <a:latin typeface="+mj-lt"/>
              <a:cs typeface="+mn-cs"/>
            </a:endParaRPr>
          </a:p>
        </p:txBody>
      </p:sp>
    </p:spTree>
    <p:extLst>
      <p:ext uri="{BB962C8B-B14F-4D97-AF65-F5344CB8AC3E}">
        <p14:creationId xmlns:p14="http://schemas.microsoft.com/office/powerpoint/2010/main" val="3389447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62583" y="478702"/>
            <a:ext cx="7719732" cy="523220"/>
          </a:xfrm>
          <a:prstGeom prst="rect">
            <a:avLst/>
          </a:prstGeom>
        </p:spPr>
        <p:txBody>
          <a:bodyPr wrap="square">
            <a:spAutoFit/>
          </a:bodyPr>
          <a:lstStyle/>
          <a:p>
            <a:pPr algn="ctr">
              <a:defRPr/>
            </a:pPr>
            <a:r>
              <a:rPr lang="en-GB" sz="2800" b="1" dirty="0">
                <a:solidFill>
                  <a:schemeClr val="tx2"/>
                </a:solidFill>
                <a:latin typeface="+mj-lt"/>
              </a:rPr>
              <a:t>Scarring of the </a:t>
            </a:r>
            <a:r>
              <a:rPr lang="en-GB" sz="2800" b="1" dirty="0" smtClean="0">
                <a:solidFill>
                  <a:schemeClr val="tx2"/>
                </a:solidFill>
                <a:latin typeface="+mj-lt"/>
              </a:rPr>
              <a:t>labour market persists</a:t>
            </a:r>
            <a:endParaRPr lang="en-GB" sz="2400" b="1" dirty="0">
              <a:solidFill>
                <a:schemeClr val="tx2"/>
              </a:solidFill>
              <a:latin typeface="+mj-lt"/>
            </a:endParaRPr>
          </a:p>
        </p:txBody>
      </p:sp>
      <p:sp>
        <p:nvSpPr>
          <p:cNvPr id="6" name="TextBox 5"/>
          <p:cNvSpPr txBox="1"/>
          <p:nvPr/>
        </p:nvSpPr>
        <p:spPr>
          <a:xfrm>
            <a:off x="548639" y="1441405"/>
            <a:ext cx="4335595" cy="666849"/>
          </a:xfrm>
          <a:prstGeom prst="rect">
            <a:avLst/>
          </a:prstGeom>
          <a:noFill/>
        </p:spPr>
        <p:txBody>
          <a:bodyPr wrap="square" rtlCol="0">
            <a:spAutoFit/>
          </a:bodyPr>
          <a:lstStyle/>
          <a:p>
            <a:pPr algn="ctr"/>
            <a:r>
              <a:rPr lang="en-US" sz="1400" b="1" dirty="0">
                <a:solidFill>
                  <a:srgbClr val="73B632"/>
                </a:solidFill>
                <a:latin typeface="+mj-lt"/>
              </a:rPr>
              <a:t>Long-term unemployed (more than one year) </a:t>
            </a:r>
          </a:p>
          <a:p>
            <a:pPr algn="ctr"/>
            <a:r>
              <a:rPr lang="en-US" sz="1400" dirty="0" smtClean="0">
                <a:solidFill>
                  <a:srgbClr val="73B632"/>
                </a:solidFill>
                <a:latin typeface="+mj-lt"/>
              </a:rPr>
              <a:t>Per cent of </a:t>
            </a:r>
            <a:r>
              <a:rPr lang="en-US" sz="1400" dirty="0">
                <a:solidFill>
                  <a:srgbClr val="73B632"/>
                </a:solidFill>
                <a:latin typeface="+mj-lt"/>
              </a:rPr>
              <a:t>total </a:t>
            </a:r>
            <a:r>
              <a:rPr lang="en-US" sz="1400" dirty="0" smtClean="0">
                <a:solidFill>
                  <a:srgbClr val="73B632"/>
                </a:solidFill>
                <a:latin typeface="+mj-lt"/>
              </a:rPr>
              <a:t>unemployed</a:t>
            </a:r>
            <a:r>
              <a:rPr lang="en-US" sz="1400" baseline="30000" dirty="0" smtClean="0">
                <a:solidFill>
                  <a:srgbClr val="73B632"/>
                </a:solidFill>
                <a:latin typeface="+mj-lt"/>
              </a:rPr>
              <a:t>1</a:t>
            </a:r>
            <a:endParaRPr lang="en-US" sz="1400" dirty="0">
              <a:solidFill>
                <a:srgbClr val="73B632"/>
              </a:solidFill>
              <a:latin typeface="+mj-lt"/>
            </a:endParaRPr>
          </a:p>
          <a:p>
            <a:pPr algn="ctr"/>
            <a:endParaRPr lang="en-GB" sz="1400" baseline="30000" dirty="0">
              <a:solidFill>
                <a:schemeClr val="accent3"/>
              </a:solidFill>
              <a:latin typeface="+mj-lt"/>
            </a:endParaRPr>
          </a:p>
        </p:txBody>
      </p:sp>
      <p:sp>
        <p:nvSpPr>
          <p:cNvPr id="7" name="TextBox 6"/>
          <p:cNvSpPr txBox="1"/>
          <p:nvPr/>
        </p:nvSpPr>
        <p:spPr>
          <a:xfrm>
            <a:off x="395536" y="5661248"/>
            <a:ext cx="7643947" cy="646331"/>
          </a:xfrm>
          <a:prstGeom prst="rect">
            <a:avLst/>
          </a:prstGeom>
          <a:noFill/>
        </p:spPr>
        <p:txBody>
          <a:bodyPr wrap="square" rtlCol="0">
            <a:spAutoFit/>
          </a:bodyPr>
          <a:lstStyle/>
          <a:p>
            <a:pPr marL="228600" indent="-228600">
              <a:buAutoNum type="arabicPeriod"/>
            </a:pPr>
            <a:r>
              <a:rPr lang="en-GB" sz="1200" dirty="0" smtClean="0">
                <a:solidFill>
                  <a:srgbClr val="000000"/>
                </a:solidFill>
                <a:latin typeface="+mj-lt"/>
              </a:rPr>
              <a:t>Three-quarter moving averages, not seasonally adjusted.</a:t>
            </a:r>
          </a:p>
          <a:p>
            <a:pPr marL="228600" indent="-228600">
              <a:buAutoNum type="arabicPeriod"/>
            </a:pPr>
            <a:r>
              <a:rPr lang="en-GB" sz="1200" dirty="0" smtClean="0">
                <a:solidFill>
                  <a:srgbClr val="000000"/>
                </a:solidFill>
                <a:latin typeface="+mj-lt"/>
              </a:rPr>
              <a:t>Not in employment, education or training.</a:t>
            </a:r>
          </a:p>
          <a:p>
            <a:r>
              <a:rPr lang="en-GB" sz="1200" b="1" i="1" dirty="0" smtClean="0">
                <a:solidFill>
                  <a:srgbClr val="000000"/>
                </a:solidFill>
                <a:latin typeface="+mj-lt"/>
              </a:rPr>
              <a:t>Source:</a:t>
            </a:r>
            <a:r>
              <a:rPr lang="en-GB" sz="1200" dirty="0" smtClean="0">
                <a:solidFill>
                  <a:srgbClr val="000000"/>
                </a:solidFill>
                <a:latin typeface="+mj-lt"/>
              </a:rPr>
              <a:t> OECD calculations based on quarterly national labour force surveys.</a:t>
            </a:r>
            <a:endParaRPr lang="en-GB" sz="1200" i="1" dirty="0">
              <a:solidFill>
                <a:srgbClr val="000000"/>
              </a:solidFill>
              <a:latin typeface="+mj-lt"/>
            </a:endParaRPr>
          </a:p>
        </p:txBody>
      </p:sp>
      <p:sp>
        <p:nvSpPr>
          <p:cNvPr id="13" name="TextBox 12"/>
          <p:cNvSpPr txBox="1"/>
          <p:nvPr/>
        </p:nvSpPr>
        <p:spPr>
          <a:xfrm>
            <a:off x="5157878" y="1441404"/>
            <a:ext cx="3496665" cy="646331"/>
          </a:xfrm>
          <a:prstGeom prst="rect">
            <a:avLst/>
          </a:prstGeom>
          <a:noFill/>
        </p:spPr>
        <p:txBody>
          <a:bodyPr wrap="square" rtlCol="0">
            <a:spAutoFit/>
          </a:bodyPr>
          <a:lstStyle/>
          <a:p>
            <a:pPr algn="ctr"/>
            <a:r>
              <a:rPr lang="en-US" sz="1400" b="1">
                <a:solidFill>
                  <a:srgbClr val="73B632"/>
                </a:solidFill>
                <a:latin typeface="+mj-lt"/>
              </a:rPr>
              <a:t>NEET</a:t>
            </a:r>
            <a:r>
              <a:rPr lang="en-US" sz="1400" baseline="30000">
                <a:solidFill>
                  <a:srgbClr val="73B632"/>
                </a:solidFill>
                <a:latin typeface="+mj-lt"/>
              </a:rPr>
              <a:t>2</a:t>
            </a:r>
            <a:r>
              <a:rPr lang="en-US" sz="1400" b="1">
                <a:solidFill>
                  <a:srgbClr val="73B632"/>
                </a:solidFill>
                <a:latin typeface="+mj-lt"/>
              </a:rPr>
              <a:t> </a:t>
            </a:r>
            <a:r>
              <a:rPr lang="en-US" sz="1400" b="1" smtClean="0">
                <a:solidFill>
                  <a:srgbClr val="73B632"/>
                </a:solidFill>
                <a:latin typeface="+mj-lt"/>
              </a:rPr>
              <a:t>rates </a:t>
            </a:r>
            <a:r>
              <a:rPr lang="en-US" sz="1400" b="1" dirty="0">
                <a:solidFill>
                  <a:srgbClr val="73B632"/>
                </a:solidFill>
                <a:latin typeface="+mj-lt"/>
              </a:rPr>
              <a:t>among youth</a:t>
            </a:r>
          </a:p>
          <a:p>
            <a:pPr algn="ctr"/>
            <a:r>
              <a:rPr lang="en-US" sz="1400" dirty="0">
                <a:solidFill>
                  <a:srgbClr val="73B632"/>
                </a:solidFill>
                <a:latin typeface="+mj-lt"/>
              </a:rPr>
              <a:t>Per cent of youth population aged 15-29</a:t>
            </a:r>
          </a:p>
          <a:p>
            <a:pPr algn="ctr"/>
            <a:endParaRPr lang="en-GB" sz="1200" baseline="30000" dirty="0">
              <a:solidFill>
                <a:schemeClr val="accent3"/>
              </a:solidFill>
              <a:latin typeface="Calibri" pitchFamily="34" charset="0"/>
            </a:endParaRPr>
          </a:p>
        </p:txBody>
      </p:sp>
      <p:graphicFrame>
        <p:nvGraphicFramePr>
          <p:cNvPr id="10" name="Chart 9"/>
          <p:cNvGraphicFramePr>
            <a:graphicFrameLocks/>
          </p:cNvGraphicFramePr>
          <p:nvPr>
            <p:extLst>
              <p:ext uri="{D42A27DB-BD31-4B8C-83A1-F6EECF244321}">
                <p14:modId xmlns:p14="http://schemas.microsoft.com/office/powerpoint/2010/main" val="441433554"/>
              </p:ext>
            </p:extLst>
          </p:nvPr>
        </p:nvGraphicFramePr>
        <p:xfrm>
          <a:off x="266449" y="1980955"/>
          <a:ext cx="4556000" cy="388425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2"/>
          <p:cNvSpPr txBox="1"/>
          <p:nvPr/>
        </p:nvSpPr>
        <p:spPr>
          <a:xfrm>
            <a:off x="0" y="-98539"/>
            <a:ext cx="148311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Why a B-?</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4" name="Chart 13"/>
          <p:cNvGraphicFramePr>
            <a:graphicFrameLocks/>
          </p:cNvGraphicFramePr>
          <p:nvPr>
            <p:extLst>
              <p:ext uri="{D42A27DB-BD31-4B8C-83A1-F6EECF244321}">
                <p14:modId xmlns:p14="http://schemas.microsoft.com/office/powerpoint/2010/main" val="115411518"/>
              </p:ext>
            </p:extLst>
          </p:nvPr>
        </p:nvGraphicFramePr>
        <p:xfrm>
          <a:off x="4822449" y="1988840"/>
          <a:ext cx="4259766" cy="40775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0987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3076" y="541086"/>
            <a:ext cx="8503893" cy="523220"/>
          </a:xfrm>
          <a:prstGeom prst="rect">
            <a:avLst/>
          </a:prstGeom>
        </p:spPr>
        <p:txBody>
          <a:bodyPr wrap="square">
            <a:spAutoFit/>
          </a:bodyPr>
          <a:lstStyle/>
          <a:p>
            <a:pPr algn="ctr">
              <a:defRPr/>
            </a:pPr>
            <a:r>
              <a:rPr lang="en-GB" sz="2800" b="1" dirty="0">
                <a:solidFill>
                  <a:schemeClr val="tx2"/>
                </a:solidFill>
                <a:latin typeface="+mj-lt"/>
              </a:rPr>
              <a:t>The investment recovery lags previous cycles</a:t>
            </a:r>
            <a:endParaRPr lang="en-GB" sz="2400" b="1" dirty="0">
              <a:solidFill>
                <a:srgbClr val="727272"/>
              </a:solidFill>
              <a:latin typeface="+mj-lt"/>
              <a:cs typeface="+mn-cs"/>
            </a:endParaRPr>
          </a:p>
        </p:txBody>
      </p:sp>
      <p:sp>
        <p:nvSpPr>
          <p:cNvPr id="6" name="TextBox 5"/>
          <p:cNvSpPr txBox="1"/>
          <p:nvPr/>
        </p:nvSpPr>
        <p:spPr>
          <a:xfrm>
            <a:off x="373076" y="1392590"/>
            <a:ext cx="5683910" cy="800219"/>
          </a:xfrm>
          <a:prstGeom prst="rect">
            <a:avLst/>
          </a:prstGeom>
          <a:noFill/>
        </p:spPr>
        <p:txBody>
          <a:bodyPr wrap="square" rtlCol="0">
            <a:spAutoFit/>
          </a:bodyPr>
          <a:lstStyle/>
          <a:p>
            <a:pPr algn="ctr"/>
            <a:r>
              <a:rPr lang="en-GB" b="1" dirty="0">
                <a:solidFill>
                  <a:srgbClr val="73B632"/>
                </a:solidFill>
                <a:latin typeface="Arial" panose="020B0604020202020204" pitchFamily="34" charset="0"/>
              </a:rPr>
              <a:t>Business </a:t>
            </a:r>
            <a:r>
              <a:rPr lang="en-GB" b="1" dirty="0" smtClean="0">
                <a:solidFill>
                  <a:srgbClr val="73B632"/>
                </a:solidFill>
                <a:latin typeface="Arial" panose="020B0604020202020204" pitchFamily="34" charset="0"/>
              </a:rPr>
              <a:t>investment </a:t>
            </a:r>
            <a:r>
              <a:rPr lang="en-GB" b="1" dirty="0">
                <a:solidFill>
                  <a:srgbClr val="73B632"/>
                </a:solidFill>
                <a:latin typeface="Arial" panose="020B0604020202020204" pitchFamily="34" charset="0"/>
              </a:rPr>
              <a:t>in different cycles</a:t>
            </a:r>
          </a:p>
          <a:p>
            <a:pPr algn="ctr"/>
            <a:r>
              <a:rPr lang="en-US" sz="1400" i="1" dirty="0">
                <a:solidFill>
                  <a:srgbClr val="73B632"/>
                </a:solidFill>
                <a:latin typeface="Arial" panose="020B0604020202020204" pitchFamily="34" charset="0"/>
              </a:rPr>
              <a:t>Cyclical peak </a:t>
            </a:r>
            <a:r>
              <a:rPr lang="en-US" sz="1400" i="1" dirty="0" smtClean="0">
                <a:solidFill>
                  <a:srgbClr val="73B632"/>
                </a:solidFill>
                <a:latin typeface="Arial" panose="020B0604020202020204" pitchFamily="34" charset="0"/>
              </a:rPr>
              <a:t>in </a:t>
            </a:r>
            <a:r>
              <a:rPr lang="en-US" sz="1400" i="1" dirty="0">
                <a:solidFill>
                  <a:srgbClr val="73B632"/>
                </a:solidFill>
                <a:latin typeface="Arial" panose="020B0604020202020204" pitchFamily="34" charset="0"/>
              </a:rPr>
              <a:t>OECD real business fixed </a:t>
            </a:r>
            <a:r>
              <a:rPr lang="en-US" sz="1400" i="1" dirty="0" smtClean="0">
                <a:solidFill>
                  <a:srgbClr val="73B632"/>
                </a:solidFill>
                <a:latin typeface="Arial" panose="020B0604020202020204" pitchFamily="34" charset="0"/>
              </a:rPr>
              <a:t>investment=100 </a:t>
            </a:r>
          </a:p>
          <a:p>
            <a:pPr algn="ctr"/>
            <a:r>
              <a:rPr lang="en-US" sz="1400" i="1" dirty="0" smtClean="0">
                <a:solidFill>
                  <a:srgbClr val="73B632"/>
                </a:solidFill>
                <a:latin typeface="Arial" panose="020B0604020202020204" pitchFamily="34" charset="0"/>
              </a:rPr>
              <a:t>(date of peak indicated)</a:t>
            </a:r>
            <a:endParaRPr lang="en-GB" sz="1400" i="1" dirty="0">
              <a:solidFill>
                <a:srgbClr val="73B632"/>
              </a:solidFill>
              <a:latin typeface="Arial" panose="020B0604020202020204" pitchFamily="34" charset="0"/>
            </a:endParaRPr>
          </a:p>
        </p:txBody>
      </p:sp>
      <p:sp>
        <p:nvSpPr>
          <p:cNvPr id="7" name="TextBox 6"/>
          <p:cNvSpPr txBox="1"/>
          <p:nvPr/>
        </p:nvSpPr>
        <p:spPr>
          <a:xfrm>
            <a:off x="890921" y="6146360"/>
            <a:ext cx="7643947" cy="261610"/>
          </a:xfrm>
          <a:prstGeom prst="rect">
            <a:avLst/>
          </a:prstGeom>
          <a:noFill/>
        </p:spPr>
        <p:txBody>
          <a:bodyPr wrap="square" rtlCol="0">
            <a:spAutoFit/>
          </a:bodyPr>
          <a:lstStyle/>
          <a:p>
            <a:r>
              <a:rPr lang="en-US" sz="1100" b="1" i="1" dirty="0" smtClean="0">
                <a:latin typeface="+mj-lt"/>
              </a:rPr>
              <a:t>Source: </a:t>
            </a:r>
            <a:r>
              <a:rPr lang="en-US" sz="1100" dirty="0">
                <a:latin typeface="+mj-lt"/>
              </a:rPr>
              <a:t>June 2015 OECD Economic Outlook database.</a:t>
            </a:r>
            <a:endParaRPr lang="en-GB" sz="1100" dirty="0">
              <a:latin typeface="+mj-lt"/>
            </a:endParaRPr>
          </a:p>
        </p:txBody>
      </p:sp>
      <p:graphicFrame>
        <p:nvGraphicFramePr>
          <p:cNvPr id="9" name="Diagram 2"/>
          <p:cNvGraphicFramePr/>
          <p:nvPr>
            <p:extLst>
              <p:ext uri="{D42A27DB-BD31-4B8C-83A1-F6EECF244321}">
                <p14:modId xmlns:p14="http://schemas.microsoft.com/office/powerpoint/2010/main" val="2486857597"/>
              </p:ext>
            </p:extLst>
          </p:nvPr>
        </p:nvGraphicFramePr>
        <p:xfrm>
          <a:off x="6075626" y="1629227"/>
          <a:ext cx="2890839" cy="42338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Chart 10"/>
          <p:cNvGraphicFramePr>
            <a:graphicFrameLocks/>
          </p:cNvGraphicFramePr>
          <p:nvPr>
            <p:extLst>
              <p:ext uri="{D42A27DB-BD31-4B8C-83A1-F6EECF244321}">
                <p14:modId xmlns:p14="http://schemas.microsoft.com/office/powerpoint/2010/main" val="858458248"/>
              </p:ext>
            </p:extLst>
          </p:nvPr>
        </p:nvGraphicFramePr>
        <p:xfrm>
          <a:off x="373076" y="2407470"/>
          <a:ext cx="5551077" cy="4000500"/>
        </p:xfrm>
        <a:graphic>
          <a:graphicData uri="http://schemas.openxmlformats.org/drawingml/2006/chart">
            <c:chart xmlns:c="http://schemas.openxmlformats.org/drawingml/2006/chart" xmlns:r="http://schemas.openxmlformats.org/officeDocument/2006/relationships" r:id="rId8"/>
          </a:graphicData>
        </a:graphic>
      </p:graphicFrame>
      <p:sp>
        <p:nvSpPr>
          <p:cNvPr id="10" name="TextBox 2"/>
          <p:cNvSpPr txBox="1"/>
          <p:nvPr/>
        </p:nvSpPr>
        <p:spPr>
          <a:xfrm>
            <a:off x="0" y="-98959"/>
            <a:ext cx="1483112"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Why a B-?</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Tree>
    <p:extLst>
      <p:ext uri="{BB962C8B-B14F-4D97-AF65-F5344CB8AC3E}">
        <p14:creationId xmlns:p14="http://schemas.microsoft.com/office/powerpoint/2010/main" val="4268938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2234" y="2601771"/>
            <a:ext cx="8329961" cy="584775"/>
          </a:xfrm>
          <a:prstGeom prst="rect">
            <a:avLst/>
          </a:prstGeom>
        </p:spPr>
        <p:txBody>
          <a:bodyPr wrap="square">
            <a:spAutoFit/>
          </a:bodyPr>
          <a:lstStyle/>
          <a:p>
            <a:pPr algn="ctr">
              <a:defRPr/>
            </a:pPr>
            <a:r>
              <a:rPr lang="en-GB" sz="3200" b="1" dirty="0" smtClean="0">
                <a:solidFill>
                  <a:schemeClr val="tx2"/>
                </a:solidFill>
                <a:latin typeface="+mj-lt"/>
              </a:rPr>
              <a:t>Focus in on Europe and Italy </a:t>
            </a:r>
            <a:endParaRPr lang="en-GB" sz="4000" b="1" dirty="0">
              <a:solidFill>
                <a:schemeClr val="tx2">
                  <a:lumMod val="60000"/>
                  <a:lumOff val="40000"/>
                </a:schemeClr>
              </a:solidFill>
              <a:latin typeface="+mj-lt"/>
              <a:cs typeface="+mn-cs"/>
            </a:endParaRPr>
          </a:p>
        </p:txBody>
      </p:sp>
    </p:spTree>
    <p:extLst>
      <p:ext uri="{BB962C8B-B14F-4D97-AF65-F5344CB8AC3E}">
        <p14:creationId xmlns:p14="http://schemas.microsoft.com/office/powerpoint/2010/main" val="3394035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39997" y="1498652"/>
            <a:ext cx="3063125" cy="615553"/>
          </a:xfrm>
          <a:prstGeom prst="rect">
            <a:avLst/>
          </a:prstGeom>
          <a:noFill/>
        </p:spPr>
        <p:txBody>
          <a:bodyPr wrap="square" rtlCol="0">
            <a:spAutoFit/>
          </a:bodyPr>
          <a:lstStyle/>
          <a:p>
            <a:pPr algn="ctr"/>
            <a:r>
              <a:rPr lang="en-GB" b="1" dirty="0" smtClean="0">
                <a:solidFill>
                  <a:schemeClr val="accent3"/>
                </a:solidFill>
                <a:latin typeface="Calibri" pitchFamily="34" charset="0"/>
              </a:rPr>
              <a:t>GDP per capita</a:t>
            </a:r>
            <a:endParaRPr lang="en-GB" baseline="30000" dirty="0" smtClean="0">
              <a:solidFill>
                <a:schemeClr val="accent3"/>
              </a:solidFill>
              <a:latin typeface="Calibri" pitchFamily="34" charset="0"/>
            </a:endParaRPr>
          </a:p>
          <a:p>
            <a:pPr algn="ctr"/>
            <a:r>
              <a:rPr lang="en-GB" sz="1600" i="1" dirty="0" smtClean="0">
                <a:solidFill>
                  <a:schemeClr val="accent3"/>
                </a:solidFill>
                <a:latin typeface="Calibri" pitchFamily="34" charset="0"/>
              </a:rPr>
              <a:t>Volume index, 2008 = 100</a:t>
            </a:r>
          </a:p>
        </p:txBody>
      </p:sp>
      <p:sp>
        <p:nvSpPr>
          <p:cNvPr id="6" name="TextBox 5"/>
          <p:cNvSpPr txBox="1"/>
          <p:nvPr/>
        </p:nvSpPr>
        <p:spPr>
          <a:xfrm>
            <a:off x="179512" y="6019278"/>
            <a:ext cx="8712968" cy="307777"/>
          </a:xfrm>
          <a:prstGeom prst="rect">
            <a:avLst/>
          </a:prstGeom>
          <a:noFill/>
        </p:spPr>
        <p:txBody>
          <a:bodyPr wrap="square" rtlCol="0">
            <a:spAutoFit/>
          </a:bodyPr>
          <a:lstStyle/>
          <a:p>
            <a:r>
              <a:rPr lang="en-US" sz="1400" b="1" i="1" dirty="0">
                <a:latin typeface="+mj-lt"/>
              </a:rPr>
              <a:t>Source:</a:t>
            </a:r>
            <a:r>
              <a:rPr lang="en-US" sz="1400" dirty="0">
                <a:latin typeface="+mj-lt"/>
              </a:rPr>
              <a:t> June 2015 Economic Outlook database; OECD National Accounts database’; OECD calculations .</a:t>
            </a:r>
            <a:endParaRPr lang="en-GB" sz="1100" dirty="0">
              <a:latin typeface="+mj-lt"/>
            </a:endParaRPr>
          </a:p>
        </p:txBody>
      </p:sp>
      <p:sp>
        <p:nvSpPr>
          <p:cNvPr id="7" name="Rectangle 6"/>
          <p:cNvSpPr/>
          <p:nvPr/>
        </p:nvSpPr>
        <p:spPr>
          <a:xfrm>
            <a:off x="1049866" y="308233"/>
            <a:ext cx="7626590" cy="954107"/>
          </a:xfrm>
          <a:prstGeom prst="rect">
            <a:avLst/>
          </a:prstGeom>
        </p:spPr>
        <p:txBody>
          <a:bodyPr wrap="square">
            <a:spAutoFit/>
          </a:bodyPr>
          <a:lstStyle/>
          <a:p>
            <a:pPr algn="ctr">
              <a:defRPr/>
            </a:pPr>
            <a:r>
              <a:rPr lang="en-GB" sz="2800" b="1" dirty="0">
                <a:solidFill>
                  <a:schemeClr val="tx2"/>
                </a:solidFill>
                <a:latin typeface="+mj-lt"/>
              </a:rPr>
              <a:t>The euro area has been a laggard since the crisis</a:t>
            </a:r>
            <a:endParaRPr lang="en-GB" sz="2800" b="1" dirty="0">
              <a:solidFill>
                <a:srgbClr val="727272"/>
              </a:solidFill>
              <a:latin typeface="+mj-lt"/>
            </a:endParaRPr>
          </a:p>
        </p:txBody>
      </p:sp>
      <p:sp>
        <p:nvSpPr>
          <p:cNvPr id="8" name="TextBox 7"/>
          <p:cNvSpPr txBox="1"/>
          <p:nvPr/>
        </p:nvSpPr>
        <p:spPr>
          <a:xfrm>
            <a:off x="5148064" y="1498652"/>
            <a:ext cx="3063125" cy="615553"/>
          </a:xfrm>
          <a:prstGeom prst="rect">
            <a:avLst/>
          </a:prstGeom>
          <a:noFill/>
        </p:spPr>
        <p:txBody>
          <a:bodyPr wrap="square" rtlCol="0">
            <a:spAutoFit/>
          </a:bodyPr>
          <a:lstStyle/>
          <a:p>
            <a:pPr algn="ctr"/>
            <a:r>
              <a:rPr lang="en-GB" b="1" dirty="0" smtClean="0">
                <a:solidFill>
                  <a:schemeClr val="accent3"/>
                </a:solidFill>
                <a:latin typeface="Calibri" pitchFamily="34" charset="0"/>
              </a:rPr>
              <a:t>Unemployment rates</a:t>
            </a:r>
            <a:endParaRPr lang="en-GB" baseline="30000" dirty="0" smtClean="0">
              <a:solidFill>
                <a:schemeClr val="accent3"/>
              </a:solidFill>
              <a:latin typeface="Calibri" pitchFamily="34" charset="0"/>
            </a:endParaRPr>
          </a:p>
          <a:p>
            <a:pPr algn="ctr"/>
            <a:r>
              <a:rPr lang="en-GB" sz="1600" i="1" dirty="0" smtClean="0">
                <a:solidFill>
                  <a:schemeClr val="accent3"/>
                </a:solidFill>
                <a:latin typeface="Calibri" pitchFamily="34" charset="0"/>
              </a:rPr>
              <a:t>Per cent</a:t>
            </a:r>
          </a:p>
        </p:txBody>
      </p:sp>
      <p:graphicFrame>
        <p:nvGraphicFramePr>
          <p:cNvPr id="13" name="Chart 12"/>
          <p:cNvGraphicFramePr>
            <a:graphicFrameLocks/>
          </p:cNvGraphicFramePr>
          <p:nvPr>
            <p:extLst>
              <p:ext uri="{D42A27DB-BD31-4B8C-83A1-F6EECF244321}">
                <p14:modId xmlns:p14="http://schemas.microsoft.com/office/powerpoint/2010/main" val="2940933208"/>
              </p:ext>
            </p:extLst>
          </p:nvPr>
        </p:nvGraphicFramePr>
        <p:xfrm>
          <a:off x="179512" y="2072064"/>
          <a:ext cx="4572000" cy="3883239"/>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2"/>
          <p:cNvSpPr txBox="1"/>
          <p:nvPr/>
        </p:nvSpPr>
        <p:spPr>
          <a:xfrm>
            <a:off x="0" y="-61099"/>
            <a:ext cx="971600"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Europe</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graphicFrame>
        <p:nvGraphicFramePr>
          <p:cNvPr id="10" name="Chart 9"/>
          <p:cNvGraphicFramePr>
            <a:graphicFrameLocks/>
          </p:cNvGraphicFramePr>
          <p:nvPr>
            <p:extLst>
              <p:ext uri="{D42A27DB-BD31-4B8C-83A1-F6EECF244321}">
                <p14:modId xmlns:p14="http://schemas.microsoft.com/office/powerpoint/2010/main" val="3532194351"/>
              </p:ext>
            </p:extLst>
          </p:nvPr>
        </p:nvGraphicFramePr>
        <p:xfrm>
          <a:off x="4572000" y="2085711"/>
          <a:ext cx="4572000" cy="388323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37294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323490"/>
            <a:ext cx="8568952" cy="954107"/>
          </a:xfrm>
          <a:prstGeom prst="rect">
            <a:avLst/>
          </a:prstGeom>
        </p:spPr>
        <p:txBody>
          <a:bodyPr wrap="square">
            <a:spAutoFit/>
          </a:bodyPr>
          <a:lstStyle/>
          <a:p>
            <a:pPr algn="ctr">
              <a:defRPr/>
            </a:pPr>
            <a:r>
              <a:rPr lang="en-GB" sz="2800" b="1" dirty="0">
                <a:solidFill>
                  <a:schemeClr val="tx2"/>
                </a:solidFill>
                <a:latin typeface="+mj-lt"/>
              </a:rPr>
              <a:t>Investment in Italy has been especially hard-hit by the crisis and fiscal </a:t>
            </a:r>
            <a:r>
              <a:rPr lang="en-GB" sz="2800" b="1" dirty="0" smtClean="0">
                <a:solidFill>
                  <a:schemeClr val="tx2"/>
                </a:solidFill>
                <a:latin typeface="+mj-lt"/>
              </a:rPr>
              <a:t>consolidation</a:t>
            </a:r>
            <a:endParaRPr lang="en-GB" sz="2800" b="1" dirty="0">
              <a:solidFill>
                <a:srgbClr val="727272"/>
              </a:solidFill>
              <a:latin typeface="+mj-lt"/>
            </a:endParaRPr>
          </a:p>
        </p:txBody>
      </p:sp>
      <p:sp>
        <p:nvSpPr>
          <p:cNvPr id="7" name="TextBox 6"/>
          <p:cNvSpPr txBox="1"/>
          <p:nvPr/>
        </p:nvSpPr>
        <p:spPr>
          <a:xfrm>
            <a:off x="0" y="1304386"/>
            <a:ext cx="4693008" cy="984885"/>
          </a:xfrm>
          <a:prstGeom prst="rect">
            <a:avLst/>
          </a:prstGeom>
          <a:noFill/>
        </p:spPr>
        <p:txBody>
          <a:bodyPr wrap="square" rtlCol="0">
            <a:spAutoFit/>
          </a:bodyPr>
          <a:lstStyle/>
          <a:p>
            <a:pPr algn="ctr"/>
            <a:r>
              <a:rPr lang="en-GB" sz="2000" b="1" dirty="0">
                <a:solidFill>
                  <a:schemeClr val="accent3"/>
                </a:solidFill>
                <a:latin typeface="Calibri" pitchFamily="34" charset="0"/>
              </a:rPr>
              <a:t>Private non-residential and </a:t>
            </a:r>
            <a:r>
              <a:rPr lang="en-GB" sz="2000" b="1" dirty="0" smtClean="0">
                <a:solidFill>
                  <a:schemeClr val="accent3"/>
                </a:solidFill>
                <a:latin typeface="Calibri" pitchFamily="34" charset="0"/>
              </a:rPr>
              <a:t>government</a:t>
            </a:r>
          </a:p>
          <a:p>
            <a:pPr algn="ctr"/>
            <a:r>
              <a:rPr lang="en-GB" sz="2000" b="1" dirty="0" smtClean="0">
                <a:solidFill>
                  <a:schemeClr val="accent3"/>
                </a:solidFill>
                <a:latin typeface="Calibri" pitchFamily="34" charset="0"/>
              </a:rPr>
              <a:t> </a:t>
            </a:r>
            <a:r>
              <a:rPr lang="en-GB" sz="2000" b="1" dirty="0">
                <a:solidFill>
                  <a:schemeClr val="accent3"/>
                </a:solidFill>
                <a:latin typeface="Calibri" pitchFamily="34" charset="0"/>
              </a:rPr>
              <a:t>fixed capital </a:t>
            </a:r>
            <a:r>
              <a:rPr lang="en-GB" sz="2000" b="1" dirty="0" smtClean="0">
                <a:solidFill>
                  <a:schemeClr val="accent3"/>
                </a:solidFill>
                <a:latin typeface="Calibri" pitchFamily="34" charset="0"/>
              </a:rPr>
              <a:t>formation</a:t>
            </a:r>
          </a:p>
          <a:p>
            <a:pPr algn="ctr"/>
            <a:r>
              <a:rPr lang="en-GB" dirty="0" smtClean="0">
                <a:solidFill>
                  <a:schemeClr val="accent3"/>
                </a:solidFill>
                <a:latin typeface="Calibri" pitchFamily="34" charset="0"/>
              </a:rPr>
              <a:t>Volume index, 2008 = 100</a:t>
            </a:r>
            <a:endParaRPr lang="en-GB" dirty="0">
              <a:solidFill>
                <a:schemeClr val="accent3"/>
              </a:solidFill>
              <a:latin typeface="Calibri"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212540823"/>
              </p:ext>
            </p:extLst>
          </p:nvPr>
        </p:nvGraphicFramePr>
        <p:xfrm>
          <a:off x="18856" y="2244775"/>
          <a:ext cx="4517140" cy="373003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2"/>
          <p:cNvSpPr txBox="1"/>
          <p:nvPr/>
        </p:nvSpPr>
        <p:spPr>
          <a:xfrm>
            <a:off x="0" y="-61099"/>
            <a:ext cx="755576" cy="369332"/>
          </a:xfrm>
          <a:prstGeom prst="rect">
            <a:avLst/>
          </a:prstGeom>
          <a:noFill/>
        </p:spPr>
        <p:txBody>
          <a:bodyPr wrap="square" rtlCol="0">
            <a:spAutoFit/>
          </a:bodyPr>
          <a:lstStyle/>
          <a:p>
            <a:r>
              <a:rPr lang="en-GB" i="1" dirty="0" smtClean="0">
                <a:solidFill>
                  <a:schemeClr val="tx1">
                    <a:alpha val="50000"/>
                  </a:schemeClr>
                </a:solidFill>
                <a:effectLst>
                  <a:outerShdw blurRad="50800" dist="38100" dir="2700000" algn="tl" rotWithShape="0">
                    <a:prstClr val="black">
                      <a:alpha val="40000"/>
                    </a:prstClr>
                  </a:outerShdw>
                </a:effectLst>
                <a:latin typeface="+mj-lt"/>
              </a:rPr>
              <a:t>Italy</a:t>
            </a:r>
            <a:endParaRPr lang="en-GB" i="1" dirty="0">
              <a:solidFill>
                <a:schemeClr val="tx1">
                  <a:alpha val="50000"/>
                </a:schemeClr>
              </a:solidFill>
              <a:effectLst>
                <a:outerShdw blurRad="50800" dist="38100" dir="2700000" algn="tl" rotWithShape="0">
                  <a:prstClr val="black">
                    <a:alpha val="40000"/>
                  </a:prstClr>
                </a:outerShdw>
              </a:effectLst>
              <a:latin typeface="+mj-lt"/>
            </a:endParaRPr>
          </a:p>
        </p:txBody>
      </p:sp>
      <p:sp>
        <p:nvSpPr>
          <p:cNvPr id="8" name="TextBox 7"/>
          <p:cNvSpPr txBox="1"/>
          <p:nvPr/>
        </p:nvSpPr>
        <p:spPr>
          <a:xfrm>
            <a:off x="254771" y="5956544"/>
            <a:ext cx="6408712" cy="307777"/>
          </a:xfrm>
          <a:prstGeom prst="rect">
            <a:avLst/>
          </a:prstGeom>
          <a:noFill/>
        </p:spPr>
        <p:txBody>
          <a:bodyPr wrap="square" rtlCol="0">
            <a:spAutoFit/>
          </a:bodyPr>
          <a:lstStyle/>
          <a:p>
            <a:r>
              <a:rPr lang="en-US" sz="1400" b="1" i="1" dirty="0" smtClean="0">
                <a:latin typeface="+mj-lt"/>
              </a:rPr>
              <a:t>Source</a:t>
            </a:r>
            <a:r>
              <a:rPr lang="en-US" sz="1400" b="1" i="1" dirty="0">
                <a:latin typeface="+mj-lt"/>
              </a:rPr>
              <a:t>:</a:t>
            </a:r>
            <a:r>
              <a:rPr lang="en-US" sz="1400" dirty="0">
                <a:latin typeface="+mj-lt"/>
              </a:rPr>
              <a:t> June 2015 OECD Economic Outlook database.</a:t>
            </a:r>
            <a:endParaRPr lang="en-GB" sz="1100" dirty="0">
              <a:latin typeface="+mj-lt"/>
            </a:endParaRPr>
          </a:p>
        </p:txBody>
      </p:sp>
      <p:graphicFrame>
        <p:nvGraphicFramePr>
          <p:cNvPr id="9" name="Chart 8"/>
          <p:cNvGraphicFramePr>
            <a:graphicFrameLocks/>
          </p:cNvGraphicFramePr>
          <p:nvPr>
            <p:extLst>
              <p:ext uri="{D42A27DB-BD31-4B8C-83A1-F6EECF244321}">
                <p14:modId xmlns:p14="http://schemas.microsoft.com/office/powerpoint/2010/main" val="3706867161"/>
              </p:ext>
            </p:extLst>
          </p:nvPr>
        </p:nvGraphicFramePr>
        <p:xfrm>
          <a:off x="4400180" y="2249332"/>
          <a:ext cx="4680520" cy="3707212"/>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4693007" y="1474331"/>
            <a:ext cx="4426161" cy="677108"/>
          </a:xfrm>
          <a:prstGeom prst="rect">
            <a:avLst/>
          </a:prstGeom>
          <a:noFill/>
        </p:spPr>
        <p:txBody>
          <a:bodyPr wrap="square" rtlCol="0">
            <a:spAutoFit/>
          </a:bodyPr>
          <a:lstStyle/>
          <a:p>
            <a:pPr algn="ctr"/>
            <a:r>
              <a:rPr lang="en-GB" sz="2000" b="1" dirty="0" smtClean="0">
                <a:solidFill>
                  <a:schemeClr val="accent3"/>
                </a:solidFill>
                <a:latin typeface="Calibri" pitchFamily="34" charset="0"/>
              </a:rPr>
              <a:t>Capital stock excluding housing</a:t>
            </a:r>
          </a:p>
          <a:p>
            <a:pPr algn="ctr"/>
            <a:r>
              <a:rPr lang="en-GB" dirty="0" smtClean="0">
                <a:solidFill>
                  <a:schemeClr val="accent3"/>
                </a:solidFill>
                <a:latin typeface="Calibri" pitchFamily="34" charset="0"/>
              </a:rPr>
              <a:t>Volume index, 2000=100</a:t>
            </a:r>
            <a:endParaRPr lang="en-GB" dirty="0">
              <a:solidFill>
                <a:schemeClr val="accent3"/>
              </a:solidFill>
              <a:latin typeface="Calibri" pitchFamily="34" charset="0"/>
            </a:endParaRPr>
          </a:p>
        </p:txBody>
      </p:sp>
    </p:spTree>
    <p:extLst>
      <p:ext uri="{BB962C8B-B14F-4D97-AF65-F5344CB8AC3E}">
        <p14:creationId xmlns:p14="http://schemas.microsoft.com/office/powerpoint/2010/main" val="593683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plate EX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CLM">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Presentation" ma:contentTypeID="0x0101008B4DD370EC31429186F3AD49F0D3098F004A77CEA22D3A40738DB9741B0FD4187A0081A297DA330C4955888849EBD611C226003B5B02897608A242A05EB83AEBE75451" ma:contentTypeVersion="107" ma:contentTypeDescription="Create a new document." ma:contentTypeScope="" ma:versionID="6de1fe3560c73d21209256d77f805963">
  <xsd:schema xmlns:xsd="http://www.w3.org/2001/XMLSchema" xmlns:xs="http://www.w3.org/2001/XMLSchema" xmlns:p="http://schemas.microsoft.com/office/2006/metadata/properties" xmlns:ns1="http://schemas.microsoft.com/sharepoint/v3" xmlns:ns2="54c4cd27-f286-408f-9ce0-33c1e0f3ab39" xmlns:ns3="464847da-6e18-4144-8ad5-5857903e06b6" xmlns:ns4="d754eb24-5a05-4d1d-901a-82186b4797ea" xmlns:ns5="http://schemas.microsoft.com/sharepoint/v3/fields" xmlns:ns6="c9f238dd-bb73-4aef-a7a5-d644ad823e52" xmlns:ns7="ca82dde9-3436-4d3d-bddd-d31447390034" targetNamespace="http://schemas.microsoft.com/office/2006/metadata/properties" ma:root="true" ma:fieldsID="ab708419f8d4d3af6940ccf48e82b07b" ns1:_="" ns2:_="" ns3:_="" ns4:_="" ns5:_="" ns6:_="" ns7:_="">
    <xsd:import namespace="http://schemas.microsoft.com/sharepoint/v3"/>
    <xsd:import namespace="54c4cd27-f286-408f-9ce0-33c1e0f3ab39"/>
    <xsd:import namespace="464847da-6e18-4144-8ad5-5857903e06b6"/>
    <xsd:import namespace="d754eb24-5a05-4d1d-901a-82186b4797ea"/>
    <xsd:import namespace="http://schemas.microsoft.com/sharepoint/v3/fields"/>
    <xsd:import namespace="c9f238dd-bb73-4aef-a7a5-d644ad823e52"/>
    <xsd:import namespace="ca82dde9-3436-4d3d-bddd-d31447390034"/>
    <xsd:element name="properties">
      <xsd:complexType>
        <xsd:sequence>
          <xsd:element name="documentManagement">
            <xsd:complexType>
              <xsd:all>
                <xsd:element ref="ns4:OECDReviewWorkflow" minOccurs="0"/>
                <xsd:element ref="ns5:TaskDueDate" minOccurs="0"/>
                <xsd:element ref="ns1:Priority" minOccurs="0"/>
                <xsd:element ref="ns5:TaskStatus" minOccurs="0"/>
                <xsd:element ref="ns1:AssignedTo" minOccurs="0"/>
                <xsd:element ref="ns3:OECDExpirationDate" minOccurs="0"/>
                <xsd:element ref="ns2:OECDSourceID" minOccurs="0"/>
                <xsd:element ref="ns4:OECDPinnedBy" minOccurs="0"/>
                <xsd:element ref="ns2:OECDKimStatus" minOccurs="0"/>
                <xsd:element ref="ns4:OECDReviewers" minOccurs="0"/>
                <xsd:element ref="ns4:OECDHODApprovers" minOccurs="0"/>
                <xsd:element ref="ns4:OECDDOApprovers" minOccurs="0"/>
                <xsd:element ref="ns4:OECDDeputyDirectorApprovers" minOccurs="0"/>
                <xsd:element ref="ns4:OECDDIRApprovers" minOccurs="0"/>
                <xsd:element ref="ns4:OECDBudgetApprovers" minOccurs="0"/>
                <xsd:element ref="ns4:OECDCommunicationApprovers" minOccurs="0"/>
                <xsd:element ref="ns4:OECDWorkflowCurrentStep" minOccurs="0"/>
                <xsd:element ref="ns4:OECDWorkflowDisplayStep" minOccurs="0"/>
                <xsd:element ref="ns4:OECDWorkflowRoute" minOccurs="0"/>
                <xsd:element ref="ns4:OECDWorkflowHistory" minOccurs="0"/>
                <xsd:element ref="ns6:eShareCountryTaxHTField0" minOccurs="0"/>
                <xsd:element ref="ns6:eShareTopicTaxHTField0" minOccurs="0"/>
                <xsd:element ref="ns6:eShareKeywordsTaxHTField0" minOccurs="0"/>
                <xsd:element ref="ns3:_dlc_DocIdPersistId" minOccurs="0"/>
                <xsd:element ref="ns7:TaxCatchAllLabel" minOccurs="0"/>
                <xsd:element ref="ns3:_dlc_DocId" minOccurs="0"/>
                <xsd:element ref="ns3:_dlc_DocIdUrl" minOccurs="0"/>
                <xsd:element ref="ns7:TaxCatchAll" minOccurs="0"/>
                <xsd:element ref="ns4:OECDEventTitle" minOccurs="0"/>
                <xsd:element ref="ns2:OECDKimProvenance" minOccurs="0"/>
                <xsd:element ref="ns2:OECDSourceMainStart" minOccurs="0"/>
                <xsd:element ref="ns2:OECDKimBussinessContext" minOccurs="0"/>
                <xsd:element ref="ns2:OECDSourceMainE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riority" ma:index="8" nillable="true" ma:displayName="Priority" ma:default="(2) Normal" ma:internalName="Priority">
      <xsd:simpleType>
        <xsd:restriction base="dms:Choice">
          <xsd:enumeration value="(1) High"/>
          <xsd:enumeration value="(2) Normal"/>
          <xsd:enumeration value="(3) Low"/>
        </xsd:restriction>
      </xsd:simpleType>
    </xsd:element>
    <xsd:element name="AssignedTo" ma:index="10" nillable="true" ma:displayName="Assigned to" ma:list="UserInfo"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4c4cd27-f286-408f-9ce0-33c1e0f3ab39" elementFormDefault="qualified">
    <xsd:import namespace="http://schemas.microsoft.com/office/2006/documentManagement/types"/>
    <xsd:import namespace="http://schemas.microsoft.com/office/infopath/2007/PartnerControls"/>
    <xsd:element name="OECDSourceID" ma:index="12" nillable="true" ma:displayName="Source Id" ma:description="" ma:hidden="true" ma:internalName="OECDSourceID">
      <xsd:simpleType>
        <xsd:restriction base="dms:Text"/>
      </xsd:simpleType>
    </xsd:element>
    <xsd:element name="OECDKimStatus" ma:index="14" nillable="true" ma:displayName="Kim status" ma:default="Draft" ma:description="" ma:format="Dropdown" ma:hidden="true" ma:internalName="OECDKimStatus">
      <xsd:simpleType>
        <xsd:restriction base="dms:Choice">
          <xsd:enumeration value="Draft"/>
          <xsd:enumeration value="Final"/>
        </xsd:restriction>
      </xsd:simpleType>
    </xsd:element>
    <xsd:element name="OECDKimProvenance" ma:index="40" nillable="true" ma:displayName="Kim provenance" ma:description="" ma:hidden="true" ma:internalName="OECDKimProvenance" ma:readOnly="false">
      <xsd:simpleType>
        <xsd:restriction base="dms:Text"/>
      </xsd:simpleType>
    </xsd:element>
    <xsd:element name="OECDSourceMainStart" ma:index="41" nillable="true" ma:displayName="Event Start" ma:default="" ma:description="" ma:format="DateOnly" ma:internalName="OECDSourceMainStart" ma:readOnly="false">
      <xsd:simpleType>
        <xsd:restriction base="dms:DateTime"/>
      </xsd:simpleType>
    </xsd:element>
    <xsd:element name="OECDKimBussinessContext" ma:index="42" nillable="true" ma:displayName="Kim business context" ma:description="" ma:hidden="true" ma:internalName="OECDKimBussinessContext" ma:readOnly="false">
      <xsd:simpleType>
        <xsd:restriction base="dms:Text"/>
      </xsd:simpleType>
    </xsd:element>
    <xsd:element name="OECDSourceMainEnd" ma:index="43" nillable="true" ma:displayName="Event End" ma:default="" ma:description="" ma:format="DateOnly" ma:internalName="OECDSourceMainEnd"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64847da-6e18-4144-8ad5-5857903e06b6" elementFormDefault="qualified">
    <xsd:import namespace="http://schemas.microsoft.com/office/2006/documentManagement/types"/>
    <xsd:import namespace="http://schemas.microsoft.com/office/infopath/2007/PartnerControls"/>
    <xsd:element name="OECDExpirationDate" ma:index="11" nillable="true" ma:displayName="Highlights" ma:default="" ma:description="" ma:format="DateOnly" ma:internalName="OECDExpirationDate">
      <xsd:simpleType>
        <xsd:restriction base="dms:DateTime"/>
      </xsd:simpleType>
    </xsd:element>
    <xsd:element name="_dlc_DocIdPersistId" ma:index="34" nillable="true" ma:displayName="Persist ID" ma:description="Keep ID on add." ma:hidden="true" ma:internalName="_dlc_DocIdPersistId" ma:readOnly="true">
      <xsd:simpleType>
        <xsd:restriction base="dms:Boolean"/>
      </xsd:simpleType>
    </xsd:element>
    <xsd:element name="_dlc_DocId" ma:index="36" nillable="true" ma:displayName="Document ID" ma:description="The value of the document ID assigned to this item." ma:hidden="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754eb24-5a05-4d1d-901a-82186b4797ea" elementFormDefault="qualified">
    <xsd:import namespace="http://schemas.microsoft.com/office/2006/documentManagement/types"/>
    <xsd:import namespace="http://schemas.microsoft.com/office/infopath/2007/PartnerControls"/>
    <xsd:element name="OECDReviewWorkflow" ma:index="6" nillable="true" ma:displayName="Review workflow" ma:default="False" ma:description="" ma:internalName="OECDReviewWorkflow">
      <xsd:simpleType>
        <xsd:restriction base="dms:Boolean"/>
      </xsd:simpleType>
    </xsd:element>
    <xsd:element name="OECDPinnedBy" ma:index="13" nillable="true" ma:displayName="Pinned by" ma:description="" ma:hidden="true" ma:internalName="OECDPinn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Reviewers" ma:index="15" nillable="true" ma:displayName="Reviewers" ma:description="" ma:hidden="true" ma:internalName="OECDReview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HODApprovers" ma:index="16" nillable="true" ma:displayName="HOD approvers" ma:description="" ma:hidden="true" ma:internalName="OECDHOD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DOApprovers" ma:index="17" nillable="true" ma:displayName="DO approvers" ma:description="" ma:hidden="true" ma:internalName="OECDDO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DeputyDirectorApprovers" ma:index="18" nillable="true" ma:displayName="Deputy Director approvers" ma:description="" ma:hidden="true" ma:internalName="OECDDeputyDirector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DIRApprovers" ma:index="19" nillable="true" ma:displayName="DIR approvers" ma:description="" ma:hidden="true" ma:internalName="OECDDIR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BudgetApprovers" ma:index="20" nillable="true" ma:displayName="Budget approvers" ma:description="" ma:hidden="true" ma:internalName="OECDBudget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CommunicationApprovers" ma:index="21" nillable="true" ma:displayName="Communication approvers" ma:description="" ma:hidden="true" ma:internalName="OECDCommunicationApprov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WorkflowCurrentStep" ma:index="22" nillable="true" ma:displayName="Workflow Current Step" ma:description="" ma:hidden="true" ma:internalName="OECDWorkflowCurrentStep">
      <xsd:simpleType>
        <xsd:restriction base="dms:Text"/>
      </xsd:simpleType>
    </xsd:element>
    <xsd:element name="OECDWorkflowDisplayStep" ma:index="23" nillable="true" ma:displayName="Workflow Display Step" ma:description="" ma:hidden="true" ma:internalName="OECDWorkflowDisplayStep">
      <xsd:simpleType>
        <xsd:restriction base="dms:Text"/>
      </xsd:simpleType>
    </xsd:element>
    <xsd:element name="OECDWorkflowRoute" ma:index="24" nillable="true" ma:displayName="Workflow Route" ma:hidden="true" ma:internalName="OECDWorkflowRoute">
      <xsd:simpleType>
        <xsd:restriction base="dms:Note"/>
      </xsd:simpleType>
    </xsd:element>
    <xsd:element name="OECDWorkflowHistory" ma:index="25" nillable="true" ma:displayName="Workflow History" ma:description="" ma:hidden="true" ma:internalName="OECDWorkflowHistory">
      <xsd:simpleType>
        <xsd:restriction base="dms:Note"/>
      </xsd:simpleType>
    </xsd:element>
    <xsd:element name="OECDEventTitle" ma:index="39" nillable="true" ma:displayName="Event title" ma:description="" ma:hidden="true" ma:internalName="OECDEventTitle"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TaskDueDate" ma:index="7" nillable="true" ma:displayName="Due Date" ma:default="" ma:format="DateOnly" ma:internalName="TaskDueDate">
      <xsd:simpleType>
        <xsd:restriction base="dms:DateTime"/>
      </xsd:simpleType>
    </xsd:element>
    <xsd:element name="TaskStatus" ma:index="9" nillable="true" ma:displayName="Status" ma:default="(n/a)" ma:internalName="TaskStatus">
      <xsd:simpleType>
        <xsd:restriction base="dms:Choice">
          <xsd:enumeration value="(n/a)"/>
          <xsd:enumeration value="Not Started"/>
          <xsd:enumeration value="In Progress"/>
          <xsd:enumeration value="Under approval"/>
          <xsd:enumeration value="Approved"/>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c9f238dd-bb73-4aef-a7a5-d644ad823e52" elementFormDefault="qualified">
    <xsd:import namespace="http://schemas.microsoft.com/office/2006/documentManagement/types"/>
    <xsd:import namespace="http://schemas.microsoft.com/office/infopath/2007/PartnerControls"/>
    <xsd:element name="eShareCountryTaxHTField0" ma:index="26" nillable="true" ma:taxonomy="true" ma:internalName="eShareCountryTaxHTField0" ma:taxonomyFieldName="OECDCountry" ma:displayName="Country" ma:readOnly="false" ma:default="" ma:fieldId="aa366335-bba6-4f71-86c6-f91b1ae503c2" ma:taxonomyMulti="true" ma:sspId="27ec883c-a62c-444f-a935-fcddb579e39d" ma:termSetId="e1026e78-e24d-4b33-a8f4-6ff75b8e5ad2" ma:anchorId="00000000-0000-0000-0000-000000000000" ma:open="false" ma:isKeyword="false">
      <xsd:complexType>
        <xsd:sequence>
          <xsd:element ref="pc:Terms" minOccurs="0" maxOccurs="1"/>
        </xsd:sequence>
      </xsd:complexType>
    </xsd:element>
    <xsd:element name="eShareTopicTaxHTField0" ma:index="27" nillable="true" ma:taxonomy="true" ma:internalName="eShareTopicTaxHTField0" ma:taxonomyFieldName="OECDTopic" ma:displayName="Topic" ma:default="" ma:fieldId="9b5335f8-765c-484a-86dd-d10580650a95" ma:taxonomyMulti="true" ma:sspId="27ec883c-a62c-444f-a935-fcddb579e39d" ma:termSetId="d0043ed9-7fdc-4b21-8641-a864cc50d2b2" ma:anchorId="00000000-0000-0000-0000-000000000000" ma:open="false" ma:isKeyword="false">
      <xsd:complexType>
        <xsd:sequence>
          <xsd:element ref="pc:Terms" minOccurs="0" maxOccurs="1"/>
        </xsd:sequence>
      </xsd:complexType>
    </xsd:element>
    <xsd:element name="eShareKeywordsTaxHTField0" ma:index="28" nillable="true" ma:taxonomy="true" ma:internalName="eShareKeywordsTaxHTField0" ma:taxonomyFieldName="OECDKeywords" ma:displayName="Keywords" ma:default="" ma:fieldId="8a7c3663-990d-467c-b1b8-bb4b775674ad" ma:taxonomyMulti="true" ma:sspId="27ec883c-a62c-444f-a935-fcddb579e39d" ma:termSetId="f51791ee-8e04-4654-a875-fc747102cd45"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a82dde9-3436-4d3d-bddd-d31447390034" elementFormDefault="qualified">
    <xsd:import namespace="http://schemas.microsoft.com/office/2006/documentManagement/types"/>
    <xsd:import namespace="http://schemas.microsoft.com/office/infopath/2007/PartnerControls"/>
    <xsd:element name="TaxCatchAllLabel" ma:index="35" nillable="true" ma:displayName="Taxonomy Catch All Column1" ma:hidden="true" ma:list="{f238c0b0-3384-41ab-af60-ab39d110a44d}" ma:internalName="TaxCatchAllLabel" ma:readOnly="true" ma:showField="CatchAllDataLabel" ma:web="464847da-6e18-4144-8ad5-5857903e06b6">
      <xsd:complexType>
        <xsd:complexContent>
          <xsd:extension base="dms:MultiChoiceLookup">
            <xsd:sequence>
              <xsd:element name="Value" type="dms:Lookup" maxOccurs="unbounded" minOccurs="0" nillable="true"/>
            </xsd:sequence>
          </xsd:extension>
        </xsd:complexContent>
      </xsd:complexType>
    </xsd:element>
    <xsd:element name="TaxCatchAll" ma:index="38" nillable="true" ma:displayName="Taxonomy Catch All Column" ma:hidden="true" ma:list="{f238c0b0-3384-41ab-af60-ab39d110a44d}" ma:internalName="TaxCatchAll" ma:showField="CatchAllData" ma:web="464847da-6e18-4144-8ad5-5857903e06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OECDListFormCollapsible</Display>
  <Edit>OECDWFFormCollapsible</Edit>
  <New>OECDWFFormCollapsible</New>
</FormTemplates>
</file>

<file path=customXml/item3.xml><?xml version="1.0" encoding="utf-8"?>
<p:properties xmlns:p="http://schemas.microsoft.com/office/2006/metadata/properties" xmlns:xsi="http://www.w3.org/2001/XMLSchema-instance" xmlns:pc="http://schemas.microsoft.com/office/infopath/2007/PartnerControls">
  <documentManagement>
    <OECDExpirationDate xmlns="464847da-6e18-4144-8ad5-5857903e06b6" xsi:nil="true"/>
    <OECDKimStatus xmlns="54c4cd27-f286-408f-9ce0-33c1e0f3ab39">Draft</OECDKimStatus>
    <eShareCountryTaxHTField0 xmlns="c9f238dd-bb73-4aef-a7a5-d644ad823e52">
      <Terms xmlns="http://schemas.microsoft.com/office/infopath/2007/PartnerControls">
        <TermInfo xmlns="http://schemas.microsoft.com/office/infopath/2007/PartnerControls">
          <TermName xmlns="http://schemas.microsoft.com/office/infopath/2007/PartnerControls">Italy</TermName>
          <TermId xmlns="http://schemas.microsoft.com/office/infopath/2007/PartnerControls">30419bd7-387b-4c0c-816b-74f43bda73f4</TermId>
        </TermInfo>
      </Terms>
    </eShareCountryTaxHTField0>
    <eShareTopicTaxHTField0 xmlns="c9f238dd-bb73-4aef-a7a5-d644ad823e52">
      <Terms xmlns="http://schemas.microsoft.com/office/infopath/2007/PartnerControls">
        <TermInfo xmlns="http://schemas.microsoft.com/office/infopath/2007/PartnerControls">
          <TermName xmlns="http://schemas.microsoft.com/office/infopath/2007/PartnerControls">Economic growth</TermName>
          <TermId xmlns="http://schemas.microsoft.com/office/infopath/2007/PartnerControls">9eba0011-22c6-4045-a791-62556867fb22</TermId>
        </TermInfo>
      </Terms>
    </eShareTopicTaxHTField0>
    <eShareKeywordsTaxHTField0 xmlns="c9f238dd-bb73-4aef-a7a5-d644ad823e52">
      <Terms xmlns="http://schemas.microsoft.com/office/infopath/2007/PartnerControls">
        <TermInfo xmlns="http://schemas.microsoft.com/office/infopath/2007/PartnerControls">
          <TermName xmlns="http://schemas.microsoft.com/office/infopath/2007/PartnerControls">Economic Outlook</TermName>
          <TermId xmlns="http://schemas.microsoft.com/office/infopath/2007/PartnerControls">a9443a1a-b32f-49f3-97a5-13870ae66f90</TermId>
        </TermInfo>
      </Terms>
    </eShareKeywordsTaxHTField0>
    <TaxCatchAll xmlns="ca82dde9-3436-4d3d-bddd-d31447390034">
      <Value>314</Value>
      <Value>399</Value>
      <Value>122</Value>
    </TaxCatchAll>
    <OECDPinnedBy xmlns="d754eb24-5a05-4d1d-901a-82186b4797ea">
      <UserInfo>
        <DisplayName/>
        <AccountId xsi:nil="true"/>
        <AccountType/>
      </UserInfo>
    </OECDPinnedBy>
    <OECDDOApprovers xmlns="d754eb24-5a05-4d1d-901a-82186b4797ea">
      <UserInfo>
        <DisplayName/>
        <AccountId xsi:nil="true"/>
        <AccountType/>
      </UserInfo>
    </OECDDOApprovers>
    <TaskStatus xmlns="http://schemas.microsoft.com/sharepoint/v3/fields">(n/a)</TaskStatus>
    <AssignedTo xmlns="http://schemas.microsoft.com/sharepoint/v3">
      <UserInfo>
        <DisplayName>OECDMAIN\barnard_g</DisplayName>
        <AccountId>142</AccountId>
        <AccountType/>
      </UserInfo>
      <UserInfo>
        <DisplayName>OECDMAIN\menkyna_f</DisplayName>
        <AccountId>478</AccountId>
        <AccountType/>
      </UserInfo>
    </AssignedTo>
    <TaskDueDate xmlns="http://schemas.microsoft.com/sharepoint/v3/fields" xsi:nil="true"/>
    <OECDBudgetApprovers xmlns="d754eb24-5a05-4d1d-901a-82186b4797ea">
      <UserInfo>
        <DisplayName/>
        <AccountId xsi:nil="true"/>
        <AccountType/>
      </UserInfo>
    </OECDBudgetApprovers>
    <Priority xmlns="http://schemas.microsoft.com/sharepoint/v3">(2) Normal</Priority>
    <OECDWorkflowHistory xmlns="d754eb24-5a05-4d1d-901a-82186b4797ea" xsi:nil="true"/>
    <OECDDIRApprovers xmlns="d754eb24-5a05-4d1d-901a-82186b4797ea">
      <UserInfo>
        <DisplayName/>
        <AccountId xsi:nil="true"/>
        <AccountType/>
      </UserInfo>
    </OECDDIRApprovers>
    <OECDHODApprovers xmlns="d754eb24-5a05-4d1d-901a-82186b4797ea">
      <UserInfo>
        <DisplayName/>
        <AccountId xsi:nil="true"/>
        <AccountType/>
      </UserInfo>
    </OECDHODApprovers>
    <OECDDeputyDirectorApprovers xmlns="d754eb24-5a05-4d1d-901a-82186b4797ea">
      <UserInfo>
        <DisplayName/>
        <AccountId xsi:nil="true"/>
        <AccountType/>
      </UserInfo>
    </OECDDeputyDirectorApprovers>
    <OECDWorkflowDisplayStep xmlns="d754eb24-5a05-4d1d-901a-82186b4797ea" xsi:nil="true"/>
    <OECDWorkflowRoute xmlns="d754eb24-5a05-4d1d-901a-82186b4797ea" xsi:nil="true"/>
    <OECDReviewWorkflow xmlns="d754eb24-5a05-4d1d-901a-82186b4797ea">false</OECDReviewWorkflow>
    <OECDReviewers xmlns="d754eb24-5a05-4d1d-901a-82186b4797ea">
      <UserInfo>
        <DisplayName>BARNARD Geoff, ECO</DisplayName>
        <AccountId>142</AccountId>
        <AccountType/>
      </UserInfo>
      <UserInfo>
        <DisplayName>MENKYNA Fusako, ECO</DisplayName>
        <AccountId>478</AccountId>
        <AccountType/>
      </UserInfo>
      <UserInfo>
        <DisplayName>OECDMAIN\barnard_g</DisplayName>
        <AccountId>142</AccountId>
        <AccountType/>
      </UserInfo>
      <UserInfo>
        <DisplayName>OECDMAIN\menkyna_f</DisplayName>
        <AccountId>478</AccountId>
        <AccountType/>
      </UserInfo>
    </OECDReviewers>
    <OECDWorkflowCurrentStep xmlns="d754eb24-5a05-4d1d-901a-82186b4797ea" xsi:nil="true"/>
    <OECDCommunicationApprovers xmlns="d754eb24-5a05-4d1d-901a-82186b4797ea">
      <UserInfo>
        <DisplayName/>
        <AccountId xsi:nil="true"/>
        <AccountType/>
      </UserInfo>
    </OECDCommunicationApprovers>
    <OECDSourceID xmlns="54c4cd27-f286-408f-9ce0-33c1e0f3ab39" xsi:nil="true"/>
    <OECDSourceMainEnd xmlns="54c4cd27-f286-408f-9ce0-33c1e0f3ab39" xsi:nil="true"/>
    <OECDSourceMainStart xmlns="54c4cd27-f286-408f-9ce0-33c1e0f3ab39">2015-06-26T22:00:00+00:00</OECDSourceMainStart>
    <OECDKimBussinessContext xmlns="54c4cd27-f286-408f-9ce0-33c1e0f3ab39" xsi:nil="true"/>
    <OECDEventTitle xmlns="d754eb24-5a05-4d1d-901a-82186b4797ea" xsi:nil="true"/>
    <OECDKimProvenance xmlns="54c4cd27-f286-408f-9ce0-33c1e0f3ab39" xsi:nil="true"/>
  </documentManagement>
</p:properties>
</file>

<file path=customXml/item4.xml><?xml version="1.0" encoding="utf-8"?>
<?mso-contentType ?>
<spe:Receivers xmlns:spe="http://schemas.microsoft.com/sharepoint/events"/>
</file>

<file path=customXml/item5.xml><?xml version="1.0" encoding="utf-8"?>
<?mso-contentType ?>
<SharedContentType xmlns="Microsoft.SharePoint.Taxonomy.ContentTypeSync" SourceId="27ec883c-a62c-444f-a935-fcddb579e39d" ContentTypeId="0x0101008B4DD370EC31429186F3AD49F0D3098F004A77CEA22D3A40738DB9741B0FD4187A" PreviousValue="false"/>
</file>

<file path=customXml/item6.xml><?xml version="1.0" encoding="utf-8"?>
<?mso-contentType ?>
<CtFieldPriority xmlns="http://www.oecd.org/eshare/projectsentre/CtFieldPriority/" xmlns:i="http://www.w3.org/2001/XMLSchema-instance" NameSpaceURI="http://www.oecd.org/eshare/projectsentre/CtFieldPriority/">
  <PriorityFields xmlns:a="http://schemas.microsoft.com/2003/10/Serialization/Arrays">
    <a:string>ContentType</a:string>
    <a:string>FileLeafRef</a:string>
    <a:string>Title</a:string>
    <a:string>OECDCountry</a:string>
    <a:string>OECDTopic</a:string>
    <a:string>OECDKeywords</a:string>
    <a:string>OECDReviewWorkflow</a:string>
  </PriorityFields>
</CtFieldPriority>
</file>

<file path=customXml/itemProps1.xml><?xml version="1.0" encoding="utf-8"?>
<ds:datastoreItem xmlns:ds="http://schemas.openxmlformats.org/officeDocument/2006/customXml" ds:itemID="{562712B9-6EE8-4D6B-8707-3DE5851748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4c4cd27-f286-408f-9ce0-33c1e0f3ab39"/>
    <ds:schemaRef ds:uri="464847da-6e18-4144-8ad5-5857903e06b6"/>
    <ds:schemaRef ds:uri="d754eb24-5a05-4d1d-901a-82186b4797ea"/>
    <ds:schemaRef ds:uri="http://schemas.microsoft.com/sharepoint/v3/fields"/>
    <ds:schemaRef ds:uri="c9f238dd-bb73-4aef-a7a5-d644ad823e52"/>
    <ds:schemaRef ds:uri="ca82dde9-3436-4d3d-bddd-d314473900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E37BFB5-FDD0-42F4-BDA3-7A11D812BAA3}">
  <ds:schemaRefs>
    <ds:schemaRef ds:uri="http://schemas.microsoft.com/sharepoint/v3/contenttype/forms"/>
  </ds:schemaRefs>
</ds:datastoreItem>
</file>

<file path=customXml/itemProps3.xml><?xml version="1.0" encoding="utf-8"?>
<ds:datastoreItem xmlns:ds="http://schemas.openxmlformats.org/officeDocument/2006/customXml" ds:itemID="{C09397EE-C9A3-4290-85EF-2ACE6E5A9E27}">
  <ds:schemaRefs>
    <ds:schemaRef ds:uri="http://schemas.microsoft.com/office/infopath/2007/PartnerControls"/>
    <ds:schemaRef ds:uri="http://schemas.openxmlformats.org/package/2006/metadata/core-properties"/>
    <ds:schemaRef ds:uri="http://purl.org/dc/dcmitype/"/>
    <ds:schemaRef ds:uri="http://purl.org/dc/terms/"/>
    <ds:schemaRef ds:uri="464847da-6e18-4144-8ad5-5857903e06b6"/>
    <ds:schemaRef ds:uri="http://schemas.microsoft.com/sharepoint/v3/fields"/>
    <ds:schemaRef ds:uri="http://schemas.microsoft.com/office/2006/documentManagement/types"/>
    <ds:schemaRef ds:uri="http://www.w3.org/XML/1998/namespace"/>
    <ds:schemaRef ds:uri="http://schemas.microsoft.com/sharepoint/v3"/>
    <ds:schemaRef ds:uri="ca82dde9-3436-4d3d-bddd-d31447390034"/>
    <ds:schemaRef ds:uri="http://purl.org/dc/elements/1.1/"/>
    <ds:schemaRef ds:uri="c9f238dd-bb73-4aef-a7a5-d644ad823e52"/>
    <ds:schemaRef ds:uri="d754eb24-5a05-4d1d-901a-82186b4797ea"/>
    <ds:schemaRef ds:uri="54c4cd27-f286-408f-9ce0-33c1e0f3ab39"/>
    <ds:schemaRef ds:uri="http://schemas.microsoft.com/office/2006/metadata/properties"/>
  </ds:schemaRefs>
</ds:datastoreItem>
</file>

<file path=customXml/itemProps4.xml><?xml version="1.0" encoding="utf-8"?>
<ds:datastoreItem xmlns:ds="http://schemas.openxmlformats.org/officeDocument/2006/customXml" ds:itemID="{B206B38D-22F5-4AF6-B364-B74D8CBF2B65}">
  <ds:schemaRefs>
    <ds:schemaRef ds:uri="http://schemas.microsoft.com/sharepoint/events"/>
  </ds:schemaRefs>
</ds:datastoreItem>
</file>

<file path=customXml/itemProps5.xml><?xml version="1.0" encoding="utf-8"?>
<ds:datastoreItem xmlns:ds="http://schemas.openxmlformats.org/officeDocument/2006/customXml" ds:itemID="{C59DB2B9-426F-446A-B90D-8A8254C93ED3}">
  <ds:schemaRefs>
    <ds:schemaRef ds:uri="Microsoft.SharePoint.Taxonomy.ContentTypeSync"/>
  </ds:schemaRefs>
</ds:datastoreItem>
</file>

<file path=customXml/itemProps6.xml><?xml version="1.0" encoding="utf-8"?>
<ds:datastoreItem xmlns:ds="http://schemas.openxmlformats.org/officeDocument/2006/customXml" ds:itemID="{AE6A24C0-3A94-4202-BE8A-1B5D48B56837}">
  <ds:schemaRefs>
    <ds:schemaRef ds:uri="http://www.oecd.org/eshare/projectsentre/CtFieldPriority/"/>
    <ds:schemaRef ds:uri="http://schemas.microsoft.com/2003/10/Serialization/Arrays"/>
  </ds:schemaRefs>
</ds:datastoreItem>
</file>

<file path=docProps/app.xml><?xml version="1.0" encoding="utf-8"?>
<Properties xmlns="http://schemas.openxmlformats.org/officeDocument/2006/extended-properties" xmlns:vt="http://schemas.openxmlformats.org/officeDocument/2006/docPropsVTypes">
  <Template/>
  <TotalTime>12468</TotalTime>
  <Words>1887</Words>
  <Application>Microsoft Office PowerPoint</Application>
  <PresentationFormat>On-screen Show (4:3)</PresentationFormat>
  <Paragraphs>169</Paragraphs>
  <Slides>18</Slides>
  <Notes>16</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Template EXD</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OECD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MENKYNA Fusako</dc:creator>
  <cp:lastModifiedBy>PURTELL Susan</cp:lastModifiedBy>
  <cp:revision>516</cp:revision>
  <cp:lastPrinted>2015-06-26T10:18:45Z</cp:lastPrinted>
  <dcterms:created xsi:type="dcterms:W3CDTF">2015-02-27T14:51:11Z</dcterms:created>
  <dcterms:modified xsi:type="dcterms:W3CDTF">2015-06-26T10:20:16Z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0x0101008B4DD370EC31429186F3AD49F0D3098F004A77CEA22D3A40738DB9741B0FD4187A0081A297DA330C4955888849EBD611C226003B5B02897608A242A05EB83AEBE75451</vt:lpwstr>
  </property>
  <property fmtid="{D5CDD505-2E9C-101B-9397-08002B2CF9AE}" pid="3" name="OECDProjectOwnerStructure">
    <vt:lpwstr>407;#ECO/FO|0421869f-dd6d-4a57-aa68-f68dc47925ad</vt:lpwstr>
  </property>
  <property fmtid="{D5CDD505-2E9C-101B-9397-08002B2CF9AE}" pid="4" name="OECDProjectPageLink">
    <vt:lpwstr>8830</vt:lpwstr>
  </property>
  <property fmtid="{D5CDD505-2E9C-101B-9397-08002B2CF9AE}" pid="5" name="OECDCountry">
    <vt:lpwstr>122;#Italy|30419bd7-387b-4c0c-816b-74f43bda73f4</vt:lpwstr>
  </property>
  <property fmtid="{D5CDD505-2E9C-101B-9397-08002B2CF9AE}" pid="6" name="OECDTopic">
    <vt:lpwstr>399;#Economic growth|9eba0011-22c6-4045-a791-62556867fb22</vt:lpwstr>
  </property>
  <property fmtid="{D5CDD505-2E9C-101B-9397-08002B2CF9AE}" pid="7" name="OECDCommittee">
    <vt:lpwstr/>
  </property>
  <property fmtid="{D5CDD505-2E9C-101B-9397-08002B2CF9AE}" pid="8" name="OECDProjectPartnersStructure">
    <vt:lpwstr/>
  </property>
  <property fmtid="{D5CDD505-2E9C-101B-9397-08002B2CF9AE}" pid="9" name="OECDPWB">
    <vt:lpwstr>43;#(n/a)|3adabb5f-45b7-4a20-bdde-219e8d9477af</vt:lpwstr>
  </property>
  <property fmtid="{D5CDD505-2E9C-101B-9397-08002B2CF9AE}" pid="10" name="OECDKeywords">
    <vt:lpwstr>314;#Economic Outlook|a9443a1a-b32f-49f3-97a5-13870ae66f90</vt:lpwstr>
  </property>
  <property fmtid="{D5CDD505-2E9C-101B-9397-08002B2CF9AE}" pid="11" name="eShareOrganisationTaxHTField0">
    <vt:lpwstr/>
  </property>
  <property fmtid="{D5CDD505-2E9C-101B-9397-08002B2CF9AE}" pid="12" name="OECDHorizontalProjects">
    <vt:lpwstr/>
  </property>
  <property fmtid="{D5CDD505-2E9C-101B-9397-08002B2CF9AE}" pid="13" name="OECDProject">
    <vt:lpwstr/>
  </property>
  <property fmtid="{D5CDD505-2E9C-101B-9397-08002B2CF9AE}" pid="14" name="d0b6f6ac229144c2899590f0436d9385">
    <vt:lpwstr/>
  </property>
  <property fmtid="{D5CDD505-2E9C-101B-9397-08002B2CF9AE}" pid="15" name="OECDOrganisation">
    <vt:lpwstr/>
  </property>
  <property fmtid="{D5CDD505-2E9C-101B-9397-08002B2CF9AE}" pid="16" name="bc65155f859f476689f41d2e239f3b65">
    <vt:lpwstr/>
  </property>
  <property fmtid="{D5CDD505-2E9C-101B-9397-08002B2CF9AE}" pid="17" name="k2951cac196847638e9bdd6aa23f9888">
    <vt:lpwstr>ECO/FO|0421869f-dd6d-4a57-aa68-f68dc47925ad</vt:lpwstr>
  </property>
  <property fmtid="{D5CDD505-2E9C-101B-9397-08002B2CF9AE}" pid="18" name="OECDSourceMainStart">
    <vt:filetime>2015-06-26T22:00:00Z</vt:filetime>
  </property>
  <property fmtid="{D5CDD505-2E9C-101B-9397-08002B2CF9AE}" pid="19" name="eShareCommitteeTaxHTField0">
    <vt:lpwstr/>
  </property>
</Properties>
</file>