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572" r:id="rId3"/>
    <p:sldId id="573" r:id="rId4"/>
    <p:sldId id="489" r:id="rId5"/>
    <p:sldId id="490" r:id="rId6"/>
    <p:sldId id="493" r:id="rId7"/>
    <p:sldId id="494" r:id="rId8"/>
    <p:sldId id="495" r:id="rId9"/>
    <p:sldId id="496" r:id="rId10"/>
    <p:sldId id="497" r:id="rId11"/>
    <p:sldId id="501" r:id="rId12"/>
    <p:sldId id="574" r:id="rId13"/>
    <p:sldId id="576" r:id="rId14"/>
    <p:sldId id="577" r:id="rId15"/>
    <p:sldId id="578" r:id="rId16"/>
    <p:sldId id="509" r:id="rId17"/>
    <p:sldId id="511" r:id="rId18"/>
    <p:sldId id="557" r:id="rId19"/>
    <p:sldId id="552" r:id="rId20"/>
    <p:sldId id="545" r:id="rId21"/>
    <p:sldId id="543" r:id="rId22"/>
    <p:sldId id="544" r:id="rId23"/>
    <p:sldId id="556" r:id="rId24"/>
    <p:sldId id="554" r:id="rId25"/>
    <p:sldId id="555" r:id="rId26"/>
    <p:sldId id="575" r:id="rId27"/>
    <p:sldId id="558" r:id="rId28"/>
    <p:sldId id="560" r:id="rId29"/>
    <p:sldId id="561" r:id="rId30"/>
    <p:sldId id="579" r:id="rId31"/>
    <p:sldId id="562" r:id="rId32"/>
    <p:sldId id="580" r:id="rId33"/>
    <p:sldId id="564" r:id="rId34"/>
    <p:sldId id="566" r:id="rId35"/>
    <p:sldId id="567" r:id="rId36"/>
    <p:sldId id="568" r:id="rId37"/>
    <p:sldId id="569" r:id="rId38"/>
    <p:sldId id="570" r:id="rId39"/>
    <p:sldId id="571" r:id="rId40"/>
    <p:sldId id="581" r:id="rId41"/>
  </p:sldIdLst>
  <p:sldSz cx="9144000" cy="6858000" type="screen4x3"/>
  <p:notesSz cx="6797675" cy="9928225"/>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5050"/>
    <a:srgbClr val="AF1E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0" autoAdjust="0"/>
    <p:restoredTop sz="94660"/>
  </p:normalViewPr>
  <p:slideViewPr>
    <p:cSldViewPr>
      <p:cViewPr>
        <p:scale>
          <a:sx n="62" d="100"/>
          <a:sy n="62" d="100"/>
        </p:scale>
        <p:origin x="-1668" y="-21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8DE3AD-36EC-4F80-87BB-DF3E0C11345D}"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it-IT"/>
        </a:p>
      </dgm:t>
    </dgm:pt>
    <dgm:pt modelId="{D695953B-CC36-4399-A819-572E8824FBFB}">
      <dgm:prSet phldrT="[Testo]"/>
      <dgm:spPr>
        <a:solidFill>
          <a:schemeClr val="accent5">
            <a:lumMod val="20000"/>
            <a:lumOff val="80000"/>
          </a:schemeClr>
        </a:solidFill>
      </dgm:spPr>
      <dgm:t>
        <a:bodyPr/>
        <a:lstStyle/>
        <a:p>
          <a:r>
            <a:rPr lang="it-IT" b="1" dirty="0" smtClean="0">
              <a:solidFill>
                <a:srgbClr val="00B050"/>
              </a:solidFill>
            </a:rPr>
            <a:t>AGRICOLTURA, FORESTE, PESCA </a:t>
          </a:r>
          <a:r>
            <a:rPr lang="it-IT" dirty="0" smtClean="0">
              <a:solidFill>
                <a:srgbClr val="00B050"/>
              </a:solidFill>
            </a:rPr>
            <a:t>– L’Italia è co-leader nell’UE con la Francia per valore aggiunto: </a:t>
          </a:r>
          <a:r>
            <a:rPr lang="it-IT" b="1" dirty="0" smtClean="0">
              <a:solidFill>
                <a:srgbClr val="00B050"/>
              </a:solidFill>
            </a:rPr>
            <a:t>31,6 miliardi €</a:t>
          </a:r>
          <a:endParaRPr lang="it-IT" b="1" dirty="0">
            <a:solidFill>
              <a:srgbClr val="00B050"/>
            </a:solidFill>
          </a:endParaRPr>
        </a:p>
      </dgm:t>
    </dgm:pt>
    <dgm:pt modelId="{B67DDB28-5FD0-4073-9E62-AF759BF122DB}" type="parTrans" cxnId="{227B493F-ADEB-4FBD-8FC7-1544D473D58A}">
      <dgm:prSet/>
      <dgm:spPr/>
      <dgm:t>
        <a:bodyPr/>
        <a:lstStyle/>
        <a:p>
          <a:endParaRPr lang="it-IT"/>
        </a:p>
      </dgm:t>
    </dgm:pt>
    <dgm:pt modelId="{858FC951-16CE-440F-9939-64E8216F7728}" type="sibTrans" cxnId="{227B493F-ADEB-4FBD-8FC7-1544D473D58A}">
      <dgm:prSet/>
      <dgm:spPr/>
      <dgm:t>
        <a:bodyPr/>
        <a:lstStyle/>
        <a:p>
          <a:endParaRPr lang="it-IT"/>
        </a:p>
      </dgm:t>
    </dgm:pt>
    <dgm:pt modelId="{4B0CB5B4-017D-46CF-BCD7-B902861ECA21}">
      <dgm:prSet phldrT="[Testo]"/>
      <dgm:spPr/>
      <dgm:t>
        <a:bodyPr/>
        <a:lstStyle/>
        <a:p>
          <a:r>
            <a:rPr lang="it-IT" b="1" dirty="0" smtClean="0"/>
            <a:t>INDUSTRIA</a:t>
          </a:r>
          <a:r>
            <a:rPr lang="it-IT" dirty="0" smtClean="0"/>
            <a:t> </a:t>
          </a:r>
          <a:r>
            <a:rPr lang="it-IT" b="1" dirty="0" smtClean="0"/>
            <a:t>MANIFATTURIERA </a:t>
          </a:r>
          <a:r>
            <a:rPr lang="it-IT" dirty="0" smtClean="0"/>
            <a:t>-  L’Italia è seconda nell’UE per valore aggiunto dopo la Germania: </a:t>
          </a:r>
          <a:r>
            <a:rPr lang="it-IT" b="1" dirty="0" smtClean="0"/>
            <a:t>225,5 miliardi €</a:t>
          </a:r>
          <a:endParaRPr lang="it-IT" b="1" dirty="0"/>
        </a:p>
      </dgm:t>
    </dgm:pt>
    <dgm:pt modelId="{EB7B0AFB-F6A0-4D19-B767-989FED47DC99}" type="parTrans" cxnId="{65A1CC39-C87F-45F2-B9B0-1C89352E6F30}">
      <dgm:prSet/>
      <dgm:spPr/>
      <dgm:t>
        <a:bodyPr/>
        <a:lstStyle/>
        <a:p>
          <a:endParaRPr lang="it-IT"/>
        </a:p>
      </dgm:t>
    </dgm:pt>
    <dgm:pt modelId="{40892591-3581-4974-A65B-0944CF083136}" type="sibTrans" cxnId="{65A1CC39-C87F-45F2-B9B0-1C89352E6F30}">
      <dgm:prSet/>
      <dgm:spPr/>
      <dgm:t>
        <a:bodyPr/>
        <a:lstStyle/>
        <a:p>
          <a:endParaRPr lang="it-IT"/>
        </a:p>
      </dgm:t>
    </dgm:pt>
    <dgm:pt modelId="{8090550B-4A0B-4B97-8431-346D64C00DB8}">
      <dgm:prSet phldrT="[Testo]"/>
      <dgm:spPr>
        <a:solidFill>
          <a:schemeClr val="accent5">
            <a:lumMod val="20000"/>
            <a:lumOff val="80000"/>
          </a:schemeClr>
        </a:solidFill>
      </dgm:spPr>
      <dgm:t>
        <a:bodyPr/>
        <a:lstStyle/>
        <a:p>
          <a:r>
            <a:rPr lang="it-IT" b="1" dirty="0" smtClean="0">
              <a:solidFill>
                <a:srgbClr val="FF0000"/>
              </a:solidFill>
            </a:rPr>
            <a:t>TURISMO INTERNAZIONALE </a:t>
          </a:r>
          <a:r>
            <a:rPr lang="it-IT" b="0" dirty="0" smtClean="0">
              <a:solidFill>
                <a:srgbClr val="FF0000"/>
              </a:solidFill>
            </a:rPr>
            <a:t>– L’Italia nel 2013 è seconda nell’UE per numero di pernottamenti di turisti stranieri: </a:t>
          </a:r>
          <a:r>
            <a:rPr lang="it-IT" b="1" dirty="0" smtClean="0">
              <a:solidFill>
                <a:srgbClr val="FF0000"/>
              </a:solidFill>
            </a:rPr>
            <a:t>185 milioni di notti</a:t>
          </a:r>
          <a:endParaRPr lang="it-IT" b="1" dirty="0">
            <a:solidFill>
              <a:srgbClr val="FF0000"/>
            </a:solidFill>
          </a:endParaRPr>
        </a:p>
      </dgm:t>
    </dgm:pt>
    <dgm:pt modelId="{C5FA1DD7-2647-4292-A8E3-627320F72E86}" type="parTrans" cxnId="{079146BD-75F1-4FD6-BC12-B88DFB7C29C8}">
      <dgm:prSet/>
      <dgm:spPr/>
      <dgm:t>
        <a:bodyPr/>
        <a:lstStyle/>
        <a:p>
          <a:endParaRPr lang="it-IT"/>
        </a:p>
      </dgm:t>
    </dgm:pt>
    <dgm:pt modelId="{15953007-0BE0-468D-90BC-9C39ABCF6921}" type="sibTrans" cxnId="{079146BD-75F1-4FD6-BC12-B88DFB7C29C8}">
      <dgm:prSet/>
      <dgm:spPr/>
      <dgm:t>
        <a:bodyPr/>
        <a:lstStyle/>
        <a:p>
          <a:endParaRPr lang="it-IT"/>
        </a:p>
      </dgm:t>
    </dgm:pt>
    <dgm:pt modelId="{33FBF4DF-F72B-4612-8BE9-5C4320BB258F}" type="pres">
      <dgm:prSet presAssocID="{328DE3AD-36EC-4F80-87BB-DF3E0C11345D}" presName="Name0" presStyleCnt="0">
        <dgm:presLayoutVars>
          <dgm:chMax val="7"/>
          <dgm:chPref val="7"/>
          <dgm:dir/>
        </dgm:presLayoutVars>
      </dgm:prSet>
      <dgm:spPr/>
      <dgm:t>
        <a:bodyPr/>
        <a:lstStyle/>
        <a:p>
          <a:endParaRPr lang="it-IT"/>
        </a:p>
      </dgm:t>
    </dgm:pt>
    <dgm:pt modelId="{013FEE43-BF87-4BF1-A854-BD947235146C}" type="pres">
      <dgm:prSet presAssocID="{328DE3AD-36EC-4F80-87BB-DF3E0C11345D}" presName="Name1" presStyleCnt="0"/>
      <dgm:spPr/>
    </dgm:pt>
    <dgm:pt modelId="{5E83A671-B91A-4777-9BE2-7A1D3734DCDB}" type="pres">
      <dgm:prSet presAssocID="{328DE3AD-36EC-4F80-87BB-DF3E0C11345D}" presName="cycle" presStyleCnt="0"/>
      <dgm:spPr/>
    </dgm:pt>
    <dgm:pt modelId="{614F83E8-2F5A-4E49-98FE-EE61ABA20CF7}" type="pres">
      <dgm:prSet presAssocID="{328DE3AD-36EC-4F80-87BB-DF3E0C11345D}" presName="srcNode" presStyleLbl="node1" presStyleIdx="0" presStyleCnt="3"/>
      <dgm:spPr/>
    </dgm:pt>
    <dgm:pt modelId="{A0883BFD-87F8-406C-9EB8-905602DCDBDC}" type="pres">
      <dgm:prSet presAssocID="{328DE3AD-36EC-4F80-87BB-DF3E0C11345D}" presName="conn" presStyleLbl="parChTrans1D2" presStyleIdx="0" presStyleCnt="1"/>
      <dgm:spPr/>
      <dgm:t>
        <a:bodyPr/>
        <a:lstStyle/>
        <a:p>
          <a:endParaRPr lang="it-IT"/>
        </a:p>
      </dgm:t>
    </dgm:pt>
    <dgm:pt modelId="{0A8CFEE6-FD20-4CD8-88D6-1F36EFF5D4ED}" type="pres">
      <dgm:prSet presAssocID="{328DE3AD-36EC-4F80-87BB-DF3E0C11345D}" presName="extraNode" presStyleLbl="node1" presStyleIdx="0" presStyleCnt="3"/>
      <dgm:spPr/>
    </dgm:pt>
    <dgm:pt modelId="{D54D4815-BF0F-40BB-93AB-A060D6BEE25A}" type="pres">
      <dgm:prSet presAssocID="{328DE3AD-36EC-4F80-87BB-DF3E0C11345D}" presName="dstNode" presStyleLbl="node1" presStyleIdx="0" presStyleCnt="3"/>
      <dgm:spPr/>
    </dgm:pt>
    <dgm:pt modelId="{EAE53B66-B4E7-496A-B8E3-AC46AE99BE9D}" type="pres">
      <dgm:prSet presAssocID="{D695953B-CC36-4399-A819-572E8824FBFB}" presName="text_1" presStyleLbl="node1" presStyleIdx="0" presStyleCnt="3">
        <dgm:presLayoutVars>
          <dgm:bulletEnabled val="1"/>
        </dgm:presLayoutVars>
      </dgm:prSet>
      <dgm:spPr/>
      <dgm:t>
        <a:bodyPr/>
        <a:lstStyle/>
        <a:p>
          <a:endParaRPr lang="it-IT"/>
        </a:p>
      </dgm:t>
    </dgm:pt>
    <dgm:pt modelId="{89FBC60E-5B3D-4224-BBA9-D62A2BBB234F}" type="pres">
      <dgm:prSet presAssocID="{D695953B-CC36-4399-A819-572E8824FBFB}" presName="accent_1" presStyleCnt="0"/>
      <dgm:spPr/>
    </dgm:pt>
    <dgm:pt modelId="{71EAE50F-11C7-4360-8968-F9539EB5D3F5}" type="pres">
      <dgm:prSet presAssocID="{D695953B-CC36-4399-A819-572E8824FBFB}" presName="accentRepeatNode" presStyleLbl="solidFgAcc1" presStyleIdx="0" presStyleCnt="3"/>
      <dgm:spPr/>
    </dgm:pt>
    <dgm:pt modelId="{87CCE81A-4AEA-476C-BEEE-7699330B0588}" type="pres">
      <dgm:prSet presAssocID="{4B0CB5B4-017D-46CF-BCD7-B902861ECA21}" presName="text_2" presStyleLbl="node1" presStyleIdx="1" presStyleCnt="3">
        <dgm:presLayoutVars>
          <dgm:bulletEnabled val="1"/>
        </dgm:presLayoutVars>
      </dgm:prSet>
      <dgm:spPr/>
      <dgm:t>
        <a:bodyPr/>
        <a:lstStyle/>
        <a:p>
          <a:endParaRPr lang="it-IT"/>
        </a:p>
      </dgm:t>
    </dgm:pt>
    <dgm:pt modelId="{B904A320-C839-413E-8D6E-04649B165B9D}" type="pres">
      <dgm:prSet presAssocID="{4B0CB5B4-017D-46CF-BCD7-B902861ECA21}" presName="accent_2" presStyleCnt="0"/>
      <dgm:spPr/>
    </dgm:pt>
    <dgm:pt modelId="{3A9B1F83-E948-4585-9929-C67A307E1D48}" type="pres">
      <dgm:prSet presAssocID="{4B0CB5B4-017D-46CF-BCD7-B902861ECA21}" presName="accentRepeatNode" presStyleLbl="solidFgAcc1" presStyleIdx="1" presStyleCnt="3"/>
      <dgm:spPr/>
    </dgm:pt>
    <dgm:pt modelId="{02D1AC66-AE23-4154-BA23-9760AFEF3FB0}" type="pres">
      <dgm:prSet presAssocID="{8090550B-4A0B-4B97-8431-346D64C00DB8}" presName="text_3" presStyleLbl="node1" presStyleIdx="2" presStyleCnt="3">
        <dgm:presLayoutVars>
          <dgm:bulletEnabled val="1"/>
        </dgm:presLayoutVars>
      </dgm:prSet>
      <dgm:spPr/>
      <dgm:t>
        <a:bodyPr/>
        <a:lstStyle/>
        <a:p>
          <a:endParaRPr lang="it-IT"/>
        </a:p>
      </dgm:t>
    </dgm:pt>
    <dgm:pt modelId="{13BD8ED6-D9F3-457F-AA42-ACEBC2CBBD79}" type="pres">
      <dgm:prSet presAssocID="{8090550B-4A0B-4B97-8431-346D64C00DB8}" presName="accent_3" presStyleCnt="0"/>
      <dgm:spPr/>
    </dgm:pt>
    <dgm:pt modelId="{A617BC0E-4AC8-42E8-9048-DD2709FCBCEB}" type="pres">
      <dgm:prSet presAssocID="{8090550B-4A0B-4B97-8431-346D64C00DB8}" presName="accentRepeatNode" presStyleLbl="solidFgAcc1" presStyleIdx="2" presStyleCnt="3"/>
      <dgm:spPr/>
    </dgm:pt>
  </dgm:ptLst>
  <dgm:cxnLst>
    <dgm:cxn modelId="{CFAFE3E9-EA5D-4BA4-889B-818B646EA3C0}" type="presOf" srcId="{328DE3AD-36EC-4F80-87BB-DF3E0C11345D}" destId="{33FBF4DF-F72B-4612-8BE9-5C4320BB258F}" srcOrd="0" destOrd="0" presId="urn:microsoft.com/office/officeart/2008/layout/VerticalCurvedList"/>
    <dgm:cxn modelId="{079146BD-75F1-4FD6-BC12-B88DFB7C29C8}" srcId="{328DE3AD-36EC-4F80-87BB-DF3E0C11345D}" destId="{8090550B-4A0B-4B97-8431-346D64C00DB8}" srcOrd="2" destOrd="0" parTransId="{C5FA1DD7-2647-4292-A8E3-627320F72E86}" sibTransId="{15953007-0BE0-468D-90BC-9C39ABCF6921}"/>
    <dgm:cxn modelId="{6A5643C3-1B18-42A7-91FB-8D8BD0C9C32D}" type="presOf" srcId="{8090550B-4A0B-4B97-8431-346D64C00DB8}" destId="{02D1AC66-AE23-4154-BA23-9760AFEF3FB0}" srcOrd="0" destOrd="0" presId="urn:microsoft.com/office/officeart/2008/layout/VerticalCurvedList"/>
    <dgm:cxn modelId="{227B493F-ADEB-4FBD-8FC7-1544D473D58A}" srcId="{328DE3AD-36EC-4F80-87BB-DF3E0C11345D}" destId="{D695953B-CC36-4399-A819-572E8824FBFB}" srcOrd="0" destOrd="0" parTransId="{B67DDB28-5FD0-4073-9E62-AF759BF122DB}" sibTransId="{858FC951-16CE-440F-9939-64E8216F7728}"/>
    <dgm:cxn modelId="{65A1CC39-C87F-45F2-B9B0-1C89352E6F30}" srcId="{328DE3AD-36EC-4F80-87BB-DF3E0C11345D}" destId="{4B0CB5B4-017D-46CF-BCD7-B902861ECA21}" srcOrd="1" destOrd="0" parTransId="{EB7B0AFB-F6A0-4D19-B767-989FED47DC99}" sibTransId="{40892591-3581-4974-A65B-0944CF083136}"/>
    <dgm:cxn modelId="{62D7A614-B660-4E0B-BEA0-D9B3EB54F8AF}" type="presOf" srcId="{4B0CB5B4-017D-46CF-BCD7-B902861ECA21}" destId="{87CCE81A-4AEA-476C-BEEE-7699330B0588}" srcOrd="0" destOrd="0" presId="urn:microsoft.com/office/officeart/2008/layout/VerticalCurvedList"/>
    <dgm:cxn modelId="{92F0D0A7-E963-43D3-997E-CDAF54531ABF}" type="presOf" srcId="{D695953B-CC36-4399-A819-572E8824FBFB}" destId="{EAE53B66-B4E7-496A-B8E3-AC46AE99BE9D}" srcOrd="0" destOrd="0" presId="urn:microsoft.com/office/officeart/2008/layout/VerticalCurvedList"/>
    <dgm:cxn modelId="{0221481B-6DAA-418D-80FC-94E2D542A08E}" type="presOf" srcId="{858FC951-16CE-440F-9939-64E8216F7728}" destId="{A0883BFD-87F8-406C-9EB8-905602DCDBDC}" srcOrd="0" destOrd="0" presId="urn:microsoft.com/office/officeart/2008/layout/VerticalCurvedList"/>
    <dgm:cxn modelId="{B76DF2FD-477B-4BE4-85EB-5BA87596DEC2}" type="presParOf" srcId="{33FBF4DF-F72B-4612-8BE9-5C4320BB258F}" destId="{013FEE43-BF87-4BF1-A854-BD947235146C}" srcOrd="0" destOrd="0" presId="urn:microsoft.com/office/officeart/2008/layout/VerticalCurvedList"/>
    <dgm:cxn modelId="{C7AE46CB-D68B-4370-A7C6-40A4F59F381D}" type="presParOf" srcId="{013FEE43-BF87-4BF1-A854-BD947235146C}" destId="{5E83A671-B91A-4777-9BE2-7A1D3734DCDB}" srcOrd="0" destOrd="0" presId="urn:microsoft.com/office/officeart/2008/layout/VerticalCurvedList"/>
    <dgm:cxn modelId="{ADADB5B5-92B0-4276-88DC-43D547AEA94E}" type="presParOf" srcId="{5E83A671-B91A-4777-9BE2-7A1D3734DCDB}" destId="{614F83E8-2F5A-4E49-98FE-EE61ABA20CF7}" srcOrd="0" destOrd="0" presId="urn:microsoft.com/office/officeart/2008/layout/VerticalCurvedList"/>
    <dgm:cxn modelId="{5EA8318D-5226-4BB8-AE14-B9AF9A74A41A}" type="presParOf" srcId="{5E83A671-B91A-4777-9BE2-7A1D3734DCDB}" destId="{A0883BFD-87F8-406C-9EB8-905602DCDBDC}" srcOrd="1" destOrd="0" presId="urn:microsoft.com/office/officeart/2008/layout/VerticalCurvedList"/>
    <dgm:cxn modelId="{3D73D2A1-34AF-40B0-AFA8-CD085FAFE561}" type="presParOf" srcId="{5E83A671-B91A-4777-9BE2-7A1D3734DCDB}" destId="{0A8CFEE6-FD20-4CD8-88D6-1F36EFF5D4ED}" srcOrd="2" destOrd="0" presId="urn:microsoft.com/office/officeart/2008/layout/VerticalCurvedList"/>
    <dgm:cxn modelId="{5681FAB1-30E7-4F01-820B-D1E6459BD376}" type="presParOf" srcId="{5E83A671-B91A-4777-9BE2-7A1D3734DCDB}" destId="{D54D4815-BF0F-40BB-93AB-A060D6BEE25A}" srcOrd="3" destOrd="0" presId="urn:microsoft.com/office/officeart/2008/layout/VerticalCurvedList"/>
    <dgm:cxn modelId="{500AD6B2-BA7F-41A6-9DD5-60748B4055E7}" type="presParOf" srcId="{013FEE43-BF87-4BF1-A854-BD947235146C}" destId="{EAE53B66-B4E7-496A-B8E3-AC46AE99BE9D}" srcOrd="1" destOrd="0" presId="urn:microsoft.com/office/officeart/2008/layout/VerticalCurvedList"/>
    <dgm:cxn modelId="{EDA3E423-DD26-4604-A803-74513FD44F4D}" type="presParOf" srcId="{013FEE43-BF87-4BF1-A854-BD947235146C}" destId="{89FBC60E-5B3D-4224-BBA9-D62A2BBB234F}" srcOrd="2" destOrd="0" presId="urn:microsoft.com/office/officeart/2008/layout/VerticalCurvedList"/>
    <dgm:cxn modelId="{C327B62E-9D25-417C-8079-0CB57BC54B16}" type="presParOf" srcId="{89FBC60E-5B3D-4224-BBA9-D62A2BBB234F}" destId="{71EAE50F-11C7-4360-8968-F9539EB5D3F5}" srcOrd="0" destOrd="0" presId="urn:microsoft.com/office/officeart/2008/layout/VerticalCurvedList"/>
    <dgm:cxn modelId="{5A7244BA-8204-4853-9B7A-233D5BEE5586}" type="presParOf" srcId="{013FEE43-BF87-4BF1-A854-BD947235146C}" destId="{87CCE81A-4AEA-476C-BEEE-7699330B0588}" srcOrd="3" destOrd="0" presId="urn:microsoft.com/office/officeart/2008/layout/VerticalCurvedList"/>
    <dgm:cxn modelId="{B6CDB134-93C7-4141-AD0C-7B29CD1001E0}" type="presParOf" srcId="{013FEE43-BF87-4BF1-A854-BD947235146C}" destId="{B904A320-C839-413E-8D6E-04649B165B9D}" srcOrd="4" destOrd="0" presId="urn:microsoft.com/office/officeart/2008/layout/VerticalCurvedList"/>
    <dgm:cxn modelId="{5B3E61E3-D2EF-4080-A615-7F1F4BBD6679}" type="presParOf" srcId="{B904A320-C839-413E-8D6E-04649B165B9D}" destId="{3A9B1F83-E948-4585-9929-C67A307E1D48}" srcOrd="0" destOrd="0" presId="urn:microsoft.com/office/officeart/2008/layout/VerticalCurvedList"/>
    <dgm:cxn modelId="{F11DEC17-764D-4A07-B8C3-6A1734679A23}" type="presParOf" srcId="{013FEE43-BF87-4BF1-A854-BD947235146C}" destId="{02D1AC66-AE23-4154-BA23-9760AFEF3FB0}" srcOrd="5" destOrd="0" presId="urn:microsoft.com/office/officeart/2008/layout/VerticalCurvedList"/>
    <dgm:cxn modelId="{EBAC43AF-4AF2-4A23-A5BF-4673F7ADA04E}" type="presParOf" srcId="{013FEE43-BF87-4BF1-A854-BD947235146C}" destId="{13BD8ED6-D9F3-457F-AA42-ACEBC2CBBD79}" srcOrd="6" destOrd="0" presId="urn:microsoft.com/office/officeart/2008/layout/VerticalCurvedList"/>
    <dgm:cxn modelId="{697AA31F-350D-413D-8711-C4B1930C5329}" type="presParOf" srcId="{13BD8ED6-D9F3-457F-AA42-ACEBC2CBBD79}" destId="{A617BC0E-4AC8-42E8-9048-DD2709FCBCEB}"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2" y="1"/>
            <a:ext cx="2945659" cy="496411"/>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5" y="1"/>
            <a:ext cx="2945659" cy="496411"/>
          </a:xfrm>
          <a:prstGeom prst="rect">
            <a:avLst/>
          </a:prstGeom>
        </p:spPr>
        <p:txBody>
          <a:bodyPr vert="horz" lIns="91440" tIns="45720" rIns="91440" bIns="45720" rtlCol="0"/>
          <a:lstStyle>
            <a:lvl1pPr algn="r">
              <a:defRPr sz="1200"/>
            </a:lvl1pPr>
          </a:lstStyle>
          <a:p>
            <a:fld id="{F228C929-3E5E-4E8E-9480-E022EB5AFD7E}" type="datetimeFigureOut">
              <a:rPr lang="it-IT" smtClean="0"/>
              <a:pPr/>
              <a:t>01/07/2015</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2" y="9430092"/>
            <a:ext cx="2945659" cy="49641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5" y="9430092"/>
            <a:ext cx="2945659" cy="496411"/>
          </a:xfrm>
          <a:prstGeom prst="rect">
            <a:avLst/>
          </a:prstGeom>
        </p:spPr>
        <p:txBody>
          <a:bodyPr vert="horz" lIns="91440" tIns="45720" rIns="91440" bIns="45720" rtlCol="0" anchor="b"/>
          <a:lstStyle>
            <a:lvl1pPr algn="r">
              <a:defRPr sz="1200"/>
            </a:lvl1pPr>
          </a:lstStyle>
          <a:p>
            <a:fld id="{DC25496A-75D7-437F-94D0-A84217365076}" type="slidenum">
              <a:rPr lang="it-IT" smtClean="0"/>
              <a:pPr/>
              <a:t>‹N›</a:t>
            </a:fld>
            <a:endParaRPr lang="it-IT"/>
          </a:p>
        </p:txBody>
      </p:sp>
    </p:spTree>
    <p:extLst>
      <p:ext uri="{BB962C8B-B14F-4D97-AF65-F5344CB8AC3E}">
        <p14:creationId xmlns:p14="http://schemas.microsoft.com/office/powerpoint/2010/main" xmlns="" val="179468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D7A09AB-4C1C-4F78-AE5F-45DB19411C7C}" type="datetime1">
              <a:rPr lang="it-IT" smtClean="0"/>
              <a:pPr/>
              <a:t>01/07/2015</a:t>
            </a:fld>
            <a:endParaRPr lang="it-IT"/>
          </a:p>
        </p:txBody>
      </p:sp>
      <p:sp>
        <p:nvSpPr>
          <p:cNvPr id="5" name="Segnaposto piè di pagina 4"/>
          <p:cNvSpPr>
            <a:spLocks noGrp="1"/>
          </p:cNvSpPr>
          <p:nvPr>
            <p:ph type="ftr" sz="quarter" idx="11"/>
          </p:nvPr>
        </p:nvSpPr>
        <p:spPr/>
        <p:txBody>
          <a:bodyPr/>
          <a:lstStyle/>
          <a:p>
            <a:r>
              <a:rPr lang="it-IT" smtClean="0"/>
              <a:t>copyright Fondazione Edison</a:t>
            </a:r>
            <a:endParaRPr lang="it-IT"/>
          </a:p>
        </p:txBody>
      </p:sp>
      <p:sp>
        <p:nvSpPr>
          <p:cNvPr id="6" name="Segnaposto numero diapositiva 5"/>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2255542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EE23873-E62D-42B8-95FB-FF99AB881B78}" type="datetime1">
              <a:rPr lang="it-IT" smtClean="0"/>
              <a:pPr/>
              <a:t>01/07/2015</a:t>
            </a:fld>
            <a:endParaRPr lang="it-IT"/>
          </a:p>
        </p:txBody>
      </p:sp>
      <p:sp>
        <p:nvSpPr>
          <p:cNvPr id="5" name="Segnaposto piè di pagina 4"/>
          <p:cNvSpPr>
            <a:spLocks noGrp="1"/>
          </p:cNvSpPr>
          <p:nvPr>
            <p:ph type="ftr" sz="quarter" idx="11"/>
          </p:nvPr>
        </p:nvSpPr>
        <p:spPr/>
        <p:txBody>
          <a:bodyPr/>
          <a:lstStyle/>
          <a:p>
            <a:r>
              <a:rPr lang="it-IT" smtClean="0"/>
              <a:t>copyright Fondazione Edison</a:t>
            </a:r>
            <a:endParaRPr lang="it-IT"/>
          </a:p>
        </p:txBody>
      </p:sp>
      <p:sp>
        <p:nvSpPr>
          <p:cNvPr id="6" name="Segnaposto numero diapositiva 5"/>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2327197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61F713F-1EBE-4B45-8CEE-1B96C30C6995}" type="datetime1">
              <a:rPr lang="it-IT" smtClean="0"/>
              <a:pPr/>
              <a:t>01/07/2015</a:t>
            </a:fld>
            <a:endParaRPr lang="it-IT"/>
          </a:p>
        </p:txBody>
      </p:sp>
      <p:sp>
        <p:nvSpPr>
          <p:cNvPr id="5" name="Segnaposto piè di pagina 4"/>
          <p:cNvSpPr>
            <a:spLocks noGrp="1"/>
          </p:cNvSpPr>
          <p:nvPr>
            <p:ph type="ftr" sz="quarter" idx="11"/>
          </p:nvPr>
        </p:nvSpPr>
        <p:spPr/>
        <p:txBody>
          <a:bodyPr/>
          <a:lstStyle/>
          <a:p>
            <a:r>
              <a:rPr lang="it-IT" smtClean="0"/>
              <a:t>copyright Fondazione Edison</a:t>
            </a:r>
            <a:endParaRPr lang="it-IT"/>
          </a:p>
        </p:txBody>
      </p:sp>
      <p:sp>
        <p:nvSpPr>
          <p:cNvPr id="6" name="Segnaposto numero diapositiva 5"/>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106409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0C0439D-5178-4F9A-856C-0DD97D9DE161}" type="datetime1">
              <a:rPr lang="it-IT" smtClean="0"/>
              <a:pPr/>
              <a:t>01/07/2015</a:t>
            </a:fld>
            <a:endParaRPr lang="it-IT"/>
          </a:p>
        </p:txBody>
      </p:sp>
      <p:sp>
        <p:nvSpPr>
          <p:cNvPr id="5" name="Segnaposto piè di pagina 4"/>
          <p:cNvSpPr>
            <a:spLocks noGrp="1"/>
          </p:cNvSpPr>
          <p:nvPr>
            <p:ph type="ftr" sz="quarter" idx="11"/>
          </p:nvPr>
        </p:nvSpPr>
        <p:spPr/>
        <p:txBody>
          <a:bodyPr/>
          <a:lstStyle/>
          <a:p>
            <a:r>
              <a:rPr lang="it-IT" smtClean="0"/>
              <a:t>copyright Fondazione Edison</a:t>
            </a:r>
            <a:endParaRPr lang="it-IT"/>
          </a:p>
        </p:txBody>
      </p:sp>
      <p:sp>
        <p:nvSpPr>
          <p:cNvPr id="6" name="Segnaposto numero diapositiva 5"/>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2146551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025A456D-F5F2-43B3-BAE9-825C1057F3FD}" type="datetime1">
              <a:rPr lang="it-IT" smtClean="0"/>
              <a:pPr/>
              <a:t>01/07/2015</a:t>
            </a:fld>
            <a:endParaRPr lang="it-IT"/>
          </a:p>
        </p:txBody>
      </p:sp>
      <p:sp>
        <p:nvSpPr>
          <p:cNvPr id="5" name="Segnaposto piè di pagina 4"/>
          <p:cNvSpPr>
            <a:spLocks noGrp="1"/>
          </p:cNvSpPr>
          <p:nvPr>
            <p:ph type="ftr" sz="quarter" idx="11"/>
          </p:nvPr>
        </p:nvSpPr>
        <p:spPr/>
        <p:txBody>
          <a:bodyPr/>
          <a:lstStyle/>
          <a:p>
            <a:r>
              <a:rPr lang="it-IT" smtClean="0"/>
              <a:t>copyright Fondazione Edison</a:t>
            </a:r>
            <a:endParaRPr lang="it-IT"/>
          </a:p>
        </p:txBody>
      </p:sp>
      <p:sp>
        <p:nvSpPr>
          <p:cNvPr id="6" name="Segnaposto numero diapositiva 5"/>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269880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0682311C-613F-4645-9073-8D7721F2C7E2}" type="datetime1">
              <a:rPr lang="it-IT" smtClean="0"/>
              <a:pPr/>
              <a:t>01/07/2015</a:t>
            </a:fld>
            <a:endParaRPr lang="it-IT"/>
          </a:p>
        </p:txBody>
      </p:sp>
      <p:sp>
        <p:nvSpPr>
          <p:cNvPr id="6" name="Segnaposto piè di pagina 5"/>
          <p:cNvSpPr>
            <a:spLocks noGrp="1"/>
          </p:cNvSpPr>
          <p:nvPr>
            <p:ph type="ftr" sz="quarter" idx="11"/>
          </p:nvPr>
        </p:nvSpPr>
        <p:spPr/>
        <p:txBody>
          <a:bodyPr/>
          <a:lstStyle/>
          <a:p>
            <a:r>
              <a:rPr lang="it-IT" smtClean="0"/>
              <a:t>copyright Fondazione Edison</a:t>
            </a:r>
            <a:endParaRPr lang="it-IT"/>
          </a:p>
        </p:txBody>
      </p:sp>
      <p:sp>
        <p:nvSpPr>
          <p:cNvPr id="7" name="Segnaposto numero diapositiva 6"/>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391680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016D02AE-FD4F-45CB-B840-525734DB105F}" type="datetime1">
              <a:rPr lang="it-IT" smtClean="0"/>
              <a:pPr/>
              <a:t>01/07/2015</a:t>
            </a:fld>
            <a:endParaRPr lang="it-IT"/>
          </a:p>
        </p:txBody>
      </p:sp>
      <p:sp>
        <p:nvSpPr>
          <p:cNvPr id="8" name="Segnaposto piè di pagina 7"/>
          <p:cNvSpPr>
            <a:spLocks noGrp="1"/>
          </p:cNvSpPr>
          <p:nvPr>
            <p:ph type="ftr" sz="quarter" idx="11"/>
          </p:nvPr>
        </p:nvSpPr>
        <p:spPr/>
        <p:txBody>
          <a:bodyPr/>
          <a:lstStyle/>
          <a:p>
            <a:r>
              <a:rPr lang="it-IT" smtClean="0"/>
              <a:t>copyright Fondazione Edison</a:t>
            </a:r>
            <a:endParaRPr lang="it-IT"/>
          </a:p>
        </p:txBody>
      </p:sp>
      <p:sp>
        <p:nvSpPr>
          <p:cNvPr id="9" name="Segnaposto numero diapositiva 8"/>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1795967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C968D52-07B2-42B2-A508-ABB663EC39FC}" type="datetime1">
              <a:rPr lang="it-IT" smtClean="0"/>
              <a:pPr/>
              <a:t>01/07/2015</a:t>
            </a:fld>
            <a:endParaRPr lang="it-IT"/>
          </a:p>
        </p:txBody>
      </p:sp>
      <p:sp>
        <p:nvSpPr>
          <p:cNvPr id="4" name="Segnaposto piè di pagina 3"/>
          <p:cNvSpPr>
            <a:spLocks noGrp="1"/>
          </p:cNvSpPr>
          <p:nvPr>
            <p:ph type="ftr" sz="quarter" idx="11"/>
          </p:nvPr>
        </p:nvSpPr>
        <p:spPr/>
        <p:txBody>
          <a:bodyPr/>
          <a:lstStyle/>
          <a:p>
            <a:r>
              <a:rPr lang="it-IT" smtClean="0"/>
              <a:t>copyright Fondazione Edison</a:t>
            </a:r>
            <a:endParaRPr lang="it-IT"/>
          </a:p>
        </p:txBody>
      </p:sp>
      <p:sp>
        <p:nvSpPr>
          <p:cNvPr id="5" name="Segnaposto numero diapositiva 4"/>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968378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6DDA577C-B142-4209-965F-DB533D216010}" type="datetime1">
              <a:rPr lang="it-IT" smtClean="0"/>
              <a:pPr/>
              <a:t>01/07/2015</a:t>
            </a:fld>
            <a:endParaRPr lang="it-IT"/>
          </a:p>
        </p:txBody>
      </p:sp>
      <p:sp>
        <p:nvSpPr>
          <p:cNvPr id="3" name="Segnaposto piè di pagina 2"/>
          <p:cNvSpPr>
            <a:spLocks noGrp="1"/>
          </p:cNvSpPr>
          <p:nvPr>
            <p:ph type="ftr" sz="quarter" idx="11"/>
          </p:nvPr>
        </p:nvSpPr>
        <p:spPr/>
        <p:txBody>
          <a:bodyPr/>
          <a:lstStyle/>
          <a:p>
            <a:r>
              <a:rPr lang="it-IT" smtClean="0"/>
              <a:t>copyright Fondazione Edison</a:t>
            </a:r>
            <a:endParaRPr lang="it-IT"/>
          </a:p>
        </p:txBody>
      </p:sp>
      <p:sp>
        <p:nvSpPr>
          <p:cNvPr id="4" name="Segnaposto numero diapositiva 3"/>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3162907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679D908B-BB55-45A2-B811-AF64BDD2A12E}" type="datetime1">
              <a:rPr lang="it-IT" smtClean="0"/>
              <a:pPr/>
              <a:t>01/07/2015</a:t>
            </a:fld>
            <a:endParaRPr lang="it-IT"/>
          </a:p>
        </p:txBody>
      </p:sp>
      <p:sp>
        <p:nvSpPr>
          <p:cNvPr id="6" name="Segnaposto piè di pagina 5"/>
          <p:cNvSpPr>
            <a:spLocks noGrp="1"/>
          </p:cNvSpPr>
          <p:nvPr>
            <p:ph type="ftr" sz="quarter" idx="11"/>
          </p:nvPr>
        </p:nvSpPr>
        <p:spPr/>
        <p:txBody>
          <a:bodyPr/>
          <a:lstStyle/>
          <a:p>
            <a:r>
              <a:rPr lang="it-IT" smtClean="0"/>
              <a:t>copyright Fondazione Edison</a:t>
            </a:r>
            <a:endParaRPr lang="it-IT"/>
          </a:p>
        </p:txBody>
      </p:sp>
      <p:sp>
        <p:nvSpPr>
          <p:cNvPr id="7" name="Segnaposto numero diapositiva 6"/>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1773652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D89BA78-1E8A-4285-A7D6-6F83FCDD97F1}" type="datetime1">
              <a:rPr lang="it-IT" smtClean="0"/>
              <a:pPr/>
              <a:t>01/07/2015</a:t>
            </a:fld>
            <a:endParaRPr lang="it-IT"/>
          </a:p>
        </p:txBody>
      </p:sp>
      <p:sp>
        <p:nvSpPr>
          <p:cNvPr id="6" name="Segnaposto piè di pagina 5"/>
          <p:cNvSpPr>
            <a:spLocks noGrp="1"/>
          </p:cNvSpPr>
          <p:nvPr>
            <p:ph type="ftr" sz="quarter" idx="11"/>
          </p:nvPr>
        </p:nvSpPr>
        <p:spPr/>
        <p:txBody>
          <a:bodyPr/>
          <a:lstStyle/>
          <a:p>
            <a:r>
              <a:rPr lang="it-IT" smtClean="0"/>
              <a:t>copyright Fondazione Edison</a:t>
            </a:r>
            <a:endParaRPr lang="it-IT"/>
          </a:p>
        </p:txBody>
      </p:sp>
      <p:sp>
        <p:nvSpPr>
          <p:cNvPr id="7" name="Segnaposto numero diapositiva 6"/>
          <p:cNvSpPr>
            <a:spLocks noGrp="1"/>
          </p:cNvSpPr>
          <p:nvPr>
            <p:ph type="sldNum" sz="quarter" idx="12"/>
          </p:nvPr>
        </p:nvSpPr>
        <p:spPr/>
        <p:txBody>
          <a:body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3289711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17247B-D96F-413B-A6BF-B6C2377EAF6B}" type="datetime1">
              <a:rPr lang="it-IT" smtClean="0"/>
              <a:pPr/>
              <a:t>01/07/2015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copyright Fondazione Edison</a:t>
            </a: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11778-B7F6-4E77-89C5-6FDBF35B575A}" type="slidenum">
              <a:rPr lang="it-IT" smtClean="0"/>
              <a:pPr/>
              <a:t>‹N›</a:t>
            </a:fld>
            <a:endParaRPr lang="it-IT"/>
          </a:p>
        </p:txBody>
      </p:sp>
    </p:spTree>
    <p:extLst>
      <p:ext uri="{BB962C8B-B14F-4D97-AF65-F5344CB8AC3E}">
        <p14:creationId xmlns:p14="http://schemas.microsoft.com/office/powerpoint/2010/main" xmlns="" val="261967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mobile.twitter.com/hashtag/sbloccacredito?src=hash"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100" name="Rectangle 4"/>
          <p:cNvSpPr>
            <a:spLocks noChangeArrowheads="1"/>
          </p:cNvSpPr>
          <p:nvPr/>
        </p:nvSpPr>
        <p:spPr bwMode="auto">
          <a:xfrm>
            <a:off x="381042" y="476672"/>
            <a:ext cx="8305800" cy="2808312"/>
          </a:xfrm>
          <a:prstGeom prst="rect">
            <a:avLst/>
          </a:prstGeom>
          <a:solidFill>
            <a:schemeClr val="accent5">
              <a:lumMod val="75000"/>
            </a:schemeClr>
          </a:solidFill>
          <a:ln>
            <a:noFill/>
          </a:ln>
          <a:effectLst/>
          <a:extLst/>
        </p:spPr>
        <p:txBody>
          <a:bodyPr anchor="ctr"/>
          <a:lstStyle/>
          <a:p>
            <a:pPr algn="ctr"/>
            <a:endParaRPr lang="it-IT" sz="2800" b="1" dirty="0" smtClean="0">
              <a:solidFill>
                <a:schemeClr val="tx2"/>
              </a:solidFill>
              <a:latin typeface="Verdana" pitchFamily="34" charset="0"/>
            </a:endParaRPr>
          </a:p>
          <a:p>
            <a:pPr algn="ctr"/>
            <a:r>
              <a:rPr lang="it-IT" sz="2800" b="1" dirty="0" smtClean="0">
                <a:solidFill>
                  <a:schemeClr val="bg1"/>
                </a:solidFill>
                <a:latin typeface="Verdana" pitchFamily="34" charset="0"/>
              </a:rPr>
              <a:t>IL CAPITALISMO ITALIANO E LA COMPETIZIONE GLOBALE</a:t>
            </a:r>
          </a:p>
          <a:p>
            <a:pPr algn="ctr"/>
            <a:r>
              <a:rPr lang="it-IT" sz="2800" b="1" dirty="0" smtClean="0">
                <a:solidFill>
                  <a:schemeClr val="bg1"/>
                </a:solidFill>
                <a:latin typeface="Verdana" pitchFamily="34" charset="0"/>
              </a:rPr>
              <a:t>Imprese, settori, sistema-Paese</a:t>
            </a:r>
          </a:p>
          <a:p>
            <a:pPr marL="342900" indent="-342900" algn="ctr">
              <a:spcBef>
                <a:spcPct val="20000"/>
              </a:spcBef>
            </a:pPr>
            <a:r>
              <a:rPr lang="it-IT" sz="2000" b="1" dirty="0">
                <a:solidFill>
                  <a:schemeClr val="bg1"/>
                </a:solidFill>
                <a:latin typeface="Calibri" pitchFamily="34" charset="0"/>
              </a:rPr>
              <a:t>CONVEGNO NAZIONALE CAVALIERI DEL LAVORO</a:t>
            </a:r>
          </a:p>
          <a:p>
            <a:pPr algn="ctr"/>
            <a:r>
              <a:rPr lang="it-IT" sz="2000" b="1" dirty="0">
                <a:solidFill>
                  <a:schemeClr val="bg1"/>
                </a:solidFill>
                <a:latin typeface="Calibri" pitchFamily="34" charset="0"/>
              </a:rPr>
              <a:t>Milano, 26 giugno 2015</a:t>
            </a:r>
            <a:endParaRPr lang="it-IT" sz="2000" b="1" dirty="0" smtClean="0">
              <a:solidFill>
                <a:schemeClr val="bg1"/>
              </a:solidFill>
              <a:latin typeface="Verdana" pitchFamily="34" charset="0"/>
            </a:endParaRPr>
          </a:p>
          <a:p>
            <a:pPr algn="ctr"/>
            <a:endParaRPr lang="it-IT" sz="2800" b="1" dirty="0" smtClean="0">
              <a:solidFill>
                <a:schemeClr val="bg1"/>
              </a:solidFill>
              <a:latin typeface="Verdana" pitchFamily="34" charset="0"/>
            </a:endParaRPr>
          </a:p>
          <a:p>
            <a:pPr algn="ctr"/>
            <a:endParaRPr lang="it-IT" sz="2800" b="1" dirty="0">
              <a:solidFill>
                <a:srgbClr val="FF0000"/>
              </a:solidFill>
              <a:latin typeface="Verdana" pitchFamily="34" charset="0"/>
            </a:endParaRPr>
          </a:p>
        </p:txBody>
      </p:sp>
      <p:sp>
        <p:nvSpPr>
          <p:cNvPr id="4102" name="Rectangle 6"/>
          <p:cNvSpPr>
            <a:spLocks noChangeArrowheads="1"/>
          </p:cNvSpPr>
          <p:nvPr/>
        </p:nvSpPr>
        <p:spPr bwMode="auto">
          <a:xfrm>
            <a:off x="539552" y="3429000"/>
            <a:ext cx="8305800" cy="864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marL="342900" indent="-342900" algn="ctr">
              <a:spcBef>
                <a:spcPct val="20000"/>
              </a:spcBef>
            </a:pPr>
            <a:r>
              <a:rPr lang="it-IT" sz="2000" b="1" dirty="0" smtClean="0">
                <a:solidFill>
                  <a:srgbClr val="FF0000"/>
                </a:solidFill>
                <a:latin typeface="Verdana" pitchFamily="34" charset="0"/>
              </a:rPr>
              <a:t>Intervento </a:t>
            </a:r>
            <a:r>
              <a:rPr lang="it-IT" sz="2000" b="1" dirty="0">
                <a:solidFill>
                  <a:srgbClr val="FF0000"/>
                </a:solidFill>
                <a:latin typeface="Verdana" pitchFamily="34" charset="0"/>
              </a:rPr>
              <a:t>di Marco Fortis</a:t>
            </a:r>
          </a:p>
          <a:p>
            <a:pPr algn="ctr"/>
            <a:r>
              <a:rPr lang="it-IT" sz="2000" dirty="0">
                <a:solidFill>
                  <a:srgbClr val="FF0000"/>
                </a:solidFill>
                <a:latin typeface="Verdana" pitchFamily="34" charset="0"/>
              </a:rPr>
              <a:t>(Fondazione Edison e Università Cattolica)</a:t>
            </a:r>
          </a:p>
          <a:p>
            <a:pPr marL="342900" indent="-342900" algn="ctr">
              <a:spcBef>
                <a:spcPct val="20000"/>
              </a:spcBef>
            </a:pPr>
            <a:endParaRPr lang="it-IT" sz="2000" b="1" dirty="0">
              <a:solidFill>
                <a:srgbClr val="002060"/>
              </a:solidFill>
              <a:latin typeface="Calibri" pitchFamily="34" charset="0"/>
            </a:endParaRPr>
          </a:p>
        </p:txBody>
      </p:sp>
      <p:sp>
        <p:nvSpPr>
          <p:cNvPr id="3" name="Segnaposto numero diapositiva 2"/>
          <p:cNvSpPr>
            <a:spLocks noGrp="1"/>
          </p:cNvSpPr>
          <p:nvPr>
            <p:ph type="sldNum" sz="quarter" idx="12"/>
          </p:nvPr>
        </p:nvSpPr>
        <p:spPr/>
        <p:txBody>
          <a:bodyPr/>
          <a:lstStyle/>
          <a:p>
            <a:fld id="{B1911778-B7F6-4E77-89C5-6FDBF35B575A}" type="slidenum">
              <a:rPr lang="it-IT" smtClean="0"/>
              <a:pPr/>
              <a:t>1</a:t>
            </a:fld>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635896" y="4429435"/>
            <a:ext cx="2160239" cy="2160239"/>
          </a:xfrm>
          <a:prstGeom prst="rect">
            <a:avLst/>
          </a:prstGeom>
        </p:spPr>
      </p:pic>
    </p:spTree>
    <p:extLst>
      <p:ext uri="{BB962C8B-B14F-4D97-AF65-F5344CB8AC3E}">
        <p14:creationId xmlns:p14="http://schemas.microsoft.com/office/powerpoint/2010/main" xmlns="" val="1072319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69FC7CDB-C1A1-4B72-A472-F46996F5E707}" type="slidenum">
              <a:rPr lang="it-IT" smtClean="0"/>
              <a:pPr/>
              <a:t>10</a:t>
            </a:fld>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6529" y="836711"/>
            <a:ext cx="7925911" cy="51812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746883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1911778-B7F6-4E77-89C5-6FDBF35B575A}" type="slidenum">
              <a:rPr lang="it-IT" smtClean="0"/>
              <a:pPr/>
              <a:t>11</a:t>
            </a:fld>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377" y="764703"/>
            <a:ext cx="8180079" cy="5347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23586358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282154"/>
          </a:xfrm>
          <a:solidFill>
            <a:schemeClr val="accent5">
              <a:lumMod val="60000"/>
              <a:lumOff val="40000"/>
            </a:schemeClr>
          </a:solidFill>
        </p:spPr>
        <p:txBody>
          <a:bodyPr>
            <a:normAutofit fontScale="90000"/>
          </a:bodyPr>
          <a:lstStyle/>
          <a:p>
            <a:r>
              <a:rPr lang="it-IT" b="1" dirty="0" smtClean="0">
                <a:solidFill>
                  <a:srgbClr val="FF0000"/>
                </a:solidFill>
              </a:rPr>
              <a:t>L’ITALIA NELL’ECONOMIA </a:t>
            </a:r>
            <a:br>
              <a:rPr lang="it-IT" b="1" dirty="0" smtClean="0">
                <a:solidFill>
                  <a:srgbClr val="FF0000"/>
                </a:solidFill>
              </a:rPr>
            </a:br>
            <a:r>
              <a:rPr lang="it-IT" b="1" dirty="0" smtClean="0">
                <a:solidFill>
                  <a:srgbClr val="FF0000"/>
                </a:solidFill>
              </a:rPr>
              <a:t>REALE DELL’UE: ANNO 2014</a:t>
            </a:r>
            <a:endParaRPr lang="it-IT" b="1" dirty="0">
              <a:solidFill>
                <a:srgbClr val="FF0000"/>
              </a:solidFill>
            </a:endParaRP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xmlns="" val="296318366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egnaposto numero diapositiva 3"/>
          <p:cNvSpPr>
            <a:spLocks noGrp="1"/>
          </p:cNvSpPr>
          <p:nvPr>
            <p:ph type="sldNum" sz="quarter" idx="12"/>
          </p:nvPr>
        </p:nvSpPr>
        <p:spPr/>
        <p:txBody>
          <a:bodyPr/>
          <a:lstStyle/>
          <a:p>
            <a:fld id="{B1911778-B7F6-4E77-89C5-6FDBF35B575A}" type="slidenum">
              <a:rPr lang="it-IT" smtClean="0"/>
              <a:pPr/>
              <a:t>12</a:t>
            </a:fld>
            <a:endParaRPr lang="it-IT"/>
          </a:p>
        </p:txBody>
      </p:sp>
      <p:sp>
        <p:nvSpPr>
          <p:cNvPr id="6" name="Segnaposto piè di pagina 5"/>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1042236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p:txBody>
          <a:bodyPr/>
          <a:lstStyle/>
          <a:p>
            <a:r>
              <a:rPr lang="it-IT" smtClean="0"/>
              <a:t>Fondazione Edison</a:t>
            </a:r>
            <a:endParaRPr lang="it-IT"/>
          </a:p>
        </p:txBody>
      </p:sp>
      <p:sp>
        <p:nvSpPr>
          <p:cNvPr id="5" name="Segnaposto numero diapositiva 4"/>
          <p:cNvSpPr>
            <a:spLocks noGrp="1"/>
          </p:cNvSpPr>
          <p:nvPr>
            <p:ph type="sldNum" sz="quarter" idx="12"/>
          </p:nvPr>
        </p:nvSpPr>
        <p:spPr/>
        <p:txBody>
          <a:bodyPr/>
          <a:lstStyle/>
          <a:p>
            <a:fld id="{3BCA808F-EF92-4832-B51A-7B24908B0E74}" type="slidenum">
              <a:rPr lang="it-IT" smtClean="0"/>
              <a:pPr/>
              <a:t>13</a:t>
            </a:fld>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2043" y="836712"/>
            <a:ext cx="8470827"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6738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40000"/>
              <a:lumOff val="60000"/>
            </a:schemeClr>
          </a:solidFill>
        </p:spPr>
        <p:txBody>
          <a:bodyPr>
            <a:normAutofit/>
          </a:bodyPr>
          <a:lstStyle/>
          <a:p>
            <a:r>
              <a:rPr lang="it-IT" sz="2800" b="1" dirty="0" smtClean="0"/>
              <a:t>L’INDUSTRIA ITALIANA E’ GRANDE CIRCA LA META’ DI QUELLA DELL’EX GERMANIA OVEST</a:t>
            </a:r>
            <a:endParaRPr lang="it-IT" sz="2800" b="1" dirty="0"/>
          </a:p>
        </p:txBody>
      </p:sp>
      <p:sp>
        <p:nvSpPr>
          <p:cNvPr id="3" name="Segnaposto contenuto 2"/>
          <p:cNvSpPr>
            <a:spLocks noGrp="1"/>
          </p:cNvSpPr>
          <p:nvPr>
            <p:ph sz="half" idx="1"/>
          </p:nvPr>
        </p:nvSpPr>
        <p:spPr>
          <a:ln w="38100">
            <a:solidFill>
              <a:srgbClr val="000000"/>
            </a:solidFill>
          </a:ln>
        </p:spPr>
        <p:txBody>
          <a:bodyPr/>
          <a:lstStyle/>
          <a:p>
            <a:r>
              <a:rPr lang="it-IT" dirty="0" smtClean="0"/>
              <a:t>L’industria italiana è grande grosso modo come quelle di Renania </a:t>
            </a:r>
            <a:r>
              <a:rPr lang="it-IT" dirty="0" err="1" smtClean="0"/>
              <a:t>Westfalia</a:t>
            </a:r>
            <a:r>
              <a:rPr lang="it-IT" dirty="0" smtClean="0"/>
              <a:t>, Renania Palatinato, Assia e Bassa Sassonia insieme.</a:t>
            </a:r>
            <a:endParaRPr lang="it-IT" dirty="0"/>
          </a:p>
        </p:txBody>
      </p:sp>
      <p:sp>
        <p:nvSpPr>
          <p:cNvPr id="4" name="Segnaposto contenuto 3"/>
          <p:cNvSpPr>
            <a:spLocks noGrp="1"/>
          </p:cNvSpPr>
          <p:nvPr>
            <p:ph sz="half" idx="2"/>
          </p:nvPr>
        </p:nvSpPr>
        <p:spPr>
          <a:ln w="38100">
            <a:solidFill>
              <a:srgbClr val="000000"/>
            </a:solidFill>
          </a:ln>
        </p:spPr>
        <p:txBody>
          <a:bodyPr/>
          <a:lstStyle/>
          <a:p>
            <a:r>
              <a:rPr lang="it-IT" dirty="0" smtClean="0"/>
              <a:t>Oppure, volendo fare un confronto diverso, è l’unica industria di una nazione UE ad essere più grande di quelle di Baden-</a:t>
            </a:r>
            <a:r>
              <a:rPr lang="it-IT" dirty="0" err="1" smtClean="0"/>
              <a:t>Württemberg</a:t>
            </a:r>
            <a:r>
              <a:rPr lang="it-IT" dirty="0" smtClean="0"/>
              <a:t> e Baviera</a:t>
            </a:r>
            <a:r>
              <a:rPr lang="it-IT" dirty="0"/>
              <a:t> </a:t>
            </a:r>
            <a:r>
              <a:rPr lang="it-IT" dirty="0" smtClean="0"/>
              <a:t>insieme.</a:t>
            </a:r>
            <a:endParaRPr lang="it-IT" dirty="0"/>
          </a:p>
        </p:txBody>
      </p:sp>
      <p:sp>
        <p:nvSpPr>
          <p:cNvPr id="5" name="Segnaposto piè di pagina 4"/>
          <p:cNvSpPr>
            <a:spLocks noGrp="1"/>
          </p:cNvSpPr>
          <p:nvPr>
            <p:ph type="ftr" sz="quarter" idx="11"/>
          </p:nvPr>
        </p:nvSpPr>
        <p:spPr/>
        <p:txBody>
          <a:bodyPr/>
          <a:lstStyle/>
          <a:p>
            <a:r>
              <a:rPr lang="it-IT" smtClean="0"/>
              <a:t>Fondazione Edison</a:t>
            </a:r>
            <a:endParaRPr lang="it-IT"/>
          </a:p>
        </p:txBody>
      </p:sp>
      <p:sp>
        <p:nvSpPr>
          <p:cNvPr id="6" name="Segnaposto numero diapositiva 5"/>
          <p:cNvSpPr>
            <a:spLocks noGrp="1"/>
          </p:cNvSpPr>
          <p:nvPr>
            <p:ph type="sldNum" sz="quarter" idx="12"/>
          </p:nvPr>
        </p:nvSpPr>
        <p:spPr/>
        <p:txBody>
          <a:bodyPr/>
          <a:lstStyle/>
          <a:p>
            <a:fld id="{3BCA808F-EF92-4832-B51A-7B24908B0E74}" type="slidenum">
              <a:rPr lang="it-IT" smtClean="0"/>
              <a:pPr/>
              <a:t>14</a:t>
            </a:fld>
            <a:endParaRPr lang="it-IT"/>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27601" y="4644729"/>
            <a:ext cx="1059013" cy="1010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62578" y="5150080"/>
            <a:ext cx="648072" cy="9255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02249" y="5103950"/>
            <a:ext cx="731695" cy="957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04988" y="4293096"/>
            <a:ext cx="1325687" cy="11616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217182" y="4863018"/>
            <a:ext cx="949514" cy="106057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353114" y="4669343"/>
            <a:ext cx="1207256" cy="1254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58532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accent5">
              <a:lumMod val="40000"/>
              <a:lumOff val="60000"/>
            </a:schemeClr>
          </a:solidFill>
        </p:spPr>
        <p:txBody>
          <a:bodyPr>
            <a:normAutofit fontScale="90000"/>
          </a:bodyPr>
          <a:lstStyle/>
          <a:p>
            <a:r>
              <a:rPr lang="it-IT" sz="2800" b="1" dirty="0" smtClean="0"/>
              <a:t>SENZA IL FATTORE «AUTO», L’INDUSTRIA DELLE PIÚ FORTI REGIONI ITALIANE TIENE TESTA A QUELLA TEDESCA</a:t>
            </a:r>
            <a:endParaRPr lang="it-IT" sz="2800" b="1" dirty="0"/>
          </a:p>
        </p:txBody>
      </p:sp>
      <p:sp>
        <p:nvSpPr>
          <p:cNvPr id="5" name="Segnaposto contenuto 4"/>
          <p:cNvSpPr>
            <a:spLocks noGrp="1"/>
          </p:cNvSpPr>
          <p:nvPr>
            <p:ph sz="half" idx="1"/>
          </p:nvPr>
        </p:nvSpPr>
        <p:spPr>
          <a:ln w="38100">
            <a:solidFill>
              <a:schemeClr val="tx1"/>
            </a:solidFill>
          </a:ln>
        </p:spPr>
        <p:txBody>
          <a:bodyPr>
            <a:normAutofit/>
          </a:bodyPr>
          <a:lstStyle/>
          <a:p>
            <a:pPr marL="0" indent="0">
              <a:buNone/>
            </a:pPr>
            <a:r>
              <a:rPr lang="it-IT" sz="3200" b="1" dirty="0" smtClean="0">
                <a:solidFill>
                  <a:srgbClr val="009999"/>
                </a:solidFill>
              </a:rPr>
              <a:t>LOMBARDIA</a:t>
            </a:r>
            <a:r>
              <a:rPr lang="it-IT" sz="3200" b="1" dirty="0" smtClean="0"/>
              <a:t>+</a:t>
            </a:r>
            <a:r>
              <a:rPr lang="it-IT" sz="3200" b="1" dirty="0" smtClean="0">
                <a:solidFill>
                  <a:srgbClr val="003366"/>
                </a:solidFill>
              </a:rPr>
              <a:t>VENETO</a:t>
            </a:r>
            <a:r>
              <a:rPr lang="it-IT" sz="3200" b="1" dirty="0" smtClean="0"/>
              <a:t>+</a:t>
            </a:r>
            <a:r>
              <a:rPr lang="it-IT" sz="3200" b="1" dirty="0" smtClean="0">
                <a:solidFill>
                  <a:srgbClr val="3399FF"/>
                </a:solidFill>
              </a:rPr>
              <a:t>EMILIA ROMAGNA </a:t>
            </a:r>
            <a:r>
              <a:rPr lang="it-IT" sz="3200" b="1" dirty="0" smtClean="0">
                <a:solidFill>
                  <a:srgbClr val="009999"/>
                </a:solidFill>
              </a:rPr>
              <a:t>(2011)</a:t>
            </a:r>
          </a:p>
          <a:p>
            <a:pPr marL="0" indent="0">
              <a:buNone/>
            </a:pPr>
            <a:r>
              <a:rPr lang="it-IT" b="1" dirty="0" smtClean="0"/>
              <a:t>Popolazione: </a:t>
            </a:r>
            <a:r>
              <a:rPr lang="it-IT" b="1" dirty="0" smtClean="0">
                <a:solidFill>
                  <a:srgbClr val="00B050"/>
                </a:solidFill>
              </a:rPr>
              <a:t>18,8 milioni</a:t>
            </a:r>
          </a:p>
          <a:p>
            <a:pPr marL="0" indent="0">
              <a:buNone/>
            </a:pPr>
            <a:r>
              <a:rPr lang="it-IT" b="1" dirty="0" smtClean="0"/>
              <a:t>Valore aggiunto dell’industria: </a:t>
            </a:r>
            <a:r>
              <a:rPr lang="it-IT" b="1" dirty="0" smtClean="0">
                <a:solidFill>
                  <a:srgbClr val="00B050"/>
                </a:solidFill>
              </a:rPr>
              <a:t>143 </a:t>
            </a:r>
            <a:r>
              <a:rPr lang="it-IT" b="1" dirty="0" err="1" smtClean="0">
                <a:solidFill>
                  <a:srgbClr val="00B050"/>
                </a:solidFill>
              </a:rPr>
              <a:t>mld</a:t>
            </a:r>
            <a:r>
              <a:rPr lang="it-IT" b="1" dirty="0" smtClean="0">
                <a:solidFill>
                  <a:srgbClr val="00B050"/>
                </a:solidFill>
              </a:rPr>
              <a:t> €</a:t>
            </a:r>
          </a:p>
          <a:p>
            <a:pPr marL="0" indent="0">
              <a:buNone/>
            </a:pPr>
            <a:r>
              <a:rPr lang="it-IT" b="1" dirty="0" smtClean="0"/>
              <a:t>Valore aggiunto industriale per abitante:</a:t>
            </a:r>
          </a:p>
          <a:p>
            <a:pPr marL="0" indent="0">
              <a:buNone/>
            </a:pPr>
            <a:r>
              <a:rPr lang="it-IT" b="1" dirty="0" smtClean="0">
                <a:solidFill>
                  <a:srgbClr val="00B050"/>
                </a:solidFill>
              </a:rPr>
              <a:t>7.607 €</a:t>
            </a:r>
            <a:endParaRPr lang="it-IT" b="1" dirty="0">
              <a:solidFill>
                <a:srgbClr val="00B050"/>
              </a:solidFill>
            </a:endParaRPr>
          </a:p>
        </p:txBody>
      </p:sp>
      <p:sp>
        <p:nvSpPr>
          <p:cNvPr id="6" name="Segnaposto contenuto 5"/>
          <p:cNvSpPr>
            <a:spLocks noGrp="1"/>
          </p:cNvSpPr>
          <p:nvPr>
            <p:ph sz="half" idx="2"/>
          </p:nvPr>
        </p:nvSpPr>
        <p:spPr>
          <a:ln w="38100">
            <a:solidFill>
              <a:schemeClr val="tx1"/>
            </a:solidFill>
          </a:ln>
        </p:spPr>
        <p:txBody>
          <a:bodyPr>
            <a:normAutofit/>
          </a:bodyPr>
          <a:lstStyle/>
          <a:p>
            <a:pPr marL="0" indent="0">
              <a:buNone/>
            </a:pPr>
            <a:r>
              <a:rPr lang="it-IT" sz="3200" b="1" dirty="0" smtClean="0">
                <a:solidFill>
                  <a:srgbClr val="FF0000"/>
                </a:solidFill>
              </a:rPr>
              <a:t>RENANIA-WESTFALIA (2011)</a:t>
            </a:r>
          </a:p>
          <a:p>
            <a:pPr marL="0" indent="0">
              <a:buNone/>
            </a:pPr>
            <a:endParaRPr lang="it-IT" b="1" dirty="0" smtClean="0"/>
          </a:p>
          <a:p>
            <a:pPr marL="0" indent="0">
              <a:buNone/>
            </a:pPr>
            <a:r>
              <a:rPr lang="it-IT" b="1" dirty="0" smtClean="0"/>
              <a:t>Popolazione: </a:t>
            </a:r>
            <a:r>
              <a:rPr lang="it-IT" b="1" dirty="0" smtClean="0">
                <a:solidFill>
                  <a:srgbClr val="00B050"/>
                </a:solidFill>
              </a:rPr>
              <a:t>17,8 milioni</a:t>
            </a:r>
          </a:p>
          <a:p>
            <a:pPr marL="0" indent="0">
              <a:buNone/>
            </a:pPr>
            <a:r>
              <a:rPr lang="it-IT" b="1" dirty="0" smtClean="0"/>
              <a:t>Valore aggiunto dell’industria: </a:t>
            </a:r>
            <a:r>
              <a:rPr lang="it-IT" b="1" dirty="0" smtClean="0">
                <a:solidFill>
                  <a:srgbClr val="00B050"/>
                </a:solidFill>
              </a:rPr>
              <a:t>132 </a:t>
            </a:r>
            <a:r>
              <a:rPr lang="it-IT" b="1" dirty="0" err="1" smtClean="0">
                <a:solidFill>
                  <a:srgbClr val="00B050"/>
                </a:solidFill>
              </a:rPr>
              <a:t>mld</a:t>
            </a:r>
            <a:r>
              <a:rPr lang="it-IT" b="1" dirty="0" smtClean="0">
                <a:solidFill>
                  <a:srgbClr val="00B050"/>
                </a:solidFill>
              </a:rPr>
              <a:t> €</a:t>
            </a:r>
          </a:p>
          <a:p>
            <a:pPr marL="0" indent="0">
              <a:buNone/>
            </a:pPr>
            <a:r>
              <a:rPr lang="it-IT" b="1" dirty="0" smtClean="0"/>
              <a:t>Valore aggiunto industriale per abitante:</a:t>
            </a:r>
          </a:p>
          <a:p>
            <a:pPr marL="0" indent="0">
              <a:buNone/>
            </a:pPr>
            <a:r>
              <a:rPr lang="it-IT" b="1" dirty="0" smtClean="0">
                <a:solidFill>
                  <a:srgbClr val="00B050"/>
                </a:solidFill>
              </a:rPr>
              <a:t>7.391 €</a:t>
            </a:r>
            <a:endParaRPr lang="it-IT" b="1" dirty="0">
              <a:solidFill>
                <a:srgbClr val="00B050"/>
              </a:solidFill>
            </a:endParaRPr>
          </a:p>
          <a:p>
            <a:pPr marL="0" indent="0">
              <a:buNone/>
            </a:pPr>
            <a:endParaRPr lang="it-IT" b="1" dirty="0">
              <a:solidFill>
                <a:srgbClr val="FF0000"/>
              </a:solidFill>
            </a:endParaRPr>
          </a:p>
        </p:txBody>
      </p:sp>
      <p:sp>
        <p:nvSpPr>
          <p:cNvPr id="2" name="Segnaposto piè di pagina 1"/>
          <p:cNvSpPr>
            <a:spLocks noGrp="1"/>
          </p:cNvSpPr>
          <p:nvPr>
            <p:ph type="ftr" sz="quarter" idx="11"/>
          </p:nvPr>
        </p:nvSpPr>
        <p:spPr/>
        <p:txBody>
          <a:bodyPr/>
          <a:lstStyle/>
          <a:p>
            <a:r>
              <a:rPr lang="it-IT" smtClean="0"/>
              <a:t>Fondazione Edison</a:t>
            </a:r>
            <a:endParaRPr lang="it-IT"/>
          </a:p>
        </p:txBody>
      </p:sp>
      <p:sp>
        <p:nvSpPr>
          <p:cNvPr id="3" name="Segnaposto numero diapositiva 2"/>
          <p:cNvSpPr>
            <a:spLocks noGrp="1"/>
          </p:cNvSpPr>
          <p:nvPr>
            <p:ph type="sldNum" sz="quarter" idx="12"/>
          </p:nvPr>
        </p:nvSpPr>
        <p:spPr/>
        <p:txBody>
          <a:bodyPr/>
          <a:lstStyle/>
          <a:p>
            <a:fld id="{3BCA808F-EF92-4832-B51A-7B24908B0E74}" type="slidenum">
              <a:rPr lang="it-IT" smtClean="0"/>
              <a:pPr/>
              <a:t>15</a:t>
            </a:fld>
            <a:endParaRPr lang="it-IT"/>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5597274"/>
            <a:ext cx="936501" cy="971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63148" y="5563108"/>
            <a:ext cx="779728" cy="915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08663" y="5577591"/>
            <a:ext cx="1184523" cy="6228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976499" y="2060848"/>
            <a:ext cx="1322710" cy="12603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3714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numero diapositiva 4"/>
          <p:cNvSpPr>
            <a:spLocks noGrp="1"/>
          </p:cNvSpPr>
          <p:nvPr>
            <p:ph type="sldNum" sz="quarter" idx="12"/>
          </p:nvPr>
        </p:nvSpPr>
        <p:spPr/>
        <p:txBody>
          <a:bodyPr/>
          <a:lstStyle/>
          <a:p>
            <a:fld id="{9008A16F-7959-4D18-9AB7-34DAA227584A}" type="slidenum">
              <a:rPr lang="it-IT" smtClean="0"/>
              <a:pPr/>
              <a:t>16</a:t>
            </a:fld>
            <a:endParaRPr lang="it-IT"/>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824834"/>
            <a:ext cx="8439076" cy="5268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6482768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539552" y="116632"/>
            <a:ext cx="8147248" cy="1301006"/>
          </a:xfrm>
          <a:solidFill>
            <a:schemeClr val="accent5">
              <a:lumMod val="40000"/>
              <a:lumOff val="60000"/>
            </a:schemeClr>
          </a:solidFill>
        </p:spPr>
        <p:txBody>
          <a:bodyPr>
            <a:normAutofit/>
          </a:bodyPr>
          <a:lstStyle/>
          <a:p>
            <a:r>
              <a:rPr lang="it-IT" sz="2800" b="1" dirty="0" smtClean="0">
                <a:solidFill>
                  <a:srgbClr val="FF0000"/>
                </a:solidFill>
              </a:rPr>
              <a:t>I PRIMATI DELL’ITALIA NEL COMMERCIO INTERNAZIONALE: L’INDICE FORTIS-CORRADINI</a:t>
            </a:r>
            <a:endParaRPr lang="it-IT" sz="2800" b="1" dirty="0">
              <a:solidFill>
                <a:srgbClr val="FF0000"/>
              </a:solidFill>
            </a:endParaRPr>
          </a:p>
        </p:txBody>
      </p:sp>
      <p:pic>
        <p:nvPicPr>
          <p:cNvPr id="8" name="Segnaposto contenuto 7"/>
          <p:cNvPicPr>
            <a:picLocks noGrp="1" noChangeAspect="1"/>
          </p:cNvPicPr>
          <p:nvPr>
            <p:ph sz="half" idx="1"/>
          </p:nvPr>
        </p:nvPicPr>
        <p:blipFill>
          <a:blip r:embed="rId2" cstate="print">
            <a:extLst>
              <a:ext uri="{28A0092B-C50C-407E-A947-70E740481C1C}">
                <a14:useLocalDpi xmlns:a14="http://schemas.microsoft.com/office/drawing/2010/main" xmlns="" val="0"/>
              </a:ext>
            </a:extLst>
          </a:blip>
          <a:stretch>
            <a:fillRect/>
          </a:stretch>
        </p:blipFill>
        <p:spPr>
          <a:xfrm>
            <a:off x="984087" y="1600200"/>
            <a:ext cx="2984825" cy="4525963"/>
          </a:xfrm>
        </p:spPr>
      </p:pic>
      <p:sp>
        <p:nvSpPr>
          <p:cNvPr id="7" name="Segnaposto contenuto 6"/>
          <p:cNvSpPr>
            <a:spLocks noGrp="1"/>
          </p:cNvSpPr>
          <p:nvPr>
            <p:ph sz="half" idx="2"/>
          </p:nvPr>
        </p:nvSpPr>
        <p:spPr>
          <a:ln w="38100">
            <a:solidFill>
              <a:schemeClr val="tx1"/>
            </a:solidFill>
          </a:ln>
        </p:spPr>
        <p:txBody>
          <a:bodyPr>
            <a:normAutofit fontScale="92500" lnSpcReduction="10000"/>
          </a:bodyPr>
          <a:lstStyle/>
          <a:p>
            <a:r>
              <a:rPr lang="it-IT" b="1" dirty="0" smtClean="0"/>
              <a:t>L’Italia presenta 928 prodotti in cui è prima, seconda o terza al mondo per miglior bilancia commerciale con l’estero (dati 2013)</a:t>
            </a:r>
          </a:p>
          <a:p>
            <a:r>
              <a:rPr lang="it-IT" b="1" dirty="0" smtClean="0"/>
              <a:t>Sono eccellenze di nicchia, ma non piccole, che insieme valgono 195 miliardi di dollari di surplus commerciale con l’estero</a:t>
            </a:r>
          </a:p>
          <a:p>
            <a:pPr marL="0" indent="0">
              <a:buNone/>
            </a:pPr>
            <a:endParaRPr lang="it-IT" b="1" dirty="0"/>
          </a:p>
        </p:txBody>
      </p:sp>
      <p:sp>
        <p:nvSpPr>
          <p:cNvPr id="4" name="Segnaposto numero diapositiva 3"/>
          <p:cNvSpPr>
            <a:spLocks noGrp="1"/>
          </p:cNvSpPr>
          <p:nvPr>
            <p:ph type="sldNum" sz="quarter" idx="12"/>
          </p:nvPr>
        </p:nvSpPr>
        <p:spPr/>
        <p:txBody>
          <a:bodyPr/>
          <a:lstStyle/>
          <a:p>
            <a:fld id="{B1911778-B7F6-4E77-89C5-6FDBF35B575A}" type="slidenum">
              <a:rPr lang="it-IT" smtClean="0"/>
              <a:pPr/>
              <a:t>17</a:t>
            </a:fld>
            <a:endParaRPr lang="it-IT"/>
          </a:p>
        </p:txBody>
      </p:sp>
      <p:sp>
        <p:nvSpPr>
          <p:cNvPr id="3" name="Segnaposto piè di pagina 2"/>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695937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1BBA27A2-E5D5-4DE9-93EE-0862693D8321}" type="slidenum">
              <a:rPr lang="it-IT" smtClean="0"/>
              <a:pPr/>
              <a:t>18</a:t>
            </a:fld>
            <a:endParaRPr lang="it-IT"/>
          </a:p>
        </p:txBody>
      </p:sp>
      <p:pic>
        <p:nvPicPr>
          <p:cNvPr id="4101"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25" y="692696"/>
            <a:ext cx="8371550" cy="54726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41546050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1911778-B7F6-4E77-89C5-6FDBF35B575A}" type="slidenum">
              <a:rPr lang="it-IT" smtClean="0"/>
              <a:pPr/>
              <a:t>19</a:t>
            </a:fld>
            <a:endParaRPr lang="it-IT"/>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745855"/>
            <a:ext cx="8064897" cy="5272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1238032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solidFill>
            <a:schemeClr val="accent5">
              <a:lumMod val="40000"/>
              <a:lumOff val="60000"/>
            </a:schemeClr>
          </a:solidFill>
        </p:spPr>
        <p:txBody>
          <a:bodyPr>
            <a:noAutofit/>
          </a:bodyPr>
          <a:lstStyle/>
          <a:p>
            <a:pPr eaLnBrk="1" hangingPunct="1">
              <a:defRPr/>
            </a:pPr>
            <a:r>
              <a:rPr lang="en-GB" sz="2400" b="1" dirty="0" smtClean="0">
                <a:solidFill>
                  <a:srgbClr val="FF0000"/>
                </a:solidFill>
              </a:rPr>
              <a:t>CRESCIAMO POCO? E’ VERO.</a:t>
            </a:r>
            <a:br>
              <a:rPr lang="en-GB" sz="2400" b="1" dirty="0" smtClean="0">
                <a:solidFill>
                  <a:srgbClr val="FF0000"/>
                </a:solidFill>
              </a:rPr>
            </a:br>
            <a:r>
              <a:rPr lang="en-GB" sz="2400" b="1" dirty="0" smtClean="0">
                <a:solidFill>
                  <a:srgbClr val="0070C0"/>
                </a:solidFill>
              </a:rPr>
              <a:t>MA UNA PREMESSA E’ DOVEROSA: NELLE ULTIME DUE DECADI NESSUN PAESE HA FATTO PIU SACRIFICI DELL’ITALIA!</a:t>
            </a:r>
          </a:p>
        </p:txBody>
      </p:sp>
      <p:sp>
        <p:nvSpPr>
          <p:cNvPr id="2" name="Segnaposto numero diapositiva 1"/>
          <p:cNvSpPr>
            <a:spLocks noGrp="1"/>
          </p:cNvSpPr>
          <p:nvPr>
            <p:ph type="sldNum" sz="quarter" idx="12"/>
          </p:nvPr>
        </p:nvSpPr>
        <p:spPr/>
        <p:txBody>
          <a:bodyPr/>
          <a:lstStyle/>
          <a:p>
            <a:fld id="{3BCA808F-EF92-4832-B51A-7B24908B0E74}" type="slidenum">
              <a:rPr lang="it-IT" smtClean="0"/>
              <a:pPr/>
              <a:t>2</a:t>
            </a:fld>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0703" y="1600200"/>
            <a:ext cx="692259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egnaposto piè di pagina 4"/>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3249104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1911778-B7F6-4E77-89C5-6FDBF35B575A}" type="slidenum">
              <a:rPr lang="it-IT" smtClean="0"/>
              <a:pPr/>
              <a:t>20</a:t>
            </a:fld>
            <a:endParaRPr lang="it-IT"/>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377" y="764703"/>
            <a:ext cx="8036063" cy="52532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247669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6"/>
          <p:cNvSpPr>
            <a:spLocks noGrp="1"/>
          </p:cNvSpPr>
          <p:nvPr>
            <p:ph type="sldNum" sz="quarter" idx="12"/>
          </p:nvPr>
        </p:nvSpPr>
        <p:spPr/>
        <p:txBody>
          <a:bodyPr/>
          <a:lstStyle/>
          <a:p>
            <a:fld id="{B1911778-B7F6-4E77-89C5-6FDBF35B575A}" type="slidenum">
              <a:rPr lang="it-IT" smtClean="0"/>
              <a:pPr/>
              <a:t>21</a:t>
            </a:fld>
            <a:endParaRPr lang="it-IT"/>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745855"/>
            <a:ext cx="8064897" cy="5272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331175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B1911778-B7F6-4E77-89C5-6FDBF35B575A}" type="slidenum">
              <a:rPr lang="it-IT" smtClean="0"/>
              <a:pPr/>
              <a:t>22</a:t>
            </a:fld>
            <a:endParaRPr lang="it-IT"/>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1" y="792927"/>
            <a:ext cx="8136905" cy="531921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3734566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chemeClr val="accent5">
              <a:lumMod val="40000"/>
              <a:lumOff val="60000"/>
            </a:schemeClr>
          </a:solidFill>
        </p:spPr>
        <p:txBody>
          <a:bodyPr>
            <a:normAutofit/>
          </a:bodyPr>
          <a:lstStyle/>
          <a:p>
            <a:r>
              <a:rPr lang="it-IT" sz="3200" b="1" dirty="0" smtClean="0">
                <a:solidFill>
                  <a:srgbClr val="FF0000"/>
                </a:solidFill>
              </a:rPr>
              <a:t>NON TUTTO PERÒ VA PER IL VERSO GIUSTO: </a:t>
            </a:r>
            <a:br>
              <a:rPr lang="it-IT" sz="3200" b="1" dirty="0" smtClean="0">
                <a:solidFill>
                  <a:srgbClr val="FF0000"/>
                </a:solidFill>
              </a:rPr>
            </a:br>
            <a:r>
              <a:rPr lang="it-IT" sz="3200" b="1" dirty="0" smtClean="0">
                <a:solidFill>
                  <a:srgbClr val="FF0000"/>
                </a:solidFill>
              </a:rPr>
              <a:t>ALCUNI FATTORI CRITICI PER L’EXPORT</a:t>
            </a:r>
            <a:endParaRPr lang="it-IT" sz="3200" b="1" dirty="0">
              <a:solidFill>
                <a:srgbClr val="FF0000"/>
              </a:solidFill>
            </a:endParaRPr>
          </a:p>
        </p:txBody>
      </p:sp>
      <p:sp>
        <p:nvSpPr>
          <p:cNvPr id="4" name="Segnaposto contenuto 3"/>
          <p:cNvSpPr>
            <a:spLocks noGrp="1"/>
          </p:cNvSpPr>
          <p:nvPr>
            <p:ph idx="1"/>
          </p:nvPr>
        </p:nvSpPr>
        <p:spPr>
          <a:xfrm>
            <a:off x="457200" y="1600200"/>
            <a:ext cx="8229600" cy="4781128"/>
          </a:xfrm>
        </p:spPr>
        <p:txBody>
          <a:bodyPr>
            <a:normAutofit fontScale="70000" lnSpcReduction="20000"/>
          </a:bodyPr>
          <a:lstStyle/>
          <a:p>
            <a:r>
              <a:rPr lang="it-IT" dirty="0" smtClean="0"/>
              <a:t>Molti mercati emergenti su cui stavamo puntando molto (Russia, Nord Africa, Turchia, </a:t>
            </a:r>
            <a:r>
              <a:rPr lang="it-IT" dirty="0" err="1" smtClean="0"/>
              <a:t>Mercosur</a:t>
            </a:r>
            <a:r>
              <a:rPr lang="it-IT" dirty="0" smtClean="0"/>
              <a:t>, ecc., la stessa Cina in parte) sono in crisi o in rallentamento. Occorre guardare anche ad altri mercati.</a:t>
            </a:r>
          </a:p>
          <a:p>
            <a:r>
              <a:rPr lang="it-IT" dirty="0" smtClean="0"/>
              <a:t>Nel settore moda vari grandi marchi italiani sono stati acquisiti negli ultimi anni da grandi gruppi del lusso stranieri. Quindi rischiamo ora di «esportare volume» lasciando il valore aggiunto ad altri. E’ vero, tuttavia, che la moda italiana sta producendo molti nuovi marchi di successo (Cucinelli, Santoni, </a:t>
            </a:r>
            <a:r>
              <a:rPr lang="it-IT" dirty="0" err="1" smtClean="0"/>
              <a:t>Lardini</a:t>
            </a:r>
            <a:r>
              <a:rPr lang="it-IT" dirty="0" smtClean="0"/>
              <a:t>, </a:t>
            </a:r>
            <a:r>
              <a:rPr lang="it-IT" dirty="0" err="1" smtClean="0"/>
              <a:t>Cruciani</a:t>
            </a:r>
            <a:r>
              <a:rPr lang="it-IT" dirty="0" smtClean="0"/>
              <a:t>, ecc.) che in parte rimpiazzano le imprese acquisite.</a:t>
            </a:r>
          </a:p>
          <a:p>
            <a:r>
              <a:rPr lang="it-IT" dirty="0" smtClean="0"/>
              <a:t>Accrescere il numero delle piccole imprese da esportatrici occasionali a esportatrici stabili. Le reti di impresa.</a:t>
            </a:r>
          </a:p>
          <a:p>
            <a:r>
              <a:rPr lang="it-IT" dirty="0" smtClean="0"/>
              <a:t>Nel settore agro-alimentare, il potenziale dell’export italiano è ancora largamente inespresso.</a:t>
            </a:r>
          </a:p>
          <a:p>
            <a:r>
              <a:rPr lang="it-IT" dirty="0" smtClean="0"/>
              <a:t>L’Italia non ha un settore della grande distribuzione che possa supportare l’export né ha molte imprese abituate a lavorare con la grande distribuzione.  </a:t>
            </a:r>
            <a:endParaRPr lang="it-IT" dirty="0"/>
          </a:p>
        </p:txBody>
      </p:sp>
      <p:sp>
        <p:nvSpPr>
          <p:cNvPr id="2" name="Segnaposto numero diapositiva 1"/>
          <p:cNvSpPr>
            <a:spLocks noGrp="1"/>
          </p:cNvSpPr>
          <p:nvPr>
            <p:ph type="sldNum" sz="quarter" idx="12"/>
          </p:nvPr>
        </p:nvSpPr>
        <p:spPr/>
        <p:txBody>
          <a:bodyPr/>
          <a:lstStyle/>
          <a:p>
            <a:fld id="{B1911778-B7F6-4E77-89C5-6FDBF35B575A}" type="slidenum">
              <a:rPr lang="it-IT" smtClean="0"/>
              <a:pPr/>
              <a:t>23</a:t>
            </a:fld>
            <a:endParaRPr lang="it-IT"/>
          </a:p>
        </p:txBody>
      </p:sp>
      <p:sp>
        <p:nvSpPr>
          <p:cNvPr id="6" name="Segnaposto piè di pagina 5"/>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18705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40000"/>
              <a:lumOff val="60000"/>
            </a:schemeClr>
          </a:solidFill>
        </p:spPr>
        <p:txBody>
          <a:bodyPr>
            <a:normAutofit/>
          </a:bodyPr>
          <a:lstStyle/>
          <a:p>
            <a:r>
              <a:rPr lang="it-IT" sz="3200" b="1" dirty="0" smtClean="0">
                <a:solidFill>
                  <a:srgbClr val="FF0000"/>
                </a:solidFill>
              </a:rPr>
              <a:t>LEZIONI </a:t>
            </a:r>
            <a:r>
              <a:rPr lang="it-IT" sz="3200" b="1" dirty="0" smtClean="0"/>
              <a:t>PER LE IMPRESE ITALIANE </a:t>
            </a:r>
            <a:br>
              <a:rPr lang="it-IT" sz="3200" b="1" dirty="0" smtClean="0"/>
            </a:br>
            <a:r>
              <a:rPr lang="it-IT" sz="3200" b="1" dirty="0" smtClean="0"/>
              <a:t>CHE VOGLIONO COMPETERE E PER IL GOVERNO</a:t>
            </a:r>
            <a:endParaRPr lang="it-IT" sz="3200" b="1" dirty="0"/>
          </a:p>
        </p:txBody>
      </p:sp>
      <p:sp>
        <p:nvSpPr>
          <p:cNvPr id="3" name="Segnaposto contenuto 2"/>
          <p:cNvSpPr>
            <a:spLocks noGrp="1"/>
          </p:cNvSpPr>
          <p:nvPr>
            <p:ph idx="1"/>
          </p:nvPr>
        </p:nvSpPr>
        <p:spPr/>
        <p:txBody>
          <a:bodyPr>
            <a:normAutofit fontScale="62500" lnSpcReduction="20000"/>
          </a:bodyPr>
          <a:lstStyle/>
          <a:p>
            <a:r>
              <a:rPr lang="it-IT" dirty="0" smtClean="0"/>
              <a:t>Innovazione, sempre più innovazione.</a:t>
            </a:r>
          </a:p>
          <a:p>
            <a:r>
              <a:rPr lang="it-IT" dirty="0" smtClean="0"/>
              <a:t>Puntare sulle leadership di nicchia (la nicchia non è una gabbia o una </a:t>
            </a:r>
            <a:r>
              <a:rPr lang="it-IT" i="1" dirty="0" smtClean="0"/>
              <a:t>«</a:t>
            </a:r>
            <a:r>
              <a:rPr lang="it-IT" i="1" dirty="0" err="1" smtClean="0"/>
              <a:t>diminutio</a:t>
            </a:r>
            <a:r>
              <a:rPr lang="it-IT" i="1" dirty="0" smtClean="0"/>
              <a:t>»</a:t>
            </a:r>
            <a:r>
              <a:rPr lang="it-IT" dirty="0" smtClean="0"/>
              <a:t> come alcuni credono ma un habitat vincente).</a:t>
            </a:r>
          </a:p>
          <a:p>
            <a:r>
              <a:rPr lang="it-IT" dirty="0" smtClean="0"/>
              <a:t>La crescita dimensionale delle imprese non può essere imposta «per legge» ma va incoraggiata.</a:t>
            </a:r>
          </a:p>
          <a:p>
            <a:r>
              <a:rPr lang="it-IT" dirty="0" smtClean="0"/>
              <a:t>La ricerca e sviluppo va incentivata fiscalmente.</a:t>
            </a:r>
          </a:p>
          <a:p>
            <a:r>
              <a:rPr lang="it-IT" dirty="0" smtClean="0"/>
              <a:t>Le reti di impresa vanno sostenute e stimolate.</a:t>
            </a:r>
          </a:p>
          <a:p>
            <a:r>
              <a:rPr lang="it-IT" dirty="0" smtClean="0"/>
              <a:t>Il Piano per il made in </a:t>
            </a:r>
            <a:r>
              <a:rPr lang="it-IT" dirty="0" err="1" smtClean="0"/>
              <a:t>Italy</a:t>
            </a:r>
            <a:r>
              <a:rPr lang="it-IT" dirty="0" smtClean="0"/>
              <a:t> del Governo è un passo avanti cruciale rispetto al passato: fondi per 260 milioni nel 2015.</a:t>
            </a:r>
          </a:p>
          <a:p>
            <a:r>
              <a:rPr lang="it-IT" dirty="0" smtClean="0"/>
              <a:t>Il settore dei servizi deve diventare più competitivo, soprattutto nel settore pubblico.</a:t>
            </a:r>
          </a:p>
          <a:p>
            <a:r>
              <a:rPr lang="it-IT" dirty="0" smtClean="0"/>
              <a:t>La riforma delle Banche Popolari: oltre 4,5 miliardi di perdite nel 2014!</a:t>
            </a:r>
          </a:p>
          <a:p>
            <a:r>
              <a:rPr lang="it-IT" dirty="0"/>
              <a:t>S</a:t>
            </a:r>
            <a:r>
              <a:rPr lang="it-IT" dirty="0" smtClean="0"/>
              <a:t>offerenze bancarie e rilancio del credito. Padoan: Deducibilità </a:t>
            </a:r>
            <a:r>
              <a:rPr lang="it-IT" dirty="0"/>
              <a:t>integrale perdite su crediti ai fini IRES e IRAP nell'anno di competenza. Nessun peso sul bilancio pubblico. </a:t>
            </a:r>
            <a:r>
              <a:rPr lang="it-IT" dirty="0">
                <a:hlinkClick r:id="rId2" action="ppaction://hlinkfile"/>
              </a:rPr>
              <a:t>#</a:t>
            </a:r>
            <a:r>
              <a:rPr lang="it-IT" dirty="0" err="1">
                <a:hlinkClick r:id="rId2" action="ppaction://hlinkfile"/>
              </a:rPr>
              <a:t>sbloccacredito</a:t>
            </a:r>
            <a:endParaRPr lang="it-IT" dirty="0" smtClean="0"/>
          </a:p>
          <a:p>
            <a:endParaRPr lang="it-IT" dirty="0" smtClean="0"/>
          </a:p>
          <a:p>
            <a:endParaRPr lang="it-IT" dirty="0"/>
          </a:p>
        </p:txBody>
      </p:sp>
      <p:sp>
        <p:nvSpPr>
          <p:cNvPr id="4" name="Segnaposto numero diapositiva 3"/>
          <p:cNvSpPr>
            <a:spLocks noGrp="1"/>
          </p:cNvSpPr>
          <p:nvPr>
            <p:ph type="sldNum" sz="quarter" idx="12"/>
          </p:nvPr>
        </p:nvSpPr>
        <p:spPr/>
        <p:txBody>
          <a:bodyPr/>
          <a:lstStyle/>
          <a:p>
            <a:fld id="{B1911778-B7F6-4E77-89C5-6FDBF35B575A}" type="slidenum">
              <a:rPr lang="it-IT" smtClean="0"/>
              <a:pPr/>
              <a:t>24</a:t>
            </a:fld>
            <a:endParaRPr lang="it-IT"/>
          </a:p>
        </p:txBody>
      </p:sp>
      <p:sp>
        <p:nvSpPr>
          <p:cNvPr id="6" name="Segnaposto piè di pagina 5"/>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370210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p:nvPr/>
        </p:nvPicPr>
        <p:blipFill>
          <a:blip r:embed="rId2" cstate="print"/>
          <a:srcRect/>
          <a:stretch>
            <a:fillRect/>
          </a:stretch>
        </p:blipFill>
        <p:spPr bwMode="auto">
          <a:xfrm>
            <a:off x="395536" y="1124744"/>
            <a:ext cx="8352928" cy="4968552"/>
          </a:xfrm>
          <a:prstGeom prst="rect">
            <a:avLst/>
          </a:prstGeom>
          <a:noFill/>
        </p:spPr>
      </p:pic>
      <p:sp>
        <p:nvSpPr>
          <p:cNvPr id="3" name="CasellaDiTesto 2"/>
          <p:cNvSpPr txBox="1"/>
          <p:nvPr/>
        </p:nvSpPr>
        <p:spPr>
          <a:xfrm>
            <a:off x="107504" y="97468"/>
            <a:ext cx="8856984" cy="523220"/>
          </a:xfrm>
          <a:prstGeom prst="rect">
            <a:avLst/>
          </a:prstGeom>
          <a:solidFill>
            <a:schemeClr val="accent1">
              <a:lumMod val="75000"/>
            </a:schemeClr>
          </a:solidFill>
        </p:spPr>
        <p:txBody>
          <a:bodyPr wrap="square" rtlCol="0">
            <a:spAutoFit/>
          </a:bodyPr>
          <a:lstStyle/>
          <a:p>
            <a:pPr algn="ctr"/>
            <a:r>
              <a:rPr lang="it-IT" sz="2800" b="1" dirty="0" smtClean="0">
                <a:solidFill>
                  <a:schemeClr val="bg1"/>
                </a:solidFill>
              </a:rPr>
              <a:t>I NUMERI DEI CONTRATTI DI RETE IN ITALIA</a:t>
            </a:r>
            <a:endParaRPr lang="it-IT" sz="2800" b="1" dirty="0">
              <a:solidFill>
                <a:schemeClr val="bg1"/>
              </a:solidFill>
            </a:endParaRPr>
          </a:p>
        </p:txBody>
      </p:sp>
      <p:sp>
        <p:nvSpPr>
          <p:cNvPr id="7" name="Segnaposto piè di pagina 6"/>
          <p:cNvSpPr>
            <a:spLocks noGrp="1"/>
          </p:cNvSpPr>
          <p:nvPr>
            <p:ph type="ftr" sz="quarter" idx="11"/>
          </p:nvPr>
        </p:nvSpPr>
        <p:spPr/>
        <p:txBody>
          <a:bodyPr/>
          <a:lstStyle/>
          <a:p>
            <a:r>
              <a:rPr lang="it-IT" smtClean="0"/>
              <a:t>copyright Fondazione Edison</a:t>
            </a:r>
            <a:endParaRPr lang="it-IT"/>
          </a:p>
        </p:txBody>
      </p:sp>
      <p:sp>
        <p:nvSpPr>
          <p:cNvPr id="8" name="Segnaposto numero diapositiva 7"/>
          <p:cNvSpPr>
            <a:spLocks noGrp="1"/>
          </p:cNvSpPr>
          <p:nvPr>
            <p:ph type="sldNum" sz="quarter" idx="12"/>
          </p:nvPr>
        </p:nvSpPr>
        <p:spPr/>
        <p:txBody>
          <a:bodyPr/>
          <a:lstStyle/>
          <a:p>
            <a:fld id="{B1911778-B7F6-4E77-89C5-6FDBF35B575A}" type="slidenum">
              <a:rPr lang="it-IT" smtClean="0"/>
              <a:pPr/>
              <a:t>25</a:t>
            </a:fld>
            <a:endParaRPr lang="it-IT"/>
          </a:p>
        </p:txBody>
      </p:sp>
    </p:spTree>
    <p:extLst>
      <p:ext uri="{BB962C8B-B14F-4D97-AF65-F5344CB8AC3E}">
        <p14:creationId xmlns:p14="http://schemas.microsoft.com/office/powerpoint/2010/main" xmlns="" val="2434082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p:cNvSpPr>
            <a:spLocks noGrp="1"/>
          </p:cNvSpPr>
          <p:nvPr>
            <p:ph type="ftr" sz="quarter" idx="11"/>
          </p:nvPr>
        </p:nvSpPr>
        <p:spPr/>
        <p:txBody>
          <a:bodyPr/>
          <a:lstStyle/>
          <a:p>
            <a:r>
              <a:rPr lang="it-IT" smtClean="0"/>
              <a:t>copyright Fondazione Edison</a:t>
            </a:r>
            <a:endParaRPr lang="it-IT"/>
          </a:p>
        </p:txBody>
      </p:sp>
      <p:sp>
        <p:nvSpPr>
          <p:cNvPr id="3" name="Segnaposto numero diapositiva 2"/>
          <p:cNvSpPr>
            <a:spLocks noGrp="1"/>
          </p:cNvSpPr>
          <p:nvPr>
            <p:ph type="sldNum" sz="quarter" idx="12"/>
          </p:nvPr>
        </p:nvSpPr>
        <p:spPr/>
        <p:txBody>
          <a:bodyPr/>
          <a:lstStyle/>
          <a:p>
            <a:fld id="{B1911778-B7F6-4E77-89C5-6FDBF35B575A}" type="slidenum">
              <a:rPr lang="it-IT" smtClean="0"/>
              <a:pPr/>
              <a:t>26</a:t>
            </a:fld>
            <a:endParaRPr lang="it-IT"/>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2227" y="574704"/>
            <a:ext cx="8384229" cy="54465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619442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40000"/>
              <a:lumOff val="60000"/>
            </a:schemeClr>
          </a:solidFill>
        </p:spPr>
        <p:txBody>
          <a:bodyPr>
            <a:noAutofit/>
          </a:bodyPr>
          <a:lstStyle/>
          <a:p>
            <a:r>
              <a:rPr lang="it-IT" sz="3200" b="1" dirty="0" smtClean="0">
                <a:solidFill>
                  <a:srgbClr val="FF0000"/>
                </a:solidFill>
              </a:rPr>
              <a:t>LA RIPRESA FINALMENTE E’ ARRIVATA </a:t>
            </a:r>
            <a:br>
              <a:rPr lang="it-IT" sz="3200" b="1" dirty="0" smtClean="0">
                <a:solidFill>
                  <a:srgbClr val="FF0000"/>
                </a:solidFill>
              </a:rPr>
            </a:br>
            <a:r>
              <a:rPr lang="it-IT" sz="3200" b="1" dirty="0" smtClean="0">
                <a:solidFill>
                  <a:srgbClr val="FF0000"/>
                </a:solidFill>
              </a:rPr>
              <a:t>ANCHE IN ITALIA E DOBBIAMO PUNTARCI</a:t>
            </a:r>
            <a:endParaRPr lang="it-IT" sz="3200" b="1" dirty="0">
              <a:solidFill>
                <a:srgbClr val="FF0000"/>
              </a:solidFill>
            </a:endParaRPr>
          </a:p>
        </p:txBody>
      </p:sp>
      <p:sp>
        <p:nvSpPr>
          <p:cNvPr id="3" name="Segnaposto contenuto 2"/>
          <p:cNvSpPr>
            <a:spLocks noGrp="1"/>
          </p:cNvSpPr>
          <p:nvPr>
            <p:ph idx="1"/>
          </p:nvPr>
        </p:nvSpPr>
        <p:spPr/>
        <p:txBody>
          <a:bodyPr>
            <a:normAutofit fontScale="85000" lnSpcReduction="10000"/>
          </a:bodyPr>
          <a:lstStyle/>
          <a:p>
            <a:r>
              <a:rPr lang="it-IT" dirty="0" smtClean="0"/>
              <a:t>La crescita congiunturale dello 0,3%  del PIL nel 1 trim 2015 sul 4 trim 2014 è la più forte dal 1 trim 11</a:t>
            </a:r>
          </a:p>
          <a:p>
            <a:r>
              <a:rPr lang="it-IT" dirty="0" smtClean="0"/>
              <a:t>la crescita tendenziale del PIL dello 0,1% sul 1 trim 14 è il primo segno in aumento dopo 13 trimestri consecutivi di calo</a:t>
            </a:r>
          </a:p>
          <a:p>
            <a:r>
              <a:rPr lang="it-IT" dirty="0" smtClean="0"/>
              <a:t>i consumi delle famiglie sono tendenzialmente in crescita da 4 trimestri consecutivi </a:t>
            </a:r>
          </a:p>
          <a:p>
            <a:r>
              <a:rPr lang="it-IT" dirty="0" smtClean="0"/>
              <a:t>gli investimenti fissi lordi sono per la prima volta in crescita tendenziale (+0,4% sul 1 trim 14) dopo 14 trimestri consecutivi in calo; e sono aumentati congiunturalmente dell'1,5% sul 4 trim 14</a:t>
            </a:r>
            <a:endParaRPr lang="it-IT" dirty="0"/>
          </a:p>
        </p:txBody>
      </p:sp>
      <p:sp>
        <p:nvSpPr>
          <p:cNvPr id="6" name="Segnaposto piè di pagina 5"/>
          <p:cNvSpPr>
            <a:spLocks noGrp="1"/>
          </p:cNvSpPr>
          <p:nvPr>
            <p:ph type="ftr" sz="quarter" idx="11"/>
          </p:nvPr>
        </p:nvSpPr>
        <p:spPr/>
        <p:txBody>
          <a:bodyPr/>
          <a:lstStyle/>
          <a:p>
            <a:r>
              <a:rPr lang="it-IT" smtClean="0"/>
              <a:t>copyright Fondazione Edison</a:t>
            </a:r>
            <a:endParaRPr lang="it-IT"/>
          </a:p>
        </p:txBody>
      </p:sp>
      <p:sp>
        <p:nvSpPr>
          <p:cNvPr id="7" name="Segnaposto numero diapositiva 6"/>
          <p:cNvSpPr>
            <a:spLocks noGrp="1"/>
          </p:cNvSpPr>
          <p:nvPr>
            <p:ph type="sldNum" sz="quarter" idx="12"/>
          </p:nvPr>
        </p:nvSpPr>
        <p:spPr/>
        <p:txBody>
          <a:bodyPr/>
          <a:lstStyle/>
          <a:p>
            <a:fld id="{B1911778-B7F6-4E77-89C5-6FDBF35B575A}" type="slidenum">
              <a:rPr lang="it-IT" smtClean="0"/>
              <a:pPr/>
              <a:t>27</a:t>
            </a:fld>
            <a:endParaRPr lang="it-IT"/>
          </a:p>
        </p:txBody>
      </p:sp>
    </p:spTree>
    <p:extLst>
      <p:ext uri="{BB962C8B-B14F-4D97-AF65-F5344CB8AC3E}">
        <p14:creationId xmlns:p14="http://schemas.microsoft.com/office/powerpoint/2010/main" xmlns="" val="1686751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377" y="764703"/>
            <a:ext cx="8180079" cy="5347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
        <p:nvSpPr>
          <p:cNvPr id="5" name="Segnaposto numero diapositiva 4"/>
          <p:cNvSpPr>
            <a:spLocks noGrp="1"/>
          </p:cNvSpPr>
          <p:nvPr>
            <p:ph type="sldNum" sz="quarter" idx="12"/>
          </p:nvPr>
        </p:nvSpPr>
        <p:spPr/>
        <p:txBody>
          <a:bodyPr/>
          <a:lstStyle/>
          <a:p>
            <a:fld id="{B1911778-B7F6-4E77-89C5-6FDBF35B575A}" type="slidenum">
              <a:rPr lang="it-IT" smtClean="0"/>
              <a:pPr/>
              <a:t>28</a:t>
            </a:fld>
            <a:endParaRPr lang="it-IT"/>
          </a:p>
        </p:txBody>
      </p:sp>
    </p:spTree>
    <p:extLst>
      <p:ext uri="{BB962C8B-B14F-4D97-AF65-F5344CB8AC3E}">
        <p14:creationId xmlns:p14="http://schemas.microsoft.com/office/powerpoint/2010/main" xmlns="" val="2954223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745855"/>
            <a:ext cx="8208913" cy="5366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Connettore 2 2"/>
          <p:cNvCxnSpPr/>
          <p:nvPr/>
        </p:nvCxnSpPr>
        <p:spPr>
          <a:xfrm>
            <a:off x="6012160" y="3140968"/>
            <a:ext cx="1584176" cy="14401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 name="CasellaDiTesto 3"/>
          <p:cNvSpPr txBox="1"/>
          <p:nvPr/>
        </p:nvSpPr>
        <p:spPr>
          <a:xfrm>
            <a:off x="6300192" y="3429000"/>
            <a:ext cx="1008112" cy="400110"/>
          </a:xfrm>
          <a:prstGeom prst="rect">
            <a:avLst/>
          </a:prstGeom>
          <a:solidFill>
            <a:schemeClr val="bg1"/>
          </a:solidFill>
        </p:spPr>
        <p:txBody>
          <a:bodyPr wrap="square" rtlCol="0">
            <a:spAutoFit/>
          </a:bodyPr>
          <a:lstStyle/>
          <a:p>
            <a:r>
              <a:rPr lang="it-IT" sz="2000" b="1" dirty="0" smtClean="0">
                <a:solidFill>
                  <a:srgbClr val="0070C0"/>
                </a:solidFill>
              </a:rPr>
              <a:t>80 euro</a:t>
            </a:r>
            <a:endParaRPr lang="it-IT" sz="2000" b="1" dirty="0">
              <a:solidFill>
                <a:srgbClr val="0070C0"/>
              </a:solidFill>
            </a:endParaRPr>
          </a:p>
        </p:txBody>
      </p:sp>
      <p:sp>
        <p:nvSpPr>
          <p:cNvPr id="6" name="Segnaposto piè di pagina 5"/>
          <p:cNvSpPr>
            <a:spLocks noGrp="1"/>
          </p:cNvSpPr>
          <p:nvPr>
            <p:ph type="ftr" sz="quarter" idx="11"/>
          </p:nvPr>
        </p:nvSpPr>
        <p:spPr/>
        <p:txBody>
          <a:bodyPr/>
          <a:lstStyle/>
          <a:p>
            <a:r>
              <a:rPr lang="it-IT" smtClean="0"/>
              <a:t>copyright Fondazione Edison</a:t>
            </a:r>
            <a:endParaRPr lang="it-IT"/>
          </a:p>
        </p:txBody>
      </p:sp>
      <p:sp>
        <p:nvSpPr>
          <p:cNvPr id="7" name="Segnaposto numero diapositiva 6"/>
          <p:cNvSpPr>
            <a:spLocks noGrp="1"/>
          </p:cNvSpPr>
          <p:nvPr>
            <p:ph type="sldNum" sz="quarter" idx="12"/>
          </p:nvPr>
        </p:nvSpPr>
        <p:spPr/>
        <p:txBody>
          <a:bodyPr/>
          <a:lstStyle/>
          <a:p>
            <a:fld id="{B1911778-B7F6-4E77-89C5-6FDBF35B575A}" type="slidenum">
              <a:rPr lang="it-IT" smtClean="0"/>
              <a:pPr/>
              <a:t>29</a:t>
            </a:fld>
            <a:endParaRPr lang="it-IT"/>
          </a:p>
        </p:txBody>
      </p:sp>
    </p:spTree>
    <p:extLst>
      <p:ext uri="{BB962C8B-B14F-4D97-AF65-F5344CB8AC3E}">
        <p14:creationId xmlns:p14="http://schemas.microsoft.com/office/powerpoint/2010/main" xmlns="" val="3468523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p:cNvSpPr>
            <a:spLocks noGrp="1"/>
          </p:cNvSpPr>
          <p:nvPr>
            <p:ph type="sldNum" sz="quarter" idx="12"/>
          </p:nvPr>
        </p:nvSpPr>
        <p:spPr/>
        <p:txBody>
          <a:bodyPr/>
          <a:lstStyle/>
          <a:p>
            <a:fld id="{3BCA808F-EF92-4832-B51A-7B24908B0E74}" type="slidenum">
              <a:rPr lang="it-IT" smtClean="0"/>
              <a:pPr/>
              <a:t>3</a:t>
            </a:fld>
            <a:endParaRPr lang="it-IT"/>
          </a:p>
        </p:txBody>
      </p:sp>
      <p:pic>
        <p:nvPicPr>
          <p:cNvPr id="1126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671243"/>
            <a:ext cx="8208913" cy="5366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egnaposto piè di pagina 4"/>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33159983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377" y="764703"/>
            <a:ext cx="8252087" cy="539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Connettore 2 9"/>
          <p:cNvCxnSpPr/>
          <p:nvPr/>
        </p:nvCxnSpPr>
        <p:spPr>
          <a:xfrm>
            <a:off x="4622420" y="3284984"/>
            <a:ext cx="225383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CasellaDiTesto 12"/>
          <p:cNvSpPr txBox="1"/>
          <p:nvPr/>
        </p:nvSpPr>
        <p:spPr>
          <a:xfrm>
            <a:off x="5245282" y="2636912"/>
            <a:ext cx="1008112" cy="400110"/>
          </a:xfrm>
          <a:prstGeom prst="rect">
            <a:avLst/>
          </a:prstGeom>
          <a:solidFill>
            <a:schemeClr val="bg1"/>
          </a:solidFill>
        </p:spPr>
        <p:txBody>
          <a:bodyPr wrap="square" rtlCol="0">
            <a:spAutoFit/>
          </a:bodyPr>
          <a:lstStyle/>
          <a:p>
            <a:r>
              <a:rPr lang="it-IT" sz="2000" b="1" dirty="0" smtClean="0">
                <a:solidFill>
                  <a:srgbClr val="0070C0"/>
                </a:solidFill>
              </a:rPr>
              <a:t>80 euro</a:t>
            </a:r>
            <a:endParaRPr lang="it-IT" sz="2000" b="1" dirty="0">
              <a:solidFill>
                <a:srgbClr val="0070C0"/>
              </a:solidFill>
            </a:endParaRPr>
          </a:p>
        </p:txBody>
      </p:sp>
    </p:spTree>
    <p:extLst>
      <p:ext uri="{BB962C8B-B14F-4D97-AF65-F5344CB8AC3E}">
        <p14:creationId xmlns:p14="http://schemas.microsoft.com/office/powerpoint/2010/main" xmlns="" val="2644399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25" y="692695"/>
            <a:ext cx="8362239" cy="54665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Connettore 2 2"/>
          <p:cNvCxnSpPr/>
          <p:nvPr/>
        </p:nvCxnSpPr>
        <p:spPr>
          <a:xfrm>
            <a:off x="6084168" y="4653136"/>
            <a:ext cx="237626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6768244" y="4797152"/>
            <a:ext cx="1008112" cy="400110"/>
          </a:xfrm>
          <a:prstGeom prst="rect">
            <a:avLst/>
          </a:prstGeom>
          <a:solidFill>
            <a:schemeClr val="bg1"/>
          </a:solidFill>
        </p:spPr>
        <p:txBody>
          <a:bodyPr wrap="square" rtlCol="0">
            <a:spAutoFit/>
          </a:bodyPr>
          <a:lstStyle/>
          <a:p>
            <a:r>
              <a:rPr lang="it-IT" sz="2000" b="1" dirty="0" smtClean="0">
                <a:solidFill>
                  <a:srgbClr val="0070C0"/>
                </a:solidFill>
              </a:rPr>
              <a:t>80 euro</a:t>
            </a:r>
            <a:endParaRPr lang="it-IT" sz="2000" b="1" dirty="0">
              <a:solidFill>
                <a:srgbClr val="0070C0"/>
              </a:solidFill>
            </a:endParaRPr>
          </a:p>
        </p:txBody>
      </p:sp>
      <p:cxnSp>
        <p:nvCxnSpPr>
          <p:cNvPr id="7" name="Connettore 2 6"/>
          <p:cNvCxnSpPr/>
          <p:nvPr/>
        </p:nvCxnSpPr>
        <p:spPr>
          <a:xfrm>
            <a:off x="4932040" y="4653136"/>
            <a:ext cx="1152128" cy="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CasellaDiTesto 8"/>
          <p:cNvSpPr txBox="1"/>
          <p:nvPr/>
        </p:nvSpPr>
        <p:spPr>
          <a:xfrm>
            <a:off x="4427984" y="4797152"/>
            <a:ext cx="1944216" cy="400110"/>
          </a:xfrm>
          <a:prstGeom prst="rect">
            <a:avLst/>
          </a:prstGeom>
          <a:solidFill>
            <a:schemeClr val="bg1"/>
          </a:solidFill>
        </p:spPr>
        <p:txBody>
          <a:bodyPr wrap="square" rtlCol="0">
            <a:spAutoFit/>
          </a:bodyPr>
          <a:lstStyle/>
          <a:p>
            <a:r>
              <a:rPr lang="it-IT" sz="2000" b="1" dirty="0" smtClean="0">
                <a:solidFill>
                  <a:srgbClr val="FF0000"/>
                </a:solidFill>
              </a:rPr>
              <a:t>Debole rimbalzo</a:t>
            </a:r>
            <a:endParaRPr lang="it-IT" sz="2000" b="1" dirty="0">
              <a:solidFill>
                <a:srgbClr val="FF0000"/>
              </a:solidFill>
            </a:endParaRPr>
          </a:p>
        </p:txBody>
      </p:sp>
      <p:sp>
        <p:nvSpPr>
          <p:cNvPr id="5" name="Segnaposto piè di pagina 4"/>
          <p:cNvSpPr>
            <a:spLocks noGrp="1"/>
          </p:cNvSpPr>
          <p:nvPr>
            <p:ph type="ftr" sz="quarter" idx="11"/>
          </p:nvPr>
        </p:nvSpPr>
        <p:spPr/>
        <p:txBody>
          <a:bodyPr/>
          <a:lstStyle/>
          <a:p>
            <a:r>
              <a:rPr lang="it-IT" smtClean="0"/>
              <a:t>copyright Fondazione Edison</a:t>
            </a:r>
            <a:endParaRPr lang="it-IT"/>
          </a:p>
        </p:txBody>
      </p:sp>
      <p:sp>
        <p:nvSpPr>
          <p:cNvPr id="8" name="Segnaposto numero diapositiva 7"/>
          <p:cNvSpPr>
            <a:spLocks noGrp="1"/>
          </p:cNvSpPr>
          <p:nvPr>
            <p:ph type="sldNum" sz="quarter" idx="12"/>
          </p:nvPr>
        </p:nvSpPr>
        <p:spPr/>
        <p:txBody>
          <a:bodyPr/>
          <a:lstStyle/>
          <a:p>
            <a:fld id="{B1911778-B7F6-4E77-89C5-6FDBF35B575A}" type="slidenum">
              <a:rPr lang="it-IT" smtClean="0"/>
              <a:pPr/>
              <a:t>31</a:t>
            </a:fld>
            <a:endParaRPr lang="it-IT"/>
          </a:p>
        </p:txBody>
      </p:sp>
    </p:spTree>
    <p:extLst>
      <p:ext uri="{BB962C8B-B14F-4D97-AF65-F5344CB8AC3E}">
        <p14:creationId xmlns:p14="http://schemas.microsoft.com/office/powerpoint/2010/main" xmlns="" val="266374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chemeClr val="accent5">
              <a:lumMod val="40000"/>
              <a:lumOff val="60000"/>
            </a:schemeClr>
          </a:solidFill>
        </p:spPr>
        <p:txBody>
          <a:bodyPr>
            <a:normAutofit/>
          </a:bodyPr>
          <a:lstStyle/>
          <a:p>
            <a:r>
              <a:rPr lang="it-IT" sz="2400" b="1" dirty="0" smtClean="0"/>
              <a:t>L’IMPATTO DELLA </a:t>
            </a:r>
            <a:r>
              <a:rPr lang="it-IT" sz="2400" b="1" dirty="0" smtClean="0">
                <a:solidFill>
                  <a:srgbClr val="FF0000"/>
                </a:solidFill>
              </a:rPr>
              <a:t>NUOVA LEGGE SABATINI </a:t>
            </a:r>
            <a:r>
              <a:rPr lang="it-IT" sz="2400" b="1" dirty="0" smtClean="0"/>
              <a:t>SUL CONSUMO COMPLESSIVO DI </a:t>
            </a:r>
            <a:r>
              <a:rPr lang="it-IT" sz="2400" b="1" dirty="0" smtClean="0">
                <a:solidFill>
                  <a:srgbClr val="FF0000"/>
                </a:solidFill>
              </a:rPr>
              <a:t>MACCHINARI PER L’INDUSTRIA </a:t>
            </a:r>
            <a:endParaRPr lang="it-IT" sz="2400" b="1" dirty="0">
              <a:solidFill>
                <a:srgbClr val="FF0000"/>
              </a:solidFill>
            </a:endParaRPr>
          </a:p>
        </p:txBody>
      </p:sp>
      <p:pic>
        <p:nvPicPr>
          <p:cNvPr id="1027"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0703" y="1600200"/>
            <a:ext cx="692259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994319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1" y="792927"/>
            <a:ext cx="8064897" cy="52721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
        <p:nvSpPr>
          <p:cNvPr id="5" name="Segnaposto numero diapositiva 4"/>
          <p:cNvSpPr>
            <a:spLocks noGrp="1"/>
          </p:cNvSpPr>
          <p:nvPr>
            <p:ph type="sldNum" sz="quarter" idx="12"/>
          </p:nvPr>
        </p:nvSpPr>
        <p:spPr/>
        <p:txBody>
          <a:bodyPr/>
          <a:lstStyle/>
          <a:p>
            <a:fld id="{B1911778-B7F6-4E77-89C5-6FDBF35B575A}" type="slidenum">
              <a:rPr lang="it-IT" smtClean="0"/>
              <a:pPr/>
              <a:t>33</a:t>
            </a:fld>
            <a:endParaRPr lang="it-IT"/>
          </a:p>
        </p:txBody>
      </p:sp>
    </p:spTree>
    <p:extLst>
      <p:ext uri="{BB962C8B-B14F-4D97-AF65-F5344CB8AC3E}">
        <p14:creationId xmlns:p14="http://schemas.microsoft.com/office/powerpoint/2010/main" xmlns="" val="41026075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3" y="745855"/>
            <a:ext cx="8208913" cy="53662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
        <p:nvSpPr>
          <p:cNvPr id="5" name="Segnaposto numero diapositiva 4"/>
          <p:cNvSpPr>
            <a:spLocks noGrp="1"/>
          </p:cNvSpPr>
          <p:nvPr>
            <p:ph type="sldNum" sz="quarter" idx="12"/>
          </p:nvPr>
        </p:nvSpPr>
        <p:spPr/>
        <p:txBody>
          <a:bodyPr/>
          <a:lstStyle/>
          <a:p>
            <a:fld id="{B1911778-B7F6-4E77-89C5-6FDBF35B575A}" type="slidenum">
              <a:rPr lang="it-IT" smtClean="0"/>
              <a:pPr/>
              <a:t>34</a:t>
            </a:fld>
            <a:endParaRPr lang="it-IT"/>
          </a:p>
        </p:txBody>
      </p:sp>
    </p:spTree>
    <p:extLst>
      <p:ext uri="{BB962C8B-B14F-4D97-AF65-F5344CB8AC3E}">
        <p14:creationId xmlns:p14="http://schemas.microsoft.com/office/powerpoint/2010/main" xmlns="" val="22832333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377" y="764703"/>
            <a:ext cx="8252087" cy="53945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
        <p:nvSpPr>
          <p:cNvPr id="5" name="Segnaposto numero diapositiva 4"/>
          <p:cNvSpPr>
            <a:spLocks noGrp="1"/>
          </p:cNvSpPr>
          <p:nvPr>
            <p:ph type="sldNum" sz="quarter" idx="12"/>
          </p:nvPr>
        </p:nvSpPr>
        <p:spPr/>
        <p:txBody>
          <a:bodyPr/>
          <a:lstStyle/>
          <a:p>
            <a:fld id="{B1911778-B7F6-4E77-89C5-6FDBF35B575A}" type="slidenum">
              <a:rPr lang="it-IT" smtClean="0"/>
              <a:pPr/>
              <a:t>35</a:t>
            </a:fld>
            <a:endParaRPr lang="it-IT"/>
          </a:p>
        </p:txBody>
      </p:sp>
    </p:spTree>
    <p:extLst>
      <p:ext uri="{BB962C8B-B14F-4D97-AF65-F5344CB8AC3E}">
        <p14:creationId xmlns:p14="http://schemas.microsoft.com/office/powerpoint/2010/main" xmlns="" val="3976493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6225" y="692695"/>
            <a:ext cx="8290231" cy="54194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
        <p:nvSpPr>
          <p:cNvPr id="5" name="Segnaposto numero diapositiva 4"/>
          <p:cNvSpPr>
            <a:spLocks noGrp="1"/>
          </p:cNvSpPr>
          <p:nvPr>
            <p:ph type="sldNum" sz="quarter" idx="12"/>
          </p:nvPr>
        </p:nvSpPr>
        <p:spPr/>
        <p:txBody>
          <a:bodyPr/>
          <a:lstStyle/>
          <a:p>
            <a:fld id="{B1911778-B7F6-4E77-89C5-6FDBF35B575A}" type="slidenum">
              <a:rPr lang="it-IT" smtClean="0"/>
              <a:pPr/>
              <a:t>36</a:t>
            </a:fld>
            <a:endParaRPr lang="it-IT"/>
          </a:p>
        </p:txBody>
      </p:sp>
    </p:spTree>
    <p:extLst>
      <p:ext uri="{BB962C8B-B14F-4D97-AF65-F5344CB8AC3E}">
        <p14:creationId xmlns:p14="http://schemas.microsoft.com/office/powerpoint/2010/main" xmlns="" val="27645947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5" y="698783"/>
            <a:ext cx="8280921" cy="5413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4" name="Connettore 2 3"/>
          <p:cNvCxnSpPr/>
          <p:nvPr/>
        </p:nvCxnSpPr>
        <p:spPr>
          <a:xfrm>
            <a:off x="3635896" y="4509120"/>
            <a:ext cx="4176464"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6" name="CasellaDiTesto 5"/>
          <p:cNvSpPr txBox="1"/>
          <p:nvPr/>
        </p:nvSpPr>
        <p:spPr>
          <a:xfrm>
            <a:off x="5274077" y="4798959"/>
            <a:ext cx="1008112" cy="400110"/>
          </a:xfrm>
          <a:prstGeom prst="rect">
            <a:avLst/>
          </a:prstGeom>
          <a:solidFill>
            <a:schemeClr val="bg1"/>
          </a:solidFill>
        </p:spPr>
        <p:txBody>
          <a:bodyPr wrap="square" rtlCol="0">
            <a:spAutoFit/>
          </a:bodyPr>
          <a:lstStyle/>
          <a:p>
            <a:r>
              <a:rPr lang="it-IT" sz="2000" b="1" dirty="0" smtClean="0">
                <a:solidFill>
                  <a:srgbClr val="0070C0"/>
                </a:solidFill>
              </a:rPr>
              <a:t>80 euro</a:t>
            </a:r>
            <a:endParaRPr lang="it-IT" sz="2000" b="1" dirty="0">
              <a:solidFill>
                <a:srgbClr val="0070C0"/>
              </a:solidFill>
            </a:endParaRPr>
          </a:p>
        </p:txBody>
      </p:sp>
      <p:sp>
        <p:nvSpPr>
          <p:cNvPr id="5" name="Segnaposto piè di pagina 4"/>
          <p:cNvSpPr>
            <a:spLocks noGrp="1"/>
          </p:cNvSpPr>
          <p:nvPr>
            <p:ph type="ftr" sz="quarter" idx="11"/>
          </p:nvPr>
        </p:nvSpPr>
        <p:spPr/>
        <p:txBody>
          <a:bodyPr/>
          <a:lstStyle/>
          <a:p>
            <a:r>
              <a:rPr lang="it-IT" smtClean="0"/>
              <a:t>copyright Fondazione Edison</a:t>
            </a:r>
            <a:endParaRPr lang="it-IT"/>
          </a:p>
        </p:txBody>
      </p:sp>
      <p:sp>
        <p:nvSpPr>
          <p:cNvPr id="7" name="Segnaposto numero diapositiva 6"/>
          <p:cNvSpPr>
            <a:spLocks noGrp="1"/>
          </p:cNvSpPr>
          <p:nvPr>
            <p:ph type="sldNum" sz="quarter" idx="12"/>
          </p:nvPr>
        </p:nvSpPr>
        <p:spPr/>
        <p:txBody>
          <a:bodyPr/>
          <a:lstStyle/>
          <a:p>
            <a:fld id="{B1911778-B7F6-4E77-89C5-6FDBF35B575A}" type="slidenum">
              <a:rPr lang="it-IT" smtClean="0"/>
              <a:pPr/>
              <a:t>37</a:t>
            </a:fld>
            <a:endParaRPr lang="it-IT"/>
          </a:p>
        </p:txBody>
      </p:sp>
    </p:spTree>
    <p:extLst>
      <p:ext uri="{BB962C8B-B14F-4D97-AF65-F5344CB8AC3E}">
        <p14:creationId xmlns:p14="http://schemas.microsoft.com/office/powerpoint/2010/main" xmlns="" val="2629581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792928"/>
            <a:ext cx="8136904" cy="53192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CasellaDiTesto 6"/>
          <p:cNvSpPr txBox="1"/>
          <p:nvPr/>
        </p:nvSpPr>
        <p:spPr>
          <a:xfrm>
            <a:off x="7322960" y="3616266"/>
            <a:ext cx="1122815" cy="369332"/>
          </a:xfrm>
          <a:prstGeom prst="rect">
            <a:avLst/>
          </a:prstGeom>
          <a:solidFill>
            <a:schemeClr val="bg1"/>
          </a:solidFill>
        </p:spPr>
        <p:txBody>
          <a:bodyPr wrap="square" rtlCol="0">
            <a:spAutoFit/>
          </a:bodyPr>
          <a:lstStyle/>
          <a:p>
            <a:r>
              <a:rPr lang="it-IT" b="1" dirty="0" smtClean="0"/>
              <a:t>+261mila</a:t>
            </a:r>
            <a:endParaRPr lang="it-IT" b="1" dirty="0"/>
          </a:p>
        </p:txBody>
      </p:sp>
      <p:cxnSp>
        <p:nvCxnSpPr>
          <p:cNvPr id="8" name="Connettore 2 7"/>
          <p:cNvCxnSpPr/>
          <p:nvPr/>
        </p:nvCxnSpPr>
        <p:spPr>
          <a:xfrm flipV="1">
            <a:off x="7884368" y="3985598"/>
            <a:ext cx="648072" cy="101381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 name="Segnaposto piè di pagina 3"/>
          <p:cNvSpPr>
            <a:spLocks noGrp="1"/>
          </p:cNvSpPr>
          <p:nvPr>
            <p:ph type="ftr" sz="quarter" idx="11"/>
          </p:nvPr>
        </p:nvSpPr>
        <p:spPr/>
        <p:txBody>
          <a:bodyPr/>
          <a:lstStyle/>
          <a:p>
            <a:r>
              <a:rPr lang="it-IT" smtClean="0"/>
              <a:t>copyright Fondazione Edison</a:t>
            </a:r>
            <a:endParaRPr lang="it-IT"/>
          </a:p>
        </p:txBody>
      </p:sp>
      <p:sp>
        <p:nvSpPr>
          <p:cNvPr id="5" name="Segnaposto numero diapositiva 4"/>
          <p:cNvSpPr>
            <a:spLocks noGrp="1"/>
          </p:cNvSpPr>
          <p:nvPr>
            <p:ph type="sldNum" sz="quarter" idx="12"/>
          </p:nvPr>
        </p:nvSpPr>
        <p:spPr/>
        <p:txBody>
          <a:bodyPr/>
          <a:lstStyle/>
          <a:p>
            <a:fld id="{B1911778-B7F6-4E77-89C5-6FDBF35B575A}" type="slidenum">
              <a:rPr lang="it-IT" smtClean="0"/>
              <a:pPr/>
              <a:t>38</a:t>
            </a:fld>
            <a:endParaRPr lang="it-IT"/>
          </a:p>
        </p:txBody>
      </p:sp>
    </p:spTree>
    <p:extLst>
      <p:ext uri="{BB962C8B-B14F-4D97-AF65-F5344CB8AC3E}">
        <p14:creationId xmlns:p14="http://schemas.microsoft.com/office/powerpoint/2010/main" xmlns="" val="35338145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96377" y="764703"/>
            <a:ext cx="8180079" cy="53474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
        <p:nvSpPr>
          <p:cNvPr id="5" name="Segnaposto numero diapositiva 4"/>
          <p:cNvSpPr>
            <a:spLocks noGrp="1"/>
          </p:cNvSpPr>
          <p:nvPr>
            <p:ph type="sldNum" sz="quarter" idx="12"/>
          </p:nvPr>
        </p:nvSpPr>
        <p:spPr/>
        <p:txBody>
          <a:bodyPr/>
          <a:lstStyle/>
          <a:p>
            <a:fld id="{B1911778-B7F6-4E77-89C5-6FDBF35B575A}" type="slidenum">
              <a:rPr lang="it-IT" smtClean="0"/>
              <a:pPr/>
              <a:t>39</a:t>
            </a:fld>
            <a:endParaRPr lang="it-IT"/>
          </a:p>
        </p:txBody>
      </p:sp>
    </p:spTree>
    <p:extLst>
      <p:ext uri="{BB962C8B-B14F-4D97-AF65-F5344CB8AC3E}">
        <p14:creationId xmlns:p14="http://schemas.microsoft.com/office/powerpoint/2010/main" xmlns="" val="1644558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69FC7CDB-C1A1-4B72-A472-F46996F5E707}" type="slidenum">
              <a:rPr lang="it-IT" smtClean="0"/>
              <a:pPr/>
              <a:t>4</a:t>
            </a:fld>
            <a:endParaRPr lang="it-IT"/>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749030"/>
            <a:ext cx="8208912" cy="536628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egnaposto piè di pagina 3"/>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34991683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7"/>
          <p:cNvSpPr>
            <a:spLocks noGrp="1"/>
          </p:cNvSpPr>
          <p:nvPr>
            <p:ph type="title"/>
          </p:nvPr>
        </p:nvSpPr>
        <p:spPr>
          <a:xfrm>
            <a:off x="395536" y="188640"/>
            <a:ext cx="8352928" cy="1656184"/>
          </a:xfrm>
          <a:solidFill>
            <a:schemeClr val="accent5">
              <a:lumMod val="40000"/>
              <a:lumOff val="60000"/>
            </a:schemeClr>
          </a:solidFill>
        </p:spPr>
        <p:txBody>
          <a:bodyPr>
            <a:normAutofit fontScale="90000"/>
          </a:bodyPr>
          <a:lstStyle/>
          <a:p>
            <a:r>
              <a:rPr lang="it-IT" sz="3600" b="1" dirty="0" smtClean="0">
                <a:solidFill>
                  <a:prstClr val="black"/>
                </a:solidFill>
              </a:rPr>
              <a:t>OBIETTIVO PRIMARIO: ADESSO RILANCIARE </a:t>
            </a:r>
            <a:r>
              <a:rPr lang="it-IT" sz="3600" b="1" dirty="0" smtClean="0">
                <a:solidFill>
                  <a:srgbClr val="FF0000"/>
                </a:solidFill>
              </a:rPr>
              <a:t>L’EDILIZIA E LE OPERE PUBBLICHE</a:t>
            </a:r>
            <a:r>
              <a:rPr lang="it-IT" sz="4000" dirty="0">
                <a:solidFill>
                  <a:prstClr val="black"/>
                </a:solidFill>
              </a:rPr>
              <a:t/>
            </a:r>
            <a:br>
              <a:rPr lang="it-IT" sz="4000" dirty="0">
                <a:solidFill>
                  <a:prstClr val="black"/>
                </a:solidFill>
              </a:rPr>
            </a:br>
            <a:r>
              <a:rPr lang="it-IT" sz="2000" b="1" dirty="0" smtClean="0">
                <a:solidFill>
                  <a:prstClr val="black"/>
                </a:solidFill>
              </a:rPr>
              <a:t>(occupati nelle costruzioni; dati </a:t>
            </a:r>
            <a:r>
              <a:rPr lang="it-IT" sz="2000" b="1" dirty="0">
                <a:solidFill>
                  <a:prstClr val="black"/>
                </a:solidFill>
              </a:rPr>
              <a:t>destagionalizzati trimestrali, migliaia di unità) </a:t>
            </a:r>
            <a:br>
              <a:rPr lang="it-IT" sz="2000" b="1" dirty="0">
                <a:solidFill>
                  <a:prstClr val="black"/>
                </a:solidFill>
              </a:rPr>
            </a:br>
            <a:r>
              <a:rPr lang="it-IT" sz="2000" dirty="0">
                <a:solidFill>
                  <a:prstClr val="black"/>
                </a:solidFill>
              </a:rPr>
              <a:t>Fonte: Istat</a:t>
            </a:r>
            <a:endParaRPr lang="it-IT" sz="2000"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1916832"/>
            <a:ext cx="6444746" cy="4209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38343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ttangolo 3"/>
          <p:cNvSpPr>
            <a:spLocks noChangeArrowheads="1"/>
          </p:cNvSpPr>
          <p:nvPr/>
        </p:nvSpPr>
        <p:spPr bwMode="auto">
          <a:xfrm>
            <a:off x="638828" y="277647"/>
            <a:ext cx="7993062" cy="1754326"/>
          </a:xfrm>
          <a:prstGeom prst="rect">
            <a:avLst/>
          </a:prstGeom>
          <a:solidFill>
            <a:schemeClr val="accent5">
              <a:lumMod val="40000"/>
              <a:lumOff val="60000"/>
            </a:schemeClr>
          </a:solidFill>
          <a:ln>
            <a:noFill/>
          </a:ln>
        </p:spPr>
        <p:txBody>
          <a:bodyPr>
            <a:spAutoFit/>
          </a:bodyPr>
          <a:lstStyle/>
          <a:p>
            <a:pPr algn="ctr"/>
            <a:r>
              <a:rPr lang="en-US" sz="2000" b="1" dirty="0"/>
              <a:t>The “country’s institutional and infrastructural system factors” are the ones that more penalize the Italian economy and the enterprises. </a:t>
            </a:r>
          </a:p>
          <a:p>
            <a:pPr algn="ctr"/>
            <a:r>
              <a:rPr lang="en-US" sz="2400" b="1" u="sng" dirty="0">
                <a:solidFill>
                  <a:srgbClr val="00B050"/>
                </a:solidFill>
              </a:rPr>
              <a:t>The Italian Government is </a:t>
            </a:r>
            <a:r>
              <a:rPr lang="en-US" sz="2400" b="1" u="sng" dirty="0" smtClean="0">
                <a:solidFill>
                  <a:srgbClr val="00B050"/>
                </a:solidFill>
              </a:rPr>
              <a:t>acting to </a:t>
            </a:r>
            <a:r>
              <a:rPr lang="en-US" sz="2400" b="1" u="sng" dirty="0">
                <a:solidFill>
                  <a:srgbClr val="00B050"/>
                </a:solidFill>
              </a:rPr>
              <a:t>remove </a:t>
            </a:r>
          </a:p>
          <a:p>
            <a:pPr algn="ctr"/>
            <a:r>
              <a:rPr lang="en-US" sz="2400" b="1" u="sng" dirty="0" smtClean="0">
                <a:solidFill>
                  <a:srgbClr val="00B050"/>
                </a:solidFill>
              </a:rPr>
              <a:t>these inefficiencies and to make the necessary reforms</a:t>
            </a:r>
            <a:endParaRPr lang="en-US" sz="2400" b="1" u="sng" dirty="0">
              <a:solidFill>
                <a:srgbClr val="00B050"/>
              </a:solidFill>
            </a:endParaRPr>
          </a:p>
          <a:p>
            <a:pPr algn="ctr"/>
            <a:endParaRPr lang="it-IT" sz="2000" b="1" dirty="0"/>
          </a:p>
        </p:txBody>
      </p:sp>
      <p:sp>
        <p:nvSpPr>
          <p:cNvPr id="15363" name="CasellaDiTesto 4"/>
          <p:cNvSpPr txBox="1">
            <a:spLocks noChangeArrowheads="1"/>
          </p:cNvSpPr>
          <p:nvPr/>
        </p:nvSpPr>
        <p:spPr bwMode="auto">
          <a:xfrm>
            <a:off x="568427" y="2031973"/>
            <a:ext cx="84963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000" b="1" i="1" dirty="0">
                <a:solidFill>
                  <a:srgbClr val="FF0000"/>
                </a:solidFill>
              </a:rPr>
              <a:t>Italy’s position in the ranking of the 60 economies covered by the </a:t>
            </a:r>
            <a:r>
              <a:rPr lang="en-US" sz="2000" b="1" i="1" dirty="0" smtClean="0">
                <a:solidFill>
                  <a:srgbClr val="FF0000"/>
                </a:solidFill>
              </a:rPr>
              <a:t>IMD World </a:t>
            </a:r>
            <a:r>
              <a:rPr lang="en-US" sz="2000" b="1" i="1" dirty="0">
                <a:solidFill>
                  <a:srgbClr val="FF0000"/>
                </a:solidFill>
              </a:rPr>
              <a:t>Competitiveness Yearbook</a:t>
            </a:r>
          </a:p>
        </p:txBody>
      </p:sp>
      <p:sp>
        <p:nvSpPr>
          <p:cNvPr id="15399" name="CasellaDiTesto 6"/>
          <p:cNvSpPr txBox="1">
            <a:spLocks noChangeArrowheads="1"/>
          </p:cNvSpPr>
          <p:nvPr/>
        </p:nvSpPr>
        <p:spPr bwMode="auto">
          <a:xfrm>
            <a:off x="563063" y="5546107"/>
            <a:ext cx="4981813"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i="1" dirty="0"/>
              <a:t>Source: IMD, World Competitiveness Yearbook </a:t>
            </a:r>
            <a:r>
              <a:rPr lang="en-US" sz="1600" i="1" dirty="0" smtClean="0"/>
              <a:t>2014</a:t>
            </a:r>
            <a:endParaRPr lang="en-US" sz="1600" i="1" dirty="0"/>
          </a:p>
        </p:txBody>
      </p:sp>
      <p:sp>
        <p:nvSpPr>
          <p:cNvPr id="2" name="Segnaposto numero diapositiva 1"/>
          <p:cNvSpPr>
            <a:spLocks noGrp="1"/>
          </p:cNvSpPr>
          <p:nvPr>
            <p:ph type="sldNum" sz="quarter" idx="12"/>
          </p:nvPr>
        </p:nvSpPr>
        <p:spPr/>
        <p:txBody>
          <a:bodyPr/>
          <a:lstStyle/>
          <a:p>
            <a:fld id="{3BCA808F-EF92-4832-B51A-7B24908B0E74}" type="slidenum">
              <a:rPr lang="it-IT" smtClean="0"/>
              <a:pPr/>
              <a:t>5</a:t>
            </a:fld>
            <a:endParaRPr lang="it-IT"/>
          </a:p>
        </p:txBody>
      </p:sp>
      <p:graphicFrame>
        <p:nvGraphicFramePr>
          <p:cNvPr id="3" name="Tabella 2"/>
          <p:cNvGraphicFramePr>
            <a:graphicFrameLocks noGrp="1"/>
          </p:cNvGraphicFramePr>
          <p:nvPr>
            <p:extLst>
              <p:ext uri="{D42A27DB-BD31-4B8C-83A1-F6EECF244321}">
                <p14:modId xmlns:p14="http://schemas.microsoft.com/office/powerpoint/2010/main" xmlns="" val="3101560892"/>
              </p:ext>
            </p:extLst>
          </p:nvPr>
        </p:nvGraphicFramePr>
        <p:xfrm>
          <a:off x="647700" y="2768875"/>
          <a:ext cx="8028756" cy="2748356"/>
        </p:xfrm>
        <a:graphic>
          <a:graphicData uri="http://schemas.openxmlformats.org/drawingml/2006/table">
            <a:tbl>
              <a:tblPr/>
              <a:tblGrid>
                <a:gridCol w="7124181"/>
                <a:gridCol w="904575"/>
              </a:tblGrid>
              <a:tr h="405494">
                <a:tc>
                  <a:txBody>
                    <a:bodyPr/>
                    <a:lstStyle/>
                    <a:p>
                      <a:pPr algn="l" rtl="0" fontAlgn="b"/>
                      <a:r>
                        <a:rPr lang="en-US" sz="2000" b="0" i="0" u="none" strike="noStrike" noProof="0" dirty="0" smtClean="0">
                          <a:solidFill>
                            <a:srgbClr val="000000"/>
                          </a:solidFill>
                          <a:effectLst/>
                          <a:latin typeface="Calibri"/>
                        </a:rPr>
                        <a:t>Bureaucracy</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rtl="0" fontAlgn="b"/>
                      <a:r>
                        <a:rPr lang="en-US" sz="2000" b="0" i="0" u="none" strike="noStrike" noProof="0" dirty="0" smtClean="0">
                          <a:solidFill>
                            <a:srgbClr val="000000"/>
                          </a:solidFill>
                          <a:effectLst/>
                          <a:latin typeface="Calibri"/>
                        </a:rPr>
                        <a:t>57</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r>
              <a:tr h="390477">
                <a:tc>
                  <a:txBody>
                    <a:bodyPr/>
                    <a:lstStyle/>
                    <a:p>
                      <a:pPr algn="l" rtl="0" fontAlgn="b"/>
                      <a:r>
                        <a:rPr lang="en-US" sz="2000" b="0" i="0" u="none" strike="noStrike" noProof="0" dirty="0" smtClean="0">
                          <a:solidFill>
                            <a:srgbClr val="000000"/>
                          </a:solidFill>
                          <a:effectLst/>
                          <a:latin typeface="Calibri"/>
                        </a:rPr>
                        <a:t>Legal and regulatory framework</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2000" b="0" i="0" u="none" strike="noStrike" noProof="0" dirty="0" smtClean="0">
                          <a:solidFill>
                            <a:srgbClr val="000000"/>
                          </a:solidFill>
                          <a:effectLst/>
                          <a:latin typeface="Calibri"/>
                        </a:rPr>
                        <a:t>58</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90477">
                <a:tc>
                  <a:txBody>
                    <a:bodyPr/>
                    <a:lstStyle/>
                    <a:p>
                      <a:pPr algn="l" rtl="0" fontAlgn="b"/>
                      <a:r>
                        <a:rPr lang="en-US" sz="2000" b="0" i="0" u="none" strike="noStrike" noProof="0" dirty="0" smtClean="0">
                          <a:solidFill>
                            <a:srgbClr val="000000"/>
                          </a:solidFill>
                          <a:effectLst/>
                          <a:latin typeface="Calibri"/>
                        </a:rPr>
                        <a:t>Parallel economy</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rtl="0" fontAlgn="b"/>
                      <a:r>
                        <a:rPr lang="en-US" sz="2000" b="0" i="0" u="none" strike="noStrike" noProof="0" dirty="0" smtClean="0">
                          <a:solidFill>
                            <a:srgbClr val="000000"/>
                          </a:solidFill>
                          <a:effectLst/>
                          <a:latin typeface="Calibri"/>
                        </a:rPr>
                        <a:t>50</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r>
              <a:tr h="390477">
                <a:tc>
                  <a:txBody>
                    <a:bodyPr/>
                    <a:lstStyle/>
                    <a:p>
                      <a:pPr algn="l" rtl="0" fontAlgn="b"/>
                      <a:r>
                        <a:rPr lang="en-US" sz="2000" b="0" i="0" u="none" strike="noStrike" noProof="0" dirty="0" smtClean="0">
                          <a:solidFill>
                            <a:srgbClr val="000000"/>
                          </a:solidFill>
                          <a:effectLst/>
                          <a:latin typeface="Calibri"/>
                        </a:rPr>
                        <a:t>Water transportation</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rtl="0" fontAlgn="b"/>
                      <a:r>
                        <a:rPr lang="en-US" sz="2000" b="0" i="0" u="none" strike="noStrike" noProof="0" dirty="0" smtClean="0">
                          <a:solidFill>
                            <a:srgbClr val="000000"/>
                          </a:solidFill>
                          <a:effectLst/>
                          <a:latin typeface="Calibri"/>
                        </a:rPr>
                        <a:t>48</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lumMod val="95000"/>
                      </a:schemeClr>
                    </a:solidFill>
                  </a:tcPr>
                </a:tc>
              </a:tr>
              <a:tr h="390477">
                <a:tc>
                  <a:txBody>
                    <a:bodyPr/>
                    <a:lstStyle/>
                    <a:p>
                      <a:pPr algn="l" rtl="0" fontAlgn="b"/>
                      <a:r>
                        <a:rPr lang="en-US" sz="2000" b="0" i="0" u="none" strike="noStrike" noProof="0" dirty="0" smtClean="0">
                          <a:solidFill>
                            <a:srgbClr val="000000"/>
                          </a:solidFill>
                          <a:effectLst/>
                          <a:latin typeface="Calibri"/>
                        </a:rPr>
                        <a:t>Energy infrastructure</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c>
                  <a:txBody>
                    <a:bodyPr/>
                    <a:lstStyle/>
                    <a:p>
                      <a:pPr algn="ctr" rtl="0" fontAlgn="b"/>
                      <a:r>
                        <a:rPr lang="en-US" sz="2000" b="0" i="0" u="none" strike="noStrike" noProof="0" dirty="0" smtClean="0">
                          <a:solidFill>
                            <a:srgbClr val="000000"/>
                          </a:solidFill>
                          <a:effectLst/>
                          <a:latin typeface="Calibri"/>
                        </a:rPr>
                        <a:t>51</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8EB4E3"/>
                    </a:solidFill>
                  </a:tcPr>
                </a:tc>
              </a:tr>
              <a:tr h="390477">
                <a:tc>
                  <a:txBody>
                    <a:bodyPr/>
                    <a:lstStyle/>
                    <a:p>
                      <a:pPr algn="l" rtl="0" fontAlgn="b"/>
                      <a:r>
                        <a:rPr lang="en-US" sz="2000" b="0" i="0" u="none" strike="noStrike" noProof="0" dirty="0">
                          <a:solidFill>
                            <a:srgbClr val="000000"/>
                          </a:solidFill>
                          <a:effectLst/>
                          <a:latin typeface="Calibri"/>
                        </a:rPr>
                        <a:t>Electricity costs for industrial clients</a:t>
                      </a: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c>
                  <a:txBody>
                    <a:bodyPr/>
                    <a:lstStyle/>
                    <a:p>
                      <a:pPr algn="ctr" rtl="0" fontAlgn="b"/>
                      <a:r>
                        <a:rPr lang="en-US" sz="2000" b="0" i="0" u="none" strike="noStrike" noProof="0" dirty="0" smtClean="0">
                          <a:solidFill>
                            <a:srgbClr val="000000"/>
                          </a:solidFill>
                          <a:effectLst/>
                          <a:latin typeface="Calibri"/>
                        </a:rPr>
                        <a:t>54</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DF4"/>
                    </a:solidFill>
                  </a:tcPr>
                </a:tc>
              </a:tr>
              <a:tr h="390477">
                <a:tc>
                  <a:txBody>
                    <a:bodyPr/>
                    <a:lstStyle/>
                    <a:p>
                      <a:pPr algn="l" rtl="0" fontAlgn="b"/>
                      <a:r>
                        <a:rPr lang="en-US" sz="2000" b="0" i="0" u="none" strike="noStrike" noProof="0" dirty="0" smtClean="0">
                          <a:solidFill>
                            <a:srgbClr val="000000"/>
                          </a:solidFill>
                          <a:effectLst/>
                          <a:latin typeface="Calibri"/>
                        </a:rPr>
                        <a:t>Labor regulations</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B4E3"/>
                    </a:solidFill>
                  </a:tcPr>
                </a:tc>
                <a:tc>
                  <a:txBody>
                    <a:bodyPr/>
                    <a:lstStyle/>
                    <a:p>
                      <a:pPr algn="ctr" rtl="0" fontAlgn="b"/>
                      <a:r>
                        <a:rPr lang="en-US" sz="2000" b="0" i="0" u="none" strike="noStrike" noProof="0" dirty="0" smtClean="0">
                          <a:solidFill>
                            <a:srgbClr val="000000"/>
                          </a:solidFill>
                          <a:effectLst/>
                          <a:latin typeface="Calibri"/>
                        </a:rPr>
                        <a:t>55</a:t>
                      </a:r>
                      <a:endParaRPr lang="en-US" sz="2000" b="0" i="0" u="none" strike="noStrike" noProof="0" dirty="0">
                        <a:solidFill>
                          <a:srgbClr val="000000"/>
                        </a:solidFill>
                        <a:effectLst/>
                        <a:latin typeface="Calibri"/>
                      </a:endParaRPr>
                    </a:p>
                  </a:txBody>
                  <a:tcPr marL="9525" marR="9525" marT="9525"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8EB4E3"/>
                    </a:solidFill>
                  </a:tcPr>
                </a:tc>
              </a:tr>
            </a:tbl>
          </a:graphicData>
        </a:graphic>
      </p:graphicFrame>
      <p:sp>
        <p:nvSpPr>
          <p:cNvPr id="5" name="Segnaposto piè di pagina 4"/>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3687555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solidFill>
            <a:schemeClr val="accent5">
              <a:lumMod val="40000"/>
              <a:lumOff val="60000"/>
            </a:schemeClr>
          </a:solidFill>
        </p:spPr>
        <p:txBody>
          <a:bodyPr>
            <a:normAutofit fontScale="90000"/>
          </a:bodyPr>
          <a:lstStyle/>
          <a:p>
            <a:r>
              <a:rPr lang="it-IT" sz="3600" b="1" dirty="0" smtClean="0">
                <a:solidFill>
                  <a:srgbClr val="FF0000"/>
                </a:solidFill>
              </a:rPr>
              <a:t>ESISTE UN PROBLEMA DI MANCANZA DI COMPETITIVITÀ DELLE IMPRESE?</a:t>
            </a:r>
            <a:endParaRPr lang="it-IT" sz="3600" b="1" dirty="0">
              <a:solidFill>
                <a:srgbClr val="FF0000"/>
              </a:solidFill>
            </a:endParaRPr>
          </a:p>
        </p:txBody>
      </p:sp>
      <p:sp>
        <p:nvSpPr>
          <p:cNvPr id="4" name="Segnaposto numero diapositiva 3"/>
          <p:cNvSpPr>
            <a:spLocks noGrp="1"/>
          </p:cNvSpPr>
          <p:nvPr>
            <p:ph type="sldNum" sz="quarter" idx="12"/>
          </p:nvPr>
        </p:nvSpPr>
        <p:spPr/>
        <p:txBody>
          <a:bodyPr/>
          <a:lstStyle/>
          <a:p>
            <a:fld id="{24AC7265-E1B3-4287-B5D0-7A5F0114D38A}" type="slidenum">
              <a:rPr lang="it-IT" smtClean="0"/>
              <a:pPr/>
              <a:t>6</a:t>
            </a:fld>
            <a:endParaRPr lang="it-IT"/>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0703" y="1600200"/>
            <a:ext cx="692259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piè di pagina 2"/>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7257777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solidFill>
            <a:schemeClr val="accent5">
              <a:lumMod val="40000"/>
              <a:lumOff val="60000"/>
            </a:schemeClr>
          </a:solidFill>
        </p:spPr>
        <p:txBody>
          <a:bodyPr>
            <a:normAutofit/>
          </a:bodyPr>
          <a:lstStyle/>
          <a:p>
            <a:r>
              <a:rPr lang="it-IT" sz="2800" b="1" dirty="0" smtClean="0"/>
              <a:t>IL FATTURATO INTERNO DELL’INDUSTRIA ITALIANA È CROLLATO A CAUSA DELL’AUSTERITÀ</a:t>
            </a:r>
            <a:endParaRPr lang="it-IT" sz="2800" b="1" dirty="0"/>
          </a:p>
        </p:txBody>
      </p:sp>
      <p:sp>
        <p:nvSpPr>
          <p:cNvPr id="2" name="Segnaposto numero diapositiva 1"/>
          <p:cNvSpPr>
            <a:spLocks noGrp="1"/>
          </p:cNvSpPr>
          <p:nvPr>
            <p:ph type="sldNum" sz="quarter" idx="12"/>
          </p:nvPr>
        </p:nvSpPr>
        <p:spPr/>
        <p:txBody>
          <a:bodyPr/>
          <a:lstStyle/>
          <a:p>
            <a:fld id="{3BCA808F-EF92-4832-B51A-7B24908B0E74}" type="slidenum">
              <a:rPr lang="it-IT" smtClean="0"/>
              <a:pPr/>
              <a:t>7</a:t>
            </a:fld>
            <a:endParaRPr lang="it-IT"/>
          </a:p>
        </p:txBody>
      </p:sp>
      <p:sp>
        <p:nvSpPr>
          <p:cNvPr id="3" name="CasellaDiTesto 2"/>
          <p:cNvSpPr txBox="1"/>
          <p:nvPr/>
        </p:nvSpPr>
        <p:spPr>
          <a:xfrm>
            <a:off x="8273730" y="3696789"/>
            <a:ext cx="827584" cy="461665"/>
          </a:xfrm>
          <a:prstGeom prst="rect">
            <a:avLst/>
          </a:prstGeom>
          <a:solidFill>
            <a:schemeClr val="bg1">
              <a:lumMod val="95000"/>
            </a:schemeClr>
          </a:solidFill>
        </p:spPr>
        <p:txBody>
          <a:bodyPr wrap="square" rtlCol="0">
            <a:spAutoFit/>
          </a:bodyPr>
          <a:lstStyle/>
          <a:p>
            <a:r>
              <a:rPr lang="it-IT" sz="1200" b="1" dirty="0" smtClean="0"/>
              <a:t>Austerity impact</a:t>
            </a:r>
            <a:endParaRPr lang="it-IT" sz="1200" b="1" dirty="0"/>
          </a:p>
        </p:txBody>
      </p:sp>
      <p:cxnSp>
        <p:nvCxnSpPr>
          <p:cNvPr id="5" name="Connettore 2 4"/>
          <p:cNvCxnSpPr/>
          <p:nvPr/>
        </p:nvCxnSpPr>
        <p:spPr>
          <a:xfrm>
            <a:off x="8172400" y="3213224"/>
            <a:ext cx="0" cy="129614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0703" y="1600200"/>
            <a:ext cx="692259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Segnaposto piè di pagina 6"/>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23022180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solidFill>
            <a:schemeClr val="accent5">
              <a:lumMod val="40000"/>
              <a:lumOff val="60000"/>
            </a:schemeClr>
          </a:solidFill>
        </p:spPr>
        <p:txBody>
          <a:bodyPr>
            <a:normAutofit/>
          </a:bodyPr>
          <a:lstStyle/>
          <a:p>
            <a:r>
              <a:rPr lang="it-IT" sz="2800" b="1" dirty="0" smtClean="0"/>
              <a:t>IL FATTURATO INDUSTRIALE ITALIANO PER L’EXPORT STA ANDANDO MEGLIO DI QUELLO TEDESCO</a:t>
            </a:r>
            <a:endParaRPr lang="it-IT" sz="2800" b="1" dirty="0"/>
          </a:p>
        </p:txBody>
      </p:sp>
      <p:sp>
        <p:nvSpPr>
          <p:cNvPr id="2" name="Segnaposto numero diapositiva 1"/>
          <p:cNvSpPr>
            <a:spLocks noGrp="1"/>
          </p:cNvSpPr>
          <p:nvPr>
            <p:ph type="sldNum" sz="quarter" idx="12"/>
          </p:nvPr>
        </p:nvSpPr>
        <p:spPr/>
        <p:txBody>
          <a:bodyPr/>
          <a:lstStyle/>
          <a:p>
            <a:fld id="{3BCA808F-EF92-4832-B51A-7B24908B0E74}" type="slidenum">
              <a:rPr lang="it-IT" smtClean="0"/>
              <a:pPr/>
              <a:t>8</a:t>
            </a:fld>
            <a:endParaRPr lang="it-IT"/>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0703" y="1600200"/>
            <a:ext cx="6922593"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Segnaposto piè di pagina 4"/>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2666721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09638" y="514350"/>
            <a:ext cx="7324725" cy="5829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egnaposto numero diapositiva 2"/>
          <p:cNvSpPr>
            <a:spLocks noGrp="1"/>
          </p:cNvSpPr>
          <p:nvPr>
            <p:ph type="sldNum" sz="quarter" idx="12"/>
          </p:nvPr>
        </p:nvSpPr>
        <p:spPr/>
        <p:txBody>
          <a:bodyPr/>
          <a:lstStyle/>
          <a:p>
            <a:fld id="{69FC7CDB-C1A1-4B72-A472-F46996F5E707}" type="slidenum">
              <a:rPr lang="it-IT" smtClean="0"/>
              <a:pPr/>
              <a:t>9</a:t>
            </a:fld>
            <a:endParaRPr lang="it-IT"/>
          </a:p>
        </p:txBody>
      </p:sp>
      <p:sp>
        <p:nvSpPr>
          <p:cNvPr id="4" name="Segnaposto piè di pagina 3"/>
          <p:cNvSpPr>
            <a:spLocks noGrp="1"/>
          </p:cNvSpPr>
          <p:nvPr>
            <p:ph type="ftr" sz="quarter" idx="11"/>
          </p:nvPr>
        </p:nvSpPr>
        <p:spPr/>
        <p:txBody>
          <a:bodyPr/>
          <a:lstStyle/>
          <a:p>
            <a:r>
              <a:rPr lang="it-IT" smtClean="0"/>
              <a:t>copyright Fondazione Edison</a:t>
            </a:r>
            <a:endParaRPr lang="it-IT"/>
          </a:p>
        </p:txBody>
      </p:sp>
    </p:spTree>
    <p:extLst>
      <p:ext uri="{BB962C8B-B14F-4D97-AF65-F5344CB8AC3E}">
        <p14:creationId xmlns:p14="http://schemas.microsoft.com/office/powerpoint/2010/main" xmlns="" val="228024310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1016</Words>
  <Application>Microsoft Office PowerPoint</Application>
  <PresentationFormat>Presentazione su schermo (4:3)</PresentationFormat>
  <Paragraphs>156</Paragraphs>
  <Slides>40</Slides>
  <Notes>0</Notes>
  <HiddenSlides>0</HiddenSlides>
  <MMClips>0</MMClips>
  <ScaleCrop>false</ScaleCrop>
  <HeadingPairs>
    <vt:vector size="4" baseType="variant">
      <vt:variant>
        <vt:lpstr>Tema</vt:lpstr>
      </vt:variant>
      <vt:variant>
        <vt:i4>1</vt:i4>
      </vt:variant>
      <vt:variant>
        <vt:lpstr>Titoli diapositive</vt:lpstr>
      </vt:variant>
      <vt:variant>
        <vt:i4>40</vt:i4>
      </vt:variant>
    </vt:vector>
  </HeadingPairs>
  <TitlesOfParts>
    <vt:vector size="41" baseType="lpstr">
      <vt:lpstr>Tema di Office</vt:lpstr>
      <vt:lpstr>Diapositiva 1</vt:lpstr>
      <vt:lpstr>CRESCIAMO POCO? E’ VERO. MA UNA PREMESSA E’ DOVEROSA: NELLE ULTIME DUE DECADI NESSUN PAESE HA FATTO PIU SACRIFICI DELL’ITALIA!</vt:lpstr>
      <vt:lpstr>Diapositiva 3</vt:lpstr>
      <vt:lpstr>Diapositiva 4</vt:lpstr>
      <vt:lpstr>Diapositiva 5</vt:lpstr>
      <vt:lpstr>ESISTE UN PROBLEMA DI MANCANZA DI COMPETITIVITÀ DELLE IMPRESE?</vt:lpstr>
      <vt:lpstr>IL FATTURATO INTERNO DELL’INDUSTRIA ITALIANA È CROLLATO A CAUSA DELL’AUSTERITÀ</vt:lpstr>
      <vt:lpstr>IL FATTURATO INDUSTRIALE ITALIANO PER L’EXPORT STA ANDANDO MEGLIO DI QUELLO TEDESCO</vt:lpstr>
      <vt:lpstr>Diapositiva 9</vt:lpstr>
      <vt:lpstr>Diapositiva 10</vt:lpstr>
      <vt:lpstr>Diapositiva 11</vt:lpstr>
      <vt:lpstr>L’ITALIA NELL’ECONOMIA  REALE DELL’UE: ANNO 2014</vt:lpstr>
      <vt:lpstr>Diapositiva 13</vt:lpstr>
      <vt:lpstr>L’INDUSTRIA ITALIANA E’ GRANDE CIRCA LA META’ DI QUELLA DELL’EX GERMANIA OVEST</vt:lpstr>
      <vt:lpstr>SENZA IL FATTORE «AUTO», L’INDUSTRIA DELLE PIÚ FORTI REGIONI ITALIANE TIENE TESTA A QUELLA TEDESCA</vt:lpstr>
      <vt:lpstr>Diapositiva 16</vt:lpstr>
      <vt:lpstr>I PRIMATI DELL’ITALIA NEL COMMERCIO INTERNAZIONALE: L’INDICE FORTIS-CORRADINI</vt:lpstr>
      <vt:lpstr>Diapositiva 18</vt:lpstr>
      <vt:lpstr>Diapositiva 19</vt:lpstr>
      <vt:lpstr>Diapositiva 20</vt:lpstr>
      <vt:lpstr>Diapositiva 21</vt:lpstr>
      <vt:lpstr>Diapositiva 22</vt:lpstr>
      <vt:lpstr>NON TUTTO PERÒ VA PER IL VERSO GIUSTO:  ALCUNI FATTORI CRITICI PER L’EXPORT</vt:lpstr>
      <vt:lpstr>LEZIONI PER LE IMPRESE ITALIANE  CHE VOGLIONO COMPETERE E PER IL GOVERNO</vt:lpstr>
      <vt:lpstr>Diapositiva 25</vt:lpstr>
      <vt:lpstr>Diapositiva 26</vt:lpstr>
      <vt:lpstr>LA RIPRESA FINALMENTE E’ ARRIVATA  ANCHE IN ITALIA E DOBBIAMO PUNTARCI</vt:lpstr>
      <vt:lpstr>Diapositiva 28</vt:lpstr>
      <vt:lpstr>Diapositiva 29</vt:lpstr>
      <vt:lpstr>Diapositiva 30</vt:lpstr>
      <vt:lpstr>Diapositiva 31</vt:lpstr>
      <vt:lpstr>L’IMPATTO DELLA NUOVA LEGGE SABATINI SUL CONSUMO COMPLESSIVO DI MACCHINARI PER L’INDUSTRIA </vt:lpstr>
      <vt:lpstr>Diapositiva 33</vt:lpstr>
      <vt:lpstr>Diapositiva 34</vt:lpstr>
      <vt:lpstr>Diapositiva 35</vt:lpstr>
      <vt:lpstr>Diapositiva 36</vt:lpstr>
      <vt:lpstr>Diapositiva 37</vt:lpstr>
      <vt:lpstr>Diapositiva 38</vt:lpstr>
      <vt:lpstr>Diapositiva 39</vt:lpstr>
      <vt:lpstr>OBIETTIVO PRIMARIO: ADESSO RILANCIARE L’EDILIZIA E LE OPERE PUBBLICHE (occupati nelle costruzioni; dati destagionalizzati trimestrali, migliaia di unità)  Fonte: Istat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Crenna, Cristiana</dc:creator>
  <cp:lastModifiedBy>fgalante</cp:lastModifiedBy>
  <cp:revision>294</cp:revision>
  <cp:lastPrinted>2015-04-13T14:13:14Z</cp:lastPrinted>
  <dcterms:created xsi:type="dcterms:W3CDTF">2013-06-03T09:05:17Z</dcterms:created>
  <dcterms:modified xsi:type="dcterms:W3CDTF">2015-07-01T15:07:46Z</dcterms:modified>
</cp:coreProperties>
</file>