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21" r:id="rId1"/>
  </p:sldMasterIdLst>
  <p:sldIdLst>
    <p:sldId id="256" r:id="rId2"/>
    <p:sldId id="257" r:id="rId3"/>
    <p:sldId id="259" r:id="rId4"/>
    <p:sldId id="260" r:id="rId5"/>
    <p:sldId id="265" r:id="rId6"/>
    <p:sldId id="266" r:id="rId7"/>
    <p:sldId id="261" r:id="rId8"/>
    <p:sldId id="262" r:id="rId9"/>
    <p:sldId id="263" r:id="rId10"/>
    <p:sldId id="268" r:id="rId11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 snapToGrid="0" snapToObjects="1">
      <p:cViewPr varScale="1">
        <p:scale>
          <a:sx n="87" d="100"/>
          <a:sy n="87" d="100"/>
        </p:scale>
        <p:origin x="1500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" y="314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1216152" y="2209800"/>
            <a:ext cx="6858000" cy="990600"/>
          </a:xfr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anchor="t" anchorCtr="0"/>
          <a:lstStyle>
            <a:lvl1pPr algn="ct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it-IT" dirty="0" smtClean="0"/>
              <a:t>Fare clic per modificare stile</a:t>
            </a:r>
            <a:endParaRPr kumimoji="0" lang="en-US" dirty="0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1216152" y="3587750"/>
            <a:ext cx="6858000" cy="533400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dirty="0" smtClean="0"/>
              <a:t>Fare clic per modificare lo stile del sottotitolo dello schema</a:t>
            </a:r>
            <a:endParaRPr kumimoji="0" lang="en-US" dirty="0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fld id="{76D85E5C-0593-F34C-990B-834A92A41980}" type="datetimeFigureOut">
              <a:rPr lang="it-IT" smtClean="0"/>
              <a:pPr/>
              <a:t>23/05/2016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  <a:prstGeom prst="rect">
            <a:avLst/>
          </a:prstGeom>
        </p:spPr>
        <p:txBody>
          <a:bodyPr/>
          <a:lstStyle/>
          <a:p>
            <a:fld id="{E13A1110-7DAA-304F-B63F-63AC3FB9065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fld id="{76D85E5C-0593-F34C-990B-834A92A41980}" type="datetimeFigureOut">
              <a:rPr lang="it-IT" smtClean="0"/>
              <a:pPr/>
              <a:t>23/05/2016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/>
          <a:lstStyle/>
          <a:p>
            <a:fld id="{E13A1110-7DAA-304F-B63F-63AC3FB9065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fld id="{76D85E5C-0593-F34C-990B-834A92A41980}" type="datetimeFigureOut">
              <a:rPr lang="it-IT" smtClean="0"/>
              <a:pPr/>
              <a:t>23/05/2016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/>
          <a:lstStyle/>
          <a:p>
            <a:fld id="{E13A1110-7DAA-304F-B63F-63AC3FB9065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riangolo isosce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0248" y="127000"/>
            <a:ext cx="8229600" cy="990600"/>
          </a:xfrm>
        </p:spPr>
        <p:txBody>
          <a:bodyPr/>
          <a:lstStyle/>
          <a:p>
            <a:r>
              <a:rPr kumimoji="0" lang="it-IT" dirty="0" smtClean="0"/>
              <a:t>Fare clic per modificare stile</a:t>
            </a:r>
            <a:endParaRPr kumimoji="0" lang="en-US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fld id="{76D85E5C-0593-F34C-990B-834A92A41980}" type="datetimeFigureOut">
              <a:rPr lang="it-IT" smtClean="0"/>
              <a:pPr/>
              <a:t>23/05/2016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/>
          <a:lstStyle/>
          <a:p>
            <a:fld id="{E13A1110-7DAA-304F-B63F-63AC3FB9065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460248" y="128905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it-IT" dirty="0" smtClean="0"/>
              <a:t>Fare clic per modificare gli stili del testo dello schema</a:t>
            </a:r>
          </a:p>
          <a:p>
            <a:pPr lvl="1" eaLnBrk="1" latinLnBrk="0" hangingPunct="1"/>
            <a:r>
              <a:rPr lang="it-IT" dirty="0" smtClean="0"/>
              <a:t>Secondo livello</a:t>
            </a:r>
          </a:p>
          <a:p>
            <a:pPr lvl="2" eaLnBrk="1" latinLnBrk="0" hangingPunct="1"/>
            <a:r>
              <a:rPr lang="it-IT" dirty="0" smtClean="0"/>
              <a:t>Terzo livello</a:t>
            </a:r>
          </a:p>
          <a:p>
            <a:pPr lvl="3" eaLnBrk="1" latinLnBrk="0" hangingPunct="1"/>
            <a:r>
              <a:rPr lang="it-IT" dirty="0" smtClean="0"/>
              <a:t>Quarto livello</a:t>
            </a:r>
          </a:p>
          <a:p>
            <a:pPr lvl="4" eaLnBrk="1" latinLnBrk="0" hangingPunct="1"/>
            <a:r>
              <a:rPr lang="it-IT" dirty="0" smtClean="0"/>
              <a:t>Quinto livello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  <a:prstGeom prst="rect">
            <a:avLst/>
          </a:prstGeom>
        </p:spPr>
        <p:txBody>
          <a:bodyPr/>
          <a:lstStyle/>
          <a:p>
            <a:fld id="{76D85E5C-0593-F34C-990B-834A92A41980}" type="datetimeFigureOut">
              <a:rPr lang="it-IT" smtClean="0"/>
              <a:pPr/>
              <a:t>23/05/2016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  <a:prstGeom prst="rect">
            <a:avLst/>
          </a:prstGeom>
        </p:spPr>
        <p:txBody>
          <a:bodyPr/>
          <a:lstStyle/>
          <a:p>
            <a:fld id="{E13A1110-7DAA-304F-B63F-63AC3FB9065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fld id="{76D85E5C-0593-F34C-990B-834A92A41980}" type="datetimeFigureOut">
              <a:rPr lang="it-IT" smtClean="0"/>
              <a:pPr/>
              <a:t>23/05/2016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/>
          <a:lstStyle/>
          <a:p>
            <a:fld id="{E13A1110-7DAA-304F-B63F-63AC3FB9065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gli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gli stili del testo dello schema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fld id="{76D85E5C-0593-F34C-990B-834A92A41980}" type="datetimeFigureOut">
              <a:rPr lang="it-IT" smtClean="0"/>
              <a:pPr/>
              <a:t>23/05/2016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/>
          <a:lstStyle/>
          <a:p>
            <a:fld id="{E13A1110-7DAA-304F-B63F-63AC3FB9065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fld id="{76D85E5C-0593-F34C-990B-834A92A41980}" type="datetimeFigureOut">
              <a:rPr lang="it-IT" smtClean="0"/>
              <a:pPr/>
              <a:t>23/05/2016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/>
          <a:lstStyle/>
          <a:p>
            <a:fld id="{E13A1110-7DAA-304F-B63F-63AC3FB9065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6" name="Triangolo isosce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fld id="{76D85E5C-0593-F34C-990B-834A92A41980}" type="datetimeFigureOut">
              <a:rPr lang="it-IT" smtClean="0"/>
              <a:pPr/>
              <a:t>23/05/2016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/>
          <a:lstStyle/>
          <a:p>
            <a:fld id="{E13A1110-7DAA-304F-B63F-63AC3FB9065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5" name="Connettore 1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riangolo isosce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fld id="{76D85E5C-0593-F34C-990B-834A92A41980}" type="datetimeFigureOut">
              <a:rPr lang="it-IT" smtClean="0"/>
              <a:pPr/>
              <a:t>23/05/2016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/>
          <a:lstStyle/>
          <a:p>
            <a:fld id="{E13A1110-7DAA-304F-B63F-63AC3FB9065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Connettore 1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riangolo isosce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egnaposto contenuto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gli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it-IT" smtClean="0"/>
              <a:t>Fare clic per modificare stile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fld id="{76D85E5C-0593-F34C-990B-834A92A41980}" type="datetimeFigureOut">
              <a:rPr lang="it-IT" smtClean="0"/>
              <a:pPr/>
              <a:t>23/05/2016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/>
          <a:lstStyle/>
          <a:p>
            <a:fld id="{E13A1110-7DAA-304F-B63F-63AC3FB9065B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riangolo isosce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457200" y="889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it-IT" dirty="0" smtClean="0"/>
              <a:t>Fare clic per modificare stile</a:t>
            </a:r>
            <a:endParaRPr kumimoji="0" lang="en-US" dirty="0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457200" y="11811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dirty="0" smtClean="0"/>
              <a:t>Fare clic per modificare gli stili del testo dello schema</a:t>
            </a:r>
          </a:p>
          <a:p>
            <a:pPr lvl="1" eaLnBrk="1" latinLnBrk="0" hangingPunct="1"/>
            <a:r>
              <a:rPr kumimoji="0" lang="it-IT" dirty="0" smtClean="0"/>
              <a:t>Secondo livello</a:t>
            </a:r>
          </a:p>
          <a:p>
            <a:pPr lvl="2" eaLnBrk="1" latinLnBrk="0" hangingPunct="1"/>
            <a:r>
              <a:rPr kumimoji="0" lang="it-IT" dirty="0" smtClean="0"/>
              <a:t>Terzo livello</a:t>
            </a:r>
          </a:p>
          <a:p>
            <a:pPr lvl="3" eaLnBrk="1" latinLnBrk="0" hangingPunct="1"/>
            <a:r>
              <a:rPr kumimoji="0" lang="it-IT" dirty="0" smtClean="0"/>
              <a:t>Quarto livello</a:t>
            </a:r>
          </a:p>
          <a:p>
            <a:pPr lvl="4" eaLnBrk="1" latinLnBrk="0" hangingPunct="1"/>
            <a:r>
              <a:rPr kumimoji="0" lang="it-IT" dirty="0" smtClean="0"/>
              <a:t>Quinto livello</a:t>
            </a:r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899517" y="2231509"/>
            <a:ext cx="7177683" cy="11511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4900" b="1" dirty="0" smtClean="0">
                <a:solidFill>
                  <a:srgbClr val="0070C0"/>
                </a:solidFill>
              </a:rPr>
              <a:t>SUL CAPITALISMO ITALIANO</a:t>
            </a:r>
            <a:r>
              <a:rPr lang="en-US" sz="2400" dirty="0" smtClean="0">
                <a:solidFill>
                  <a:srgbClr val="0070C0"/>
                </a:solidFill>
              </a:rPr>
              <a:t/>
            </a:r>
            <a:br>
              <a:rPr lang="en-US" sz="2400" dirty="0" smtClean="0">
                <a:solidFill>
                  <a:srgbClr val="0070C0"/>
                </a:solidFill>
              </a:rPr>
            </a:br>
            <a:endParaRPr lang="en-US" sz="2600" dirty="0">
              <a:solidFill>
                <a:srgbClr val="0070C0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59358" y="3691435"/>
            <a:ext cx="6858000" cy="5334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Giuseppe Berta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52399"/>
            <a:ext cx="8229600" cy="735287"/>
          </a:xfrm>
        </p:spPr>
        <p:txBody>
          <a:bodyPr>
            <a:normAutofit/>
          </a:bodyPr>
          <a:lstStyle/>
          <a:p>
            <a:r>
              <a:rPr lang="it-IT" sz="2800" dirty="0" smtClean="0">
                <a:solidFill>
                  <a:schemeClr val="accent1"/>
                </a:solidFill>
              </a:rPr>
              <a:t>L’Italia e la “Nuova Rivoluzione Industriale” (P. </a:t>
            </a:r>
            <a:r>
              <a:rPr lang="it-IT" sz="2800" dirty="0" err="1" smtClean="0">
                <a:solidFill>
                  <a:schemeClr val="accent1"/>
                </a:solidFill>
              </a:rPr>
              <a:t>Marsh</a:t>
            </a:r>
            <a:r>
              <a:rPr lang="it-IT" sz="2800" dirty="0" smtClean="0">
                <a:solidFill>
                  <a:schemeClr val="accent1"/>
                </a:solidFill>
              </a:rPr>
              <a:t>)</a:t>
            </a:r>
            <a:endParaRPr lang="it-IT" sz="2800" dirty="0">
              <a:solidFill>
                <a:schemeClr val="accent1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it-IT" sz="2400" dirty="0" smtClean="0"/>
              <a:t>L’Italia potrebbe trovare  nuove vie per affermarsi</a:t>
            </a:r>
          </a:p>
          <a:p>
            <a:pPr marL="457200" indent="-45720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r>
              <a:rPr lang="it-IT" sz="2200" dirty="0" smtClean="0"/>
              <a:t>Economia mondiale sempre più concentrata sui mercati di nicchia</a:t>
            </a:r>
          </a:p>
          <a:p>
            <a:pPr marL="457200" indent="-45720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r>
              <a:rPr lang="it-IT" sz="2200" dirty="0" smtClean="0"/>
              <a:t>Tecnologie di produzione più versatili</a:t>
            </a:r>
          </a:p>
          <a:p>
            <a:pPr marL="457200" indent="-45720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endParaRPr lang="it-IT" sz="2200" dirty="0" smtClean="0"/>
          </a:p>
          <a:p>
            <a:pPr algn="just"/>
            <a:r>
              <a:rPr lang="it-IT" sz="2400" dirty="0" smtClean="0"/>
              <a:t>Per fare ciò occorre:</a:t>
            </a:r>
          </a:p>
          <a:p>
            <a:pPr marL="457200" indent="-45720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r>
              <a:rPr lang="it-IT" sz="2200" dirty="0" smtClean="0"/>
              <a:t>Flessibilità operativa</a:t>
            </a:r>
          </a:p>
          <a:p>
            <a:pPr marL="457200" indent="-45720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r>
              <a:rPr lang="it-IT" sz="2200" dirty="0" smtClean="0"/>
              <a:t>Padronanza delle nuove tecnologie</a:t>
            </a:r>
          </a:p>
          <a:p>
            <a:pPr marL="457200" indent="-45720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r>
              <a:rPr lang="it-IT" sz="2200" dirty="0" smtClean="0"/>
              <a:t>Specializzazione del capitale umano</a:t>
            </a:r>
          </a:p>
          <a:p>
            <a:pPr marL="457200" indent="-45720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r>
              <a:rPr lang="it-IT" sz="2200" dirty="0" smtClean="0"/>
              <a:t>Far confluire il risparmio in direzione dell’attività produttiva</a:t>
            </a:r>
          </a:p>
          <a:p>
            <a:pPr marL="457200" indent="-45720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endParaRPr lang="it-IT" sz="2200" dirty="0" smtClean="0"/>
          </a:p>
          <a:p>
            <a:pPr algn="just"/>
            <a:r>
              <a:rPr lang="it-IT" sz="2400" dirty="0" smtClean="0"/>
              <a:t>Allo stato attuale non si può prevedere se si riuscirà ad intraprendere questo percorso di trasformazione</a:t>
            </a:r>
          </a:p>
          <a:p>
            <a:pPr marL="0" indent="0" algn="just">
              <a:buClr>
                <a:schemeClr val="accent1">
                  <a:lumMod val="60000"/>
                  <a:lumOff val="40000"/>
                </a:schemeClr>
              </a:buClr>
              <a:buNone/>
            </a:pPr>
            <a:endParaRPr lang="it-IT" sz="2200" dirty="0" smtClean="0"/>
          </a:p>
          <a:p>
            <a:pPr marL="0" indent="0" algn="just">
              <a:buClr>
                <a:schemeClr val="accent1">
                  <a:lumMod val="60000"/>
                  <a:lumOff val="40000"/>
                </a:schemeClr>
              </a:buClr>
              <a:buNone/>
            </a:pPr>
            <a:endParaRPr lang="it-IT" sz="2200" dirty="0"/>
          </a:p>
        </p:txBody>
      </p:sp>
    </p:spTree>
    <p:extLst>
      <p:ext uri="{BB962C8B-B14F-4D97-AF65-F5344CB8AC3E}">
        <p14:creationId xmlns:p14="http://schemas.microsoft.com/office/powerpoint/2010/main" val="2373649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73642"/>
          </a:xfrm>
        </p:spPr>
        <p:txBody>
          <a:bodyPr>
            <a:normAutofit/>
          </a:bodyPr>
          <a:lstStyle/>
          <a:p>
            <a:r>
              <a:rPr lang="it-IT" sz="2900" b="1" dirty="0" smtClean="0">
                <a:solidFill>
                  <a:schemeClr val="accent1"/>
                </a:solidFill>
              </a:rPr>
              <a:t>Che tipo di capitalismo industriale è quello italiano?</a:t>
            </a:r>
            <a:endParaRPr lang="it-IT" sz="2900" b="1" dirty="0">
              <a:solidFill>
                <a:schemeClr val="accent1"/>
              </a:solidFill>
            </a:endParaRPr>
          </a:p>
        </p:txBody>
      </p:sp>
      <p:sp>
        <p:nvSpPr>
          <p:cNvPr id="10" name="Segnaposto contenuto 9"/>
          <p:cNvSpPr>
            <a:spLocks noGrp="1"/>
          </p:cNvSpPr>
          <p:nvPr>
            <p:ph sz="quarter" idx="1"/>
          </p:nvPr>
        </p:nvSpPr>
        <p:spPr>
          <a:xfrm>
            <a:off x="457200" y="1035635"/>
            <a:ext cx="8229600" cy="5338452"/>
          </a:xfrm>
        </p:spPr>
        <p:txBody>
          <a:bodyPr>
            <a:normAutofit/>
          </a:bodyPr>
          <a:lstStyle/>
          <a:p>
            <a:pPr algn="just"/>
            <a:r>
              <a:rPr lang="it-IT" sz="2595" dirty="0" smtClean="0"/>
              <a:t>Realtà composita, nella quale coesistono varie esperienze</a:t>
            </a:r>
            <a:endParaRPr lang="it-IT" sz="2400" dirty="0" smtClean="0"/>
          </a:p>
          <a:p>
            <a:pPr algn="just"/>
            <a:endParaRPr lang="it-IT" sz="2400" dirty="0" smtClean="0"/>
          </a:p>
          <a:p>
            <a:pPr algn="just"/>
            <a:r>
              <a:rPr lang="it-IT" sz="2400" dirty="0" smtClean="0"/>
              <a:t>Stretto rapporto tra il capitalismo “imprenditoriale” (</a:t>
            </a:r>
            <a:r>
              <a:rPr lang="it-IT" sz="2400" dirty="0" err="1" smtClean="0"/>
              <a:t>Baumol</a:t>
            </a:r>
            <a:r>
              <a:rPr lang="it-IT" sz="2400" dirty="0" smtClean="0"/>
              <a:t>) ed il processo della crescita economica</a:t>
            </a:r>
          </a:p>
          <a:p>
            <a:pPr marL="457200" indent="-45720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r>
              <a:rPr lang="it-IT" sz="2200" dirty="0" smtClean="0"/>
              <a:t>Il capitalismo “imprenditoriale” è determinante per lo sviluppo</a:t>
            </a:r>
          </a:p>
          <a:p>
            <a:pPr marL="457200" indent="-45720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r>
              <a:rPr lang="it-IT" sz="2200" dirty="0" smtClean="0"/>
              <a:t>Nel caso italiano, negli ultimi vent’anni il nucleo vitale dello sviluppo va ricondotto alle medie imprese</a:t>
            </a:r>
          </a:p>
          <a:p>
            <a:pPr marL="0" indent="0" algn="just">
              <a:buClr>
                <a:schemeClr val="accent1">
                  <a:lumMod val="60000"/>
                  <a:lumOff val="40000"/>
                </a:schemeClr>
              </a:buClr>
              <a:buNone/>
            </a:pPr>
            <a:endParaRPr lang="it-IT" sz="2400" dirty="0" smtClean="0"/>
          </a:p>
          <a:p>
            <a:pPr algn="just"/>
            <a:r>
              <a:rPr lang="it-IT" sz="2595" dirty="0" smtClean="0"/>
              <a:t>I primi dieci anni di euro hanno scandito un periodo di trasformazione per l’Italia</a:t>
            </a:r>
          </a:p>
          <a:p>
            <a:pPr marL="457200" indent="-45720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r>
              <a:rPr lang="it-IT" sz="2200" dirty="0" smtClean="0"/>
              <a:t>Le medie imprese sono riuscite a far fronte alle sfide dell’euro e della globalizzazione</a:t>
            </a:r>
          </a:p>
          <a:p>
            <a:pPr algn="just"/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998648"/>
            <a:ext cx="8229600" cy="5158312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sz="2400" dirty="0" smtClean="0"/>
              <a:t>Queste “multinazionali tascabili” hanno rappresentato il segmento più brillante dell’Italia industriale </a:t>
            </a:r>
          </a:p>
          <a:p>
            <a:pPr marL="457200" indent="-45720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r>
              <a:rPr lang="it-IT" sz="2200" dirty="0" smtClean="0"/>
              <a:t>buoni risultati nell’export</a:t>
            </a:r>
          </a:p>
          <a:p>
            <a:pPr marL="0" indent="0" algn="just">
              <a:buClr>
                <a:schemeClr val="accent1">
                  <a:lumMod val="60000"/>
                  <a:lumOff val="40000"/>
                </a:schemeClr>
              </a:buClr>
              <a:buNone/>
            </a:pPr>
            <a:endParaRPr lang="it-IT" sz="2200" dirty="0" smtClean="0"/>
          </a:p>
          <a:p>
            <a:pPr algn="just"/>
            <a:r>
              <a:rPr lang="it-IT" sz="2400" dirty="0" smtClean="0"/>
              <a:t>La crisi del 2008 ha colpito duramente anche questo segmento imprenditoriale</a:t>
            </a:r>
          </a:p>
          <a:p>
            <a:pPr marL="457200" indent="-45720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r>
              <a:rPr lang="it-IT" sz="2200" dirty="0" smtClean="0"/>
              <a:t>L’Italia ha sofferto per una struttura produttiva frammentata</a:t>
            </a:r>
          </a:p>
          <a:p>
            <a:pPr marL="457200" indent="-45720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r>
              <a:rPr lang="it-IT" sz="2200" dirty="0" smtClean="0"/>
              <a:t>Tuttavia, le imprese esportatrici hanno reagito con efficacia</a:t>
            </a:r>
          </a:p>
          <a:p>
            <a:pPr marL="457200" indent="-45720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endParaRPr lang="it-IT" sz="2200" dirty="0" smtClean="0"/>
          </a:p>
          <a:p>
            <a:pPr algn="just"/>
            <a:r>
              <a:rPr lang="it-IT" sz="2400" dirty="0" smtClean="0"/>
              <a:t>Il nucleo delle medie imprese non ha ancora sufficienti connessioni con il resto del sistema economico</a:t>
            </a:r>
          </a:p>
          <a:p>
            <a:pPr marL="457200" indent="-45720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r>
              <a:rPr lang="it-IT" sz="2200" dirty="0" smtClean="0"/>
              <a:t>Il capitalismo imprenditoriale odierno non possiede i legami che nel passato ne hanno determinato l’efficacia</a:t>
            </a:r>
          </a:p>
          <a:p>
            <a:pPr marL="457200" indent="-45720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endParaRPr lang="en-US" sz="2200" dirty="0" smtClean="0"/>
          </a:p>
          <a:p>
            <a:pPr algn="just"/>
            <a:endParaRPr lang="en-US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52399"/>
            <a:ext cx="8229600" cy="735287"/>
          </a:xfrm>
        </p:spPr>
        <p:txBody>
          <a:bodyPr>
            <a:normAutofit/>
          </a:bodyPr>
          <a:lstStyle/>
          <a:p>
            <a:r>
              <a:rPr lang="it-IT" sz="2800" dirty="0" smtClean="0">
                <a:solidFill>
                  <a:schemeClr val="accent1"/>
                </a:solidFill>
              </a:rPr>
              <a:t>L’ evoluzione del capitalismo italiano</a:t>
            </a:r>
            <a:endParaRPr lang="it-IT" sz="2800" dirty="0">
              <a:solidFill>
                <a:schemeClr val="accent1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dirty="0" smtClean="0"/>
              <a:t>Il capitalismo degli anni ’70 può essere rappresentato come una clessidra</a:t>
            </a:r>
          </a:p>
          <a:p>
            <a:pPr marL="457200" indent="-45720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r>
              <a:rPr lang="it-IT" sz="2200" dirty="0" smtClean="0"/>
              <a:t>Alla base si trovava la massa vastissima di piccole imprese</a:t>
            </a:r>
          </a:p>
          <a:p>
            <a:pPr marL="457200" indent="-45720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r>
              <a:rPr lang="it-IT" sz="2200" dirty="0" smtClean="0"/>
              <a:t>A metà vi era uno strato esiguo di medie imprese</a:t>
            </a:r>
          </a:p>
          <a:p>
            <a:pPr marL="457200" indent="-45720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r>
              <a:rPr lang="it-IT" sz="2200" dirty="0" smtClean="0"/>
              <a:t>In alto si trovavano le grandi imprese pubbliche e private</a:t>
            </a:r>
          </a:p>
          <a:p>
            <a:pPr algn="just"/>
            <a:endParaRPr lang="it-IT" sz="2400" dirty="0" smtClean="0"/>
          </a:p>
          <a:p>
            <a:pPr algn="just"/>
            <a:r>
              <a:rPr lang="it-IT" sz="2400" dirty="0" smtClean="0"/>
              <a:t>Oggi i contorni dell’Italia produttiva sono informi</a:t>
            </a:r>
          </a:p>
          <a:p>
            <a:pPr marL="457200" indent="-45720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r>
              <a:rPr lang="it-IT" sz="2200" dirty="0" smtClean="0"/>
              <a:t>Il nucleo delle grandi imprese storiche si è quasi dissolto</a:t>
            </a:r>
          </a:p>
          <a:p>
            <a:pPr marL="457200" indent="-45720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r>
              <a:rPr lang="it-IT" sz="2200" dirty="0" smtClean="0"/>
              <a:t>Rimane la vasta distesa delle piccole imprese</a:t>
            </a:r>
          </a:p>
          <a:p>
            <a:pPr marL="457200" indent="-45720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r>
              <a:rPr lang="it-IT" sz="2200" dirty="0" smtClean="0"/>
              <a:t>Il segmento delle medie imprese si è invece ampliato</a:t>
            </a:r>
          </a:p>
          <a:p>
            <a:pPr algn="just"/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52399"/>
            <a:ext cx="8229600" cy="735287"/>
          </a:xfrm>
        </p:spPr>
        <p:txBody>
          <a:bodyPr>
            <a:normAutofit/>
          </a:bodyPr>
          <a:lstStyle/>
          <a:p>
            <a:r>
              <a:rPr lang="it-IT" sz="2800" dirty="0" smtClean="0">
                <a:solidFill>
                  <a:schemeClr val="accent1"/>
                </a:solidFill>
              </a:rPr>
              <a:t>Lo sviluppo industriale nella prima Repubblica</a:t>
            </a:r>
            <a:endParaRPr lang="it-IT" sz="2800" dirty="0">
              <a:solidFill>
                <a:schemeClr val="accent1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dirty="0" smtClean="0"/>
              <a:t>Il disegno storico del capitalismo italiano coincide con un assetto di economia mista, quello che resse il suo sviluppo negli anni Cinquanta e Sessanta (Ciocca)</a:t>
            </a:r>
          </a:p>
          <a:p>
            <a:pPr algn="just"/>
            <a:endParaRPr lang="it-IT" sz="2400" dirty="0" smtClean="0"/>
          </a:p>
          <a:p>
            <a:pPr algn="just"/>
            <a:r>
              <a:rPr lang="it-IT" sz="2400" dirty="0" smtClean="0"/>
              <a:t>La nuova Repubblica ha ereditato dal fascismo</a:t>
            </a:r>
          </a:p>
          <a:p>
            <a:pPr marL="457200" indent="-45720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r>
              <a:rPr lang="it-IT" sz="2200" dirty="0" smtClean="0"/>
              <a:t>Un sistema economico in cui dovevano convivere pubblico e privato, stato e interessi imprenditoriali</a:t>
            </a:r>
          </a:p>
          <a:p>
            <a:pPr marL="457200" indent="-45720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r>
              <a:rPr lang="it-IT" sz="2200" dirty="0" smtClean="0"/>
              <a:t>Il principio secondo cui l’industria era la forza in grado di promuovere la modernizzazione del paese</a:t>
            </a:r>
          </a:p>
          <a:p>
            <a:pPr marL="0" indent="0" algn="just">
              <a:buClr>
                <a:schemeClr val="accent1">
                  <a:lumMod val="60000"/>
                  <a:lumOff val="40000"/>
                </a:schemeClr>
              </a:buClr>
              <a:buNone/>
            </a:pPr>
            <a:endParaRPr lang="it-IT" sz="1900" dirty="0" smtClean="0"/>
          </a:p>
          <a:p>
            <a:pPr algn="just"/>
            <a:r>
              <a:rPr lang="it-IT" sz="2400" dirty="0" smtClean="0"/>
              <a:t>Inoltre, l’industria era diventata un decisivo anello di congiunzione rispetto all’economia internazionale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244973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52399"/>
            <a:ext cx="8229600" cy="735287"/>
          </a:xfrm>
        </p:spPr>
        <p:txBody>
          <a:bodyPr>
            <a:normAutofit/>
          </a:bodyPr>
          <a:lstStyle/>
          <a:p>
            <a:r>
              <a:rPr lang="it-IT" sz="2800" dirty="0" smtClean="0">
                <a:solidFill>
                  <a:schemeClr val="accent1"/>
                </a:solidFill>
              </a:rPr>
              <a:t>Lo sviluppo industriale nella prima Repubblica</a:t>
            </a:r>
            <a:endParaRPr lang="it-IT" sz="2800" dirty="0">
              <a:solidFill>
                <a:schemeClr val="accent1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dirty="0" smtClean="0"/>
              <a:t>L’Italia del “miracolo economico” era costituita da:</a:t>
            </a:r>
          </a:p>
          <a:p>
            <a:pPr marL="457200" indent="-45720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r>
              <a:rPr lang="it-IT" sz="2200" dirty="0" smtClean="0"/>
              <a:t>Una base composta da piccole imprese</a:t>
            </a:r>
          </a:p>
          <a:p>
            <a:pPr marL="457200" indent="-45720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r>
              <a:rPr lang="it-IT" sz="2200" dirty="0" smtClean="0"/>
              <a:t>Un vertice rappresentato dalle grandi imprese pubbliche e private</a:t>
            </a:r>
          </a:p>
          <a:p>
            <a:pPr marL="457200" indent="-45720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r>
              <a:rPr lang="it-IT" sz="2200" dirty="0" smtClean="0"/>
              <a:t>La struttura del credito riprendeva questa divisione, con una precisa demarcazione tra le grandi banche ed i circuiti del credito locale</a:t>
            </a:r>
            <a:endParaRPr lang="it-IT" sz="1800" dirty="0" smtClean="0"/>
          </a:p>
          <a:p>
            <a:pPr marL="0" indent="0" algn="just">
              <a:buClr>
                <a:schemeClr val="accent1">
                  <a:lumMod val="60000"/>
                  <a:lumOff val="40000"/>
                </a:schemeClr>
              </a:buClr>
              <a:buNone/>
            </a:pPr>
            <a:endParaRPr lang="it-IT" sz="1900" dirty="0" smtClean="0"/>
          </a:p>
          <a:p>
            <a:pPr algn="just"/>
            <a:r>
              <a:rPr lang="it-IT" sz="2400" dirty="0" smtClean="0"/>
              <a:t>L’equilibrio economico della nazione venne affidato allo Stato e alle grandi imprese, le quali divennero parte della costituzione materiale della Repubblica</a:t>
            </a:r>
          </a:p>
          <a:p>
            <a:pPr algn="just"/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174658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egnaposto contenuto 33"/>
          <p:cNvSpPr>
            <a:spLocks noGrp="1"/>
          </p:cNvSpPr>
          <p:nvPr>
            <p:ph sz="quarter" idx="1"/>
          </p:nvPr>
        </p:nvSpPr>
        <p:spPr>
          <a:xfrm>
            <a:off x="457200" y="939316"/>
            <a:ext cx="8229600" cy="5456196"/>
          </a:xfrm>
        </p:spPr>
        <p:txBody>
          <a:bodyPr>
            <a:normAutofit/>
          </a:bodyPr>
          <a:lstStyle/>
          <a:p>
            <a:pPr algn="just"/>
            <a:r>
              <a:rPr lang="it-IT" sz="2400" dirty="0" smtClean="0"/>
              <a:t>Durante la crisi degli anni ‘90 si appannavano le prospettive delle grandi imprese che avevano guidato lo sviluppo nel dopoguerra</a:t>
            </a:r>
          </a:p>
          <a:p>
            <a:pPr marL="514350" indent="-51435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endParaRPr lang="it-IT" sz="2400" dirty="0" smtClean="0"/>
          </a:p>
          <a:p>
            <a:pPr algn="just"/>
            <a:r>
              <a:rPr lang="it-IT" sz="2400" dirty="0" smtClean="0"/>
              <a:t>Tuttavia, nel 2005 </a:t>
            </a:r>
            <a:r>
              <a:rPr lang="it-IT" sz="2400" i="1" dirty="0" smtClean="0"/>
              <a:t>The </a:t>
            </a:r>
            <a:r>
              <a:rPr lang="it-IT" sz="2400" i="1" dirty="0" err="1" smtClean="0"/>
              <a:t>Economist</a:t>
            </a:r>
            <a:r>
              <a:rPr lang="it-IT" sz="2400" i="1" dirty="0" smtClean="0"/>
              <a:t> </a:t>
            </a:r>
            <a:r>
              <a:rPr lang="it-IT" sz="2400" dirty="0" smtClean="0"/>
              <a:t>mette in evidenza il fatto che, fra le nazioni sviluppate, soltanto Italia e Germania mantenevano un’occupazione nell’industria superiore al 20%</a:t>
            </a:r>
          </a:p>
          <a:p>
            <a:pPr marL="788670" lvl="1" indent="-514350" algn="just">
              <a:buClr>
                <a:schemeClr val="accent1">
                  <a:lumMod val="60000"/>
                  <a:lumOff val="40000"/>
                </a:schemeClr>
              </a:buClr>
              <a:buNone/>
            </a:pPr>
            <a:endParaRPr lang="it-IT" sz="2100" dirty="0" smtClean="0"/>
          </a:p>
          <a:p>
            <a:pPr marL="265113" indent="-265113" algn="just"/>
            <a:r>
              <a:rPr lang="it-IT" sz="2400" dirty="0" smtClean="0"/>
              <a:t>Da oltre un ventennio il processo di economia mista ha subito un processo di destrutturazione, e oggi la nostra economia è priva di una forma definita</a:t>
            </a:r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457200" y="316173"/>
            <a:ext cx="8229600" cy="735287"/>
          </a:xfrm>
          <a:prstGeom prst="rect">
            <a:avLst/>
          </a:prstGeom>
        </p:spPr>
        <p:txBody>
          <a:bodyPr vert="horz" anchor="b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914400"/>
            <a:endParaRPr lang="en-US" sz="28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862411"/>
            <a:ext cx="8229600" cy="5448206"/>
          </a:xfrm>
        </p:spPr>
        <p:txBody>
          <a:bodyPr>
            <a:noAutofit/>
          </a:bodyPr>
          <a:lstStyle/>
          <a:p>
            <a:pPr algn="just"/>
            <a:r>
              <a:rPr lang="it-IT" sz="2400" dirty="0" smtClean="0"/>
              <a:t>Affiora una sorta di neutralità quanto all’assetto economico e produttivo</a:t>
            </a:r>
          </a:p>
          <a:p>
            <a:pPr marL="0" indent="0" algn="just">
              <a:buNone/>
            </a:pPr>
            <a:endParaRPr lang="it-IT" sz="2400" dirty="0" smtClean="0"/>
          </a:p>
          <a:p>
            <a:pPr algn="just"/>
            <a:r>
              <a:rPr lang="it-IT" sz="2400" dirty="0" smtClean="0"/>
              <a:t>Bisogna ridisegnare la carta della geografia e delle funzioni dell’Italia industriale, considerando che:</a:t>
            </a:r>
          </a:p>
          <a:p>
            <a:pPr marL="514350" indent="-51435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r>
              <a:rPr lang="it-IT" sz="2200" dirty="0" smtClean="0"/>
              <a:t>Si sono ridotte le distanze tra i vari tipi di organizzazione industriale</a:t>
            </a:r>
          </a:p>
          <a:p>
            <a:pPr marL="514350" indent="-51435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r>
              <a:rPr lang="it-IT" sz="2200" dirty="0" smtClean="0"/>
              <a:t>Si richiedono strutture snelle ed integrate ed elevati volumi di investimento </a:t>
            </a:r>
          </a:p>
          <a:p>
            <a:pPr marL="514350" indent="-51435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endParaRPr lang="it-IT" dirty="0" smtClean="0"/>
          </a:p>
          <a:p>
            <a:pPr marL="265113" indent="-265113" algn="just"/>
            <a:r>
              <a:rPr lang="it-IT" sz="2400" dirty="0" smtClean="0"/>
              <a:t>Un nuovo modello industriale è quello della “manifattura intelligente”</a:t>
            </a:r>
          </a:p>
          <a:p>
            <a:pPr marL="514350" indent="-51435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r>
              <a:rPr lang="it-IT" sz="2200" dirty="0" smtClean="0"/>
              <a:t>Combina la produzione  con alti livelli di servizi e assistenza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952546"/>
            <a:ext cx="8229600" cy="5503524"/>
          </a:xfrm>
        </p:spPr>
        <p:txBody>
          <a:bodyPr>
            <a:normAutofit/>
          </a:bodyPr>
          <a:lstStyle/>
          <a:p>
            <a:pPr marL="265113" indent="-265113" algn="just"/>
            <a:r>
              <a:rPr lang="it-IT" sz="2400" dirty="0" smtClean="0"/>
              <a:t>Esiste un circolo vizioso di alimentazione reciproca tra produzione manifatturiera e terziario</a:t>
            </a:r>
          </a:p>
          <a:p>
            <a:pPr marL="514350" indent="-51435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r>
              <a:rPr lang="it-IT" sz="2200" dirty="0" smtClean="0"/>
              <a:t>Esso ha però bisogno di essere sostenuto</a:t>
            </a:r>
          </a:p>
          <a:p>
            <a:pPr marL="514350" indent="-51435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r>
              <a:rPr lang="it-IT" sz="2200" dirty="0" smtClean="0"/>
              <a:t>I diversi attori del sistema economico ed industriale devono agire secondo schemi cooperativi</a:t>
            </a:r>
          </a:p>
          <a:p>
            <a:pPr marL="514350" indent="-51435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r>
              <a:rPr lang="it-IT" sz="2200" dirty="0" smtClean="0"/>
              <a:t>Ciò dipende anche dall’impasse della politica e dei partiti</a:t>
            </a:r>
          </a:p>
          <a:p>
            <a:pPr marL="514350" indent="-514350" algn="just">
              <a:buNone/>
            </a:pPr>
            <a:endParaRPr lang="it-IT" dirty="0" smtClean="0"/>
          </a:p>
          <a:p>
            <a:pPr marL="265113" indent="-265113" algn="just"/>
            <a:r>
              <a:rPr lang="it-IT" sz="2400" dirty="0" smtClean="0"/>
              <a:t>In luogo delle filiere verticali si configurano imprese più ridotte, legate orizzontalmente</a:t>
            </a:r>
          </a:p>
          <a:p>
            <a:pPr marL="514350" indent="-514350" algn="just">
              <a:buClr>
                <a:schemeClr val="accent1">
                  <a:lumMod val="60000"/>
                  <a:lumOff val="40000"/>
                </a:schemeClr>
              </a:buClr>
              <a:buFont typeface="Arial"/>
              <a:buChar char="•"/>
            </a:pPr>
            <a:r>
              <a:rPr lang="it-IT" sz="2200" dirty="0" smtClean="0"/>
              <a:t>Non si individua in ogni caso un modello di produzione alternativo</a:t>
            </a:r>
            <a:endParaRPr lang="it-IT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e">
  <a:themeElements>
    <a:clrScheme name="Personalizzato 4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17569A"/>
      </a:accent1>
      <a:accent2>
        <a:srgbClr val="7AC6DC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Origine.thmx</Template>
  <TotalTime>860</TotalTime>
  <Words>690</Words>
  <Application>Microsoft Office PowerPoint</Application>
  <PresentationFormat>Presentazione su schermo (4:3)</PresentationFormat>
  <Paragraphs>77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5" baseType="lpstr">
      <vt:lpstr>Arial</vt:lpstr>
      <vt:lpstr>Calibri</vt:lpstr>
      <vt:lpstr>Wingdings</vt:lpstr>
      <vt:lpstr>Wingdings 3</vt:lpstr>
      <vt:lpstr>Origine</vt:lpstr>
      <vt:lpstr> SUL CAPITALISMO ITALIANO </vt:lpstr>
      <vt:lpstr>Che tipo di capitalismo industriale è quello italiano?</vt:lpstr>
      <vt:lpstr>Presentazione standard di PowerPoint</vt:lpstr>
      <vt:lpstr>L’ evoluzione del capitalismo italiano</vt:lpstr>
      <vt:lpstr>Lo sviluppo industriale nella prima Repubblica</vt:lpstr>
      <vt:lpstr>Lo sviluppo industriale nella prima Repubblica</vt:lpstr>
      <vt:lpstr>Presentazione standard di PowerPoint</vt:lpstr>
      <vt:lpstr>Presentazione standard di PowerPoint</vt:lpstr>
      <vt:lpstr>Presentazione standard di PowerPoint</vt:lpstr>
      <vt:lpstr>L’Italia e la “Nuova Rivoluzione Industriale” (P. Marsh)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Industrial</dc:title>
  <dc:creator>Arianna Manzin</dc:creator>
  <cp:lastModifiedBy>Enrica Procaccini</cp:lastModifiedBy>
  <cp:revision>101</cp:revision>
  <dcterms:created xsi:type="dcterms:W3CDTF">2015-06-11T14:18:09Z</dcterms:created>
  <dcterms:modified xsi:type="dcterms:W3CDTF">2016-05-23T13:08:33Z</dcterms:modified>
</cp:coreProperties>
</file>