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4.xml" ContentType="application/vnd.openxmlformats-officedocument.drawingml.chart+xml"/>
  <Override PartName="/ppt/drawings/drawing2.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drawings/drawing3.xml" ContentType="application/vnd.openxmlformats-officedocument.drawingml.chartshapes+xml"/>
  <Override PartName="/ppt/notesSlides/notesSlide7.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11.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4.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5.xml" ContentType="application/vnd.openxmlformats-officedocument.drawingml.chart+xml"/>
  <Override PartName="/ppt/theme/themeOverride1.xml" ContentType="application/vnd.openxmlformats-officedocument.themeOverride+xml"/>
  <Override PartName="/ppt/drawings/drawing4.xml" ContentType="application/vnd.openxmlformats-officedocument.drawingml.chartshapes+xml"/>
  <Override PartName="/ppt/charts/chart16.xml" ContentType="application/vnd.openxmlformats-officedocument.drawingml.chart+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7"/>
    <p:sldMasterId id="2147483679" r:id="rId8"/>
  </p:sldMasterIdLst>
  <p:notesMasterIdLst>
    <p:notesMasterId r:id="rId27"/>
  </p:notesMasterIdLst>
  <p:handoutMasterIdLst>
    <p:handoutMasterId r:id="rId28"/>
  </p:handoutMasterIdLst>
  <p:sldIdLst>
    <p:sldId id="349" r:id="rId9"/>
    <p:sldId id="303" r:id="rId10"/>
    <p:sldId id="340" r:id="rId11"/>
    <p:sldId id="319" r:id="rId12"/>
    <p:sldId id="338" r:id="rId13"/>
    <p:sldId id="322" r:id="rId14"/>
    <p:sldId id="342" r:id="rId15"/>
    <p:sldId id="325" r:id="rId16"/>
    <p:sldId id="296" r:id="rId17"/>
    <p:sldId id="302" r:id="rId18"/>
    <p:sldId id="348" r:id="rId19"/>
    <p:sldId id="341" r:id="rId20"/>
    <p:sldId id="300" r:id="rId21"/>
    <p:sldId id="343" r:id="rId22"/>
    <p:sldId id="344" r:id="rId23"/>
    <p:sldId id="345" r:id="rId24"/>
    <p:sldId id="335" r:id="rId25"/>
    <p:sldId id="331" r:id="rId26"/>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NN Catherine" initials="MC" lastIdx="1" clrIdx="0"/>
  <p:cmAuthor id="1" name="BARNARD Geoff" initials="BG" lastIdx="2" clrIdx="1"/>
  <p:cmAuthor id="2" name="PISU Mauro" initials="PM"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4" autoAdjust="0"/>
    <p:restoredTop sz="88099" autoAdjust="0"/>
  </p:normalViewPr>
  <p:slideViewPr>
    <p:cSldViewPr>
      <p:cViewPr varScale="1">
        <p:scale>
          <a:sx n="81" d="100"/>
          <a:sy n="81" d="100"/>
        </p:scale>
        <p:origin x="1710" y="90"/>
      </p:cViewPr>
      <p:guideLst>
        <p:guide orient="horz" pos="2160"/>
        <p:guide pos="2880"/>
      </p:guideLst>
    </p:cSldViewPr>
  </p:slideViewPr>
  <p:notesTextViewPr>
    <p:cViewPr>
      <p:scale>
        <a:sx n="1" d="1"/>
        <a:sy n="1" d="1"/>
      </p:scale>
      <p:origin x="0" y="0"/>
    </p:cViewPr>
  </p:notesTextViewPr>
  <p:sorterViewPr>
    <p:cViewPr>
      <p:scale>
        <a:sx n="130" d="100"/>
        <a:sy n="130" d="100"/>
      </p:scale>
      <p:origin x="0" y="32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1.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_rels/chart10.xml.rels><?xml version="1.0" encoding="UTF-8" standalone="yes"?>
<Relationships xmlns="http://schemas.openxmlformats.org/package/2006/relationships"><Relationship Id="rId1" Type="http://schemas.openxmlformats.org/officeDocument/2006/relationships/oleObject" Target="file:///\\FS-MB-2\SDataECO\Units\CS2\ITA\Desk\Briefings\June2015_Mann\201504_serie%20storiche.xls" TargetMode="Externa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2.xml.rels><?xml version="1.0" encoding="UTF-8" standalone="yes"?>
<Relationships xmlns="http://schemas.openxmlformats.org/package/2006/relationships"><Relationship Id="rId1" Type="http://schemas.openxmlformats.org/officeDocument/2006/relationships/oleObject" Target="file:///\\FS-MB-2\SDataECO\Units\CS2\ITA\Desk\Briefings\June2015_Mann\201504_serie%20storiche.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FS-MB-2\SDataECO\Units\CS2\ITA\Desk\Briefings\June2015_Mann\201504_serie%20storiche.xls" TargetMode="External"/></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FS-MB-2\SDataECO\Units\CS2\ITA\Desk\Briefings\June2015_Mann\corruptionxls.xls" TargetMode="External"/><Relationship Id="rId1" Type="http://schemas.openxmlformats.org/officeDocument/2006/relationships/themeOverride" Target="../theme/themeOverride1.xml"/></Relationships>
</file>

<file path=ppt/charts/_rels/chart16.xml.rels><?xml version="1.0" encoding="UTF-8" standalone="yes"?>
<Relationships xmlns="http://schemas.openxmlformats.org/package/2006/relationships"><Relationship Id="rId1" Type="http://schemas.openxmlformats.org/officeDocument/2006/relationships/oleObject" Target="../embeddings/oleObject3.bin"/></Relationships>
</file>

<file path=ppt/charts/_rels/chart2.xml.rels><?xml version="1.0" encoding="UTF-8" standalone="yes"?>
<Relationships xmlns="http://schemas.openxmlformats.org/package/2006/relationships"><Relationship Id="rId1" Type="http://schemas.openxmlformats.org/officeDocument/2006/relationships/oleObject" Target="file:///\\main.oecd.org\sdataECO\Units\FRONTOFFICE\Economic%20Outlooks\EO97\workingfiles\Copy%20of%20EO97presentation_v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main.oecd.org\sdataECO\Units\FRONTOFFICE\CLM\Missions%202015\06%20Rome%20(Senate)\workingfiles\NEET.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main.oecd.org\sdataECO\Units\FRONTOFFICE\Economic%20Outlooks\EO97\workingfiles\Copy%20of%20EO97presentation_v2.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Book4"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FS-MB-2\SDataECO\Units\CS2\ITA\Desk\Briefings\June2015_Mann\EO97presentation_v2_ITA_INV.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embeddings/oleObject2.bin"/></Relationships>
</file>

<file path=ppt/charts/_rels/chart9.xml.rels><?xml version="1.0" encoding="UTF-8" standalone="yes"?>
<Relationships xmlns="http://schemas.openxmlformats.org/package/2006/relationships"><Relationship Id="rId1" Type="http://schemas.openxmlformats.org/officeDocument/2006/relationships/oleObject" Target="file:///\\main.oecd.org\sdataECO\Units\FRONTOFFICE\CLM\Missions%202015\06%20Rome%20(Senate)\workingfiles\gdp_ital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6936240878737342E-2"/>
          <c:y val="5.0925925925925923E-2"/>
          <c:w val="0.68879707013411151"/>
          <c:h val="0.75849701079031784"/>
        </c:manualLayout>
      </c:layout>
      <c:barChart>
        <c:barDir val="col"/>
        <c:grouping val="clustered"/>
        <c:varyColors val="0"/>
        <c:ser>
          <c:idx val="5"/>
          <c:order val="5"/>
          <c:tx>
            <c:strRef>
              <c:f>GDPworldOECD!$M$25</c:f>
              <c:strCache>
                <c:ptCount val="1"/>
                <c:pt idx="0">
                  <c:v>bubu</c:v>
                </c:pt>
              </c:strCache>
            </c:strRef>
          </c:tx>
          <c:spPr>
            <a:solidFill>
              <a:schemeClr val="accent2">
                <a:lumMod val="20000"/>
                <a:lumOff val="80000"/>
                <a:alpha val="49000"/>
              </a:schemeClr>
            </a:solidFill>
            <a:ln>
              <a:noFill/>
              <a:round/>
            </a:ln>
            <a:effectLst/>
            <a:extLst>
              <a:ext uri="{91240B29-F687-4F45-9708-019B960494DF}">
                <a14:hiddenLine xmlns:a14="http://schemas.microsoft.com/office/drawing/2010/main">
                  <a:noFill/>
                  <a:round/>
                </a14:hiddenLine>
              </a:ext>
            </a:extLst>
          </c:spPr>
          <c:invertIfNegative val="0"/>
          <c:cat>
            <c:numRef>
              <c:f>GDPworldOECD!$J$34:$J$41</c:f>
              <c:numCache>
                <c:formatCode>General</c:formatCode>
                <c:ptCount val="8"/>
                <c:pt idx="0">
                  <c:v>1.9667144843599216</c:v>
                </c:pt>
                <c:pt idx="1">
                  <c:v>3.326121601087606</c:v>
                </c:pt>
                <c:pt idx="2">
                  <c:v>3.7510383661578439</c:v>
                </c:pt>
                <c:pt idx="3">
                  <c:v>3.9049911151941119</c:v>
                </c:pt>
                <c:pt idx="4">
                  <c:v>3.818158593551968</c:v>
                </c:pt>
                <c:pt idx="5">
                  <c:v>3.8504053186530163</c:v>
                </c:pt>
                <c:pt idx="6">
                  <c:v>3.9149649593286595</c:v>
                </c:pt>
                <c:pt idx="7">
                  <c:v>3.9751605261334921</c:v>
                </c:pt>
              </c:numCache>
            </c:numRef>
          </c:cat>
          <c:val>
            <c:numRef>
              <c:f>GDPworldOECD!$M$26:$M$41</c:f>
              <c:numCache>
                <c:formatCode>General</c:formatCode>
                <c:ptCount val="16"/>
                <c:pt idx="8">
                  <c:v>10</c:v>
                </c:pt>
                <c:pt idx="9">
                  <c:v>10</c:v>
                </c:pt>
                <c:pt idx="10">
                  <c:v>10</c:v>
                </c:pt>
                <c:pt idx="11">
                  <c:v>10</c:v>
                </c:pt>
                <c:pt idx="12">
                  <c:v>10</c:v>
                </c:pt>
                <c:pt idx="13">
                  <c:v>10</c:v>
                </c:pt>
                <c:pt idx="14">
                  <c:v>10</c:v>
                </c:pt>
                <c:pt idx="15">
                  <c:v>10</c:v>
                </c:pt>
              </c:numCache>
            </c:numRef>
          </c:val>
        </c:ser>
        <c:dLbls>
          <c:showLegendKey val="0"/>
          <c:showVal val="0"/>
          <c:showCatName val="0"/>
          <c:showSerName val="0"/>
          <c:showPercent val="0"/>
          <c:showBubbleSize val="0"/>
        </c:dLbls>
        <c:gapWidth val="0"/>
        <c:axId val="168627184"/>
        <c:axId val="168627576"/>
      </c:barChart>
      <c:lineChart>
        <c:grouping val="standard"/>
        <c:varyColors val="0"/>
        <c:ser>
          <c:idx val="0"/>
          <c:order val="0"/>
          <c:tx>
            <c:strRef>
              <c:f>GDPworldOECD!$G$14</c:f>
              <c:strCache>
                <c:ptCount val="1"/>
                <c:pt idx="0">
                  <c:v>World</c:v>
                </c:pt>
              </c:strCache>
            </c:strRef>
          </c:tx>
          <c:spPr>
            <a:ln w="38100" cap="rnd" cmpd="sng" algn="ctr">
              <a:solidFill>
                <a:srgbClr val="102E4D"/>
              </a:solidFill>
              <a:prstDash val="solid"/>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GDPworldOECD!$G$26:$G$41</c:f>
              <c:numCache>
                <c:formatCode>General</c:formatCode>
                <c:ptCount val="16"/>
                <c:pt idx="0">
                  <c:v>2.9878672083587965</c:v>
                </c:pt>
                <c:pt idx="1">
                  <c:v>3.7444338769571095</c:v>
                </c:pt>
                <c:pt idx="2">
                  <c:v>3.9639313004651067</c:v>
                </c:pt>
                <c:pt idx="3">
                  <c:v>3.4540220434155833</c:v>
                </c:pt>
                <c:pt idx="4">
                  <c:v>2.7832153848089902</c:v>
                </c:pt>
                <c:pt idx="5">
                  <c:v>3.1123488238656183</c:v>
                </c:pt>
                <c:pt idx="6">
                  <c:v>3.8370138889207706</c:v>
                </c:pt>
                <c:pt idx="7">
                  <c:v>3.3101897417916026</c:v>
                </c:pt>
                <c:pt idx="8">
                  <c:v>1.9667144843599216</c:v>
                </c:pt>
              </c:numCache>
            </c:numRef>
          </c:val>
          <c:smooth val="0"/>
        </c:ser>
        <c:ser>
          <c:idx val="1"/>
          <c:order val="1"/>
          <c:tx>
            <c:strRef>
              <c:f>GDPworldOECD!$H$14</c:f>
              <c:strCache>
                <c:ptCount val="1"/>
                <c:pt idx="0">
                  <c:v>OECD </c:v>
                </c:pt>
              </c:strCache>
            </c:strRef>
          </c:tx>
          <c:spPr>
            <a:ln w="38100" cap="rnd" cmpd="sng" algn="ctr">
              <a:solidFill>
                <a:srgbClr val="DF6528"/>
              </a:solidFill>
              <a:prstDash val="solid"/>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GDPworldOECD!$H$26:$H$41</c:f>
              <c:numCache>
                <c:formatCode>General</c:formatCode>
                <c:ptCount val="16"/>
                <c:pt idx="0">
                  <c:v>1.8574570661259671</c:v>
                </c:pt>
                <c:pt idx="1">
                  <c:v>1.8803668752176206</c:v>
                </c:pt>
                <c:pt idx="2">
                  <c:v>2.8238786155341256</c:v>
                </c:pt>
                <c:pt idx="3">
                  <c:v>2.084317622128351</c:v>
                </c:pt>
                <c:pt idx="4">
                  <c:v>0.88817450969618239</c:v>
                </c:pt>
                <c:pt idx="5">
                  <c:v>1.6648154353766431</c:v>
                </c:pt>
                <c:pt idx="6">
                  <c:v>2.4519981965651416</c:v>
                </c:pt>
                <c:pt idx="7">
                  <c:v>2.0144650675061548</c:v>
                </c:pt>
                <c:pt idx="8">
                  <c:v>1.0471562757644826</c:v>
                </c:pt>
              </c:numCache>
            </c:numRef>
          </c:val>
          <c:smooth val="0"/>
        </c:ser>
        <c:ser>
          <c:idx val="2"/>
          <c:order val="2"/>
          <c:tx>
            <c:strRef>
              <c:f>GDPworldOECD!$I$14</c:f>
              <c:strCache>
                <c:ptCount val="1"/>
                <c:pt idx="0">
                  <c:v>Non-OECD</c:v>
                </c:pt>
              </c:strCache>
            </c:strRef>
          </c:tx>
          <c:spPr>
            <a:ln w="38100" cap="rnd" cmpd="sng" algn="ctr">
              <a:solidFill>
                <a:srgbClr val="73B632"/>
              </a:solidFill>
              <a:prstDash val="solid"/>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GDPworldOECD!$I$26:$I$41</c:f>
              <c:numCache>
                <c:formatCode>General</c:formatCode>
                <c:ptCount val="16"/>
                <c:pt idx="0">
                  <c:v>4.0367068505201331</c:v>
                </c:pt>
                <c:pt idx="1">
                  <c:v>5.4447966274021153</c:v>
                </c:pt>
                <c:pt idx="2">
                  <c:v>4.9862048119379887</c:v>
                </c:pt>
                <c:pt idx="3">
                  <c:v>4.6796837476430486</c:v>
                </c:pt>
                <c:pt idx="4">
                  <c:v>4.4756894980569228</c:v>
                </c:pt>
                <c:pt idx="5">
                  <c:v>4.4012346734346952</c:v>
                </c:pt>
                <c:pt idx="6">
                  <c:v>5.0622749288180557</c:v>
                </c:pt>
                <c:pt idx="7">
                  <c:v>4.4503044445370232</c:v>
                </c:pt>
                <c:pt idx="8">
                  <c:v>2.7715042721440319</c:v>
                </c:pt>
              </c:numCache>
            </c:numRef>
          </c:val>
          <c:smooth val="0"/>
        </c:ser>
        <c:ser>
          <c:idx val="3"/>
          <c:order val="3"/>
          <c:tx>
            <c:strRef>
              <c:f>GDPworldOECD!$K$25</c:f>
              <c:strCache>
                <c:ptCount val="1"/>
                <c:pt idx="0">
                  <c:v>bubu</c:v>
                </c:pt>
              </c:strCache>
            </c:strRef>
          </c:tx>
          <c:spPr>
            <a:ln w="38100" cap="rnd" cmpd="sng" algn="ctr">
              <a:solidFill>
                <a:srgbClr val="DF6528"/>
              </a:solidFill>
              <a:prstDash val="sysDot"/>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GDPworldOECD!$K$26:$K$41</c:f>
              <c:numCache>
                <c:formatCode>General</c:formatCode>
                <c:ptCount val="16"/>
                <c:pt idx="8">
                  <c:v>1.0471562757644826</c:v>
                </c:pt>
                <c:pt idx="9">
                  <c:v>2.1028074455886392</c:v>
                </c:pt>
                <c:pt idx="10">
                  <c:v>2.5012211318912403</c:v>
                </c:pt>
                <c:pt idx="11">
                  <c:v>2.5599276883872202</c:v>
                </c:pt>
                <c:pt idx="12">
                  <c:v>2.5589641027162102</c:v>
                </c:pt>
                <c:pt idx="13">
                  <c:v>2.5459214255370677</c:v>
                </c:pt>
                <c:pt idx="14">
                  <c:v>2.5954922424891613</c:v>
                </c:pt>
                <c:pt idx="15">
                  <c:v>2.6117491325156728</c:v>
                </c:pt>
              </c:numCache>
            </c:numRef>
          </c:val>
          <c:smooth val="0"/>
        </c:ser>
        <c:ser>
          <c:idx val="4"/>
          <c:order val="4"/>
          <c:tx>
            <c:strRef>
              <c:f>GDPworldOECD!$L$25</c:f>
              <c:strCache>
                <c:ptCount val="1"/>
                <c:pt idx="0">
                  <c:v>bubu</c:v>
                </c:pt>
              </c:strCache>
            </c:strRef>
          </c:tx>
          <c:spPr>
            <a:ln w="38100" cap="rnd" cmpd="sng" algn="ctr">
              <a:solidFill>
                <a:srgbClr val="73B632"/>
              </a:solidFill>
              <a:prstDash val="sysDot"/>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GDPworldOECD!$L$26:$L$41</c:f>
              <c:numCache>
                <c:formatCode>General</c:formatCode>
                <c:ptCount val="16"/>
                <c:pt idx="8">
                  <c:v>2.7715042721440319</c:v>
                </c:pt>
                <c:pt idx="9">
                  <c:v>4.3927857814437088</c:v>
                </c:pt>
                <c:pt idx="10">
                  <c:v>4.8269005367435724</c:v>
                </c:pt>
                <c:pt idx="11">
                  <c:v>5.0495358736964535</c:v>
                </c:pt>
                <c:pt idx="12">
                  <c:v>4.8761833993350434</c:v>
                </c:pt>
                <c:pt idx="13">
                  <c:v>4.9398324208568711</c:v>
                </c:pt>
                <c:pt idx="14">
                  <c:v>5.0080725126236736</c:v>
                </c:pt>
                <c:pt idx="15">
                  <c:v>5.0962409291365418</c:v>
                </c:pt>
              </c:numCache>
            </c:numRef>
          </c:val>
          <c:smooth val="0"/>
        </c:ser>
        <c:ser>
          <c:idx val="6"/>
          <c:order val="6"/>
          <c:spPr>
            <a:ln w="38100" cap="rnd" cmpd="sng" algn="ctr">
              <a:solidFill>
                <a:srgbClr val="102E4D"/>
              </a:solidFill>
              <a:prstDash val="sysDot"/>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GDPworldOECD!$J$26:$J$41</c:f>
              <c:numCache>
                <c:formatCode>General</c:formatCode>
                <c:ptCount val="16"/>
                <c:pt idx="8">
                  <c:v>1.9667144843599216</c:v>
                </c:pt>
                <c:pt idx="9">
                  <c:v>3.326121601087606</c:v>
                </c:pt>
                <c:pt idx="10">
                  <c:v>3.7510383661578439</c:v>
                </c:pt>
                <c:pt idx="11">
                  <c:v>3.9049911151941119</c:v>
                </c:pt>
                <c:pt idx="12">
                  <c:v>3.818158593551968</c:v>
                </c:pt>
                <c:pt idx="13">
                  <c:v>3.8504053186530163</c:v>
                </c:pt>
                <c:pt idx="14">
                  <c:v>3.9149649593286595</c:v>
                </c:pt>
                <c:pt idx="15">
                  <c:v>3.9751605261334921</c:v>
                </c:pt>
              </c:numCache>
            </c:numRef>
          </c:val>
          <c:smooth val="0"/>
        </c:ser>
        <c:dLbls>
          <c:showLegendKey val="0"/>
          <c:showVal val="0"/>
          <c:showCatName val="0"/>
          <c:showSerName val="0"/>
          <c:showPercent val="0"/>
          <c:showBubbleSize val="0"/>
        </c:dLbls>
        <c:marker val="1"/>
        <c:smooth val="0"/>
        <c:axId val="168627184"/>
        <c:axId val="168627576"/>
      </c:lineChart>
      <c:lineChart>
        <c:grouping val="standard"/>
        <c:varyColors val="0"/>
        <c:ser>
          <c:idx val="7"/>
          <c:order val="7"/>
          <c:tx>
            <c:strRef>
              <c:f>GDPworldOECD!$N$25</c:f>
              <c:strCache>
                <c:ptCount val="1"/>
                <c:pt idx="0">
                  <c:v>bubu</c:v>
                </c:pt>
              </c:strCache>
            </c:strRef>
          </c:tx>
          <c:marker>
            <c:symbol val="square"/>
            <c:size val="5"/>
          </c:marker>
          <c:dPt>
            <c:idx val="15"/>
            <c:marker>
              <c:symbol val="square"/>
              <c:size val="8"/>
              <c:spPr>
                <a:solidFill>
                  <a:srgbClr val="102E4D"/>
                </a:solidFill>
              </c:spPr>
            </c:marker>
            <c:bubble3D val="0"/>
          </c:dPt>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GDPworldOECD!$N$26:$N$41</c:f>
              <c:numCache>
                <c:formatCode>General</c:formatCode>
                <c:ptCount val="16"/>
                <c:pt idx="15">
                  <c:v>4.0485787224544101</c:v>
                </c:pt>
              </c:numCache>
            </c:numRef>
          </c:val>
          <c:smooth val="0"/>
        </c:ser>
        <c:ser>
          <c:idx val="8"/>
          <c:order val="8"/>
          <c:tx>
            <c:strRef>
              <c:f>GDPworldOECD!$O$25</c:f>
              <c:strCache>
                <c:ptCount val="1"/>
                <c:pt idx="0">
                  <c:v>bubu</c:v>
                </c:pt>
              </c:strCache>
            </c:strRef>
          </c:tx>
          <c:marker>
            <c:symbol val="square"/>
            <c:size val="8"/>
            <c:spPr>
              <a:solidFill>
                <a:srgbClr val="DF6528"/>
              </a:solidFill>
            </c:spPr>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GDPworldOECD!$O$26:$O$41</c:f>
              <c:numCache>
                <c:formatCode>General</c:formatCode>
                <c:ptCount val="16"/>
                <c:pt idx="15">
                  <c:v>2.8214829525619711</c:v>
                </c:pt>
              </c:numCache>
            </c:numRef>
          </c:val>
          <c:smooth val="0"/>
        </c:ser>
        <c:ser>
          <c:idx val="9"/>
          <c:order val="9"/>
          <c:tx>
            <c:strRef>
              <c:f>GDPworldOECD!$P$25</c:f>
              <c:strCache>
                <c:ptCount val="1"/>
                <c:pt idx="0">
                  <c:v>bubu</c:v>
                </c:pt>
              </c:strCache>
            </c:strRef>
          </c:tx>
          <c:marker>
            <c:symbol val="square"/>
            <c:size val="5"/>
          </c:marker>
          <c:dPt>
            <c:idx val="15"/>
            <c:marker>
              <c:symbol val="square"/>
              <c:size val="8"/>
              <c:spPr>
                <a:solidFill>
                  <a:srgbClr val="73B632"/>
                </a:solidFill>
              </c:spPr>
            </c:marker>
            <c:bubble3D val="0"/>
          </c:dPt>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GDPworldOECD!$P$26:$P$41</c:f>
              <c:numCache>
                <c:formatCode>General</c:formatCode>
                <c:ptCount val="16"/>
                <c:pt idx="15">
                  <c:v>5.8704582783714265</c:v>
                </c:pt>
              </c:numCache>
            </c:numRef>
          </c:val>
          <c:smooth val="0"/>
        </c:ser>
        <c:dLbls>
          <c:showLegendKey val="0"/>
          <c:showVal val="0"/>
          <c:showCatName val="0"/>
          <c:showSerName val="0"/>
          <c:showPercent val="0"/>
          <c:showBubbleSize val="0"/>
        </c:dLbls>
        <c:marker val="1"/>
        <c:smooth val="0"/>
        <c:axId val="168628360"/>
        <c:axId val="168627968"/>
      </c:lineChart>
      <c:catAx>
        <c:axId val="168627184"/>
        <c:scaling>
          <c:orientation val="minMax"/>
        </c:scaling>
        <c:delete val="0"/>
        <c:axPos val="b"/>
        <c:majorGridlines>
          <c:spPr>
            <a:ln w="9525" cmpd="sng">
              <a:solidFill>
                <a:srgbClr val="FFFFFF"/>
              </a:solidFill>
              <a:prstDash val="solid"/>
            </a:ln>
          </c:spPr>
        </c:majorGridlines>
        <c:numFmt formatCode="General" sourceLinked="1"/>
        <c:majorTickMark val="out"/>
        <c:minorTickMark val="none"/>
        <c:tickLblPos val="low"/>
        <c:spPr>
          <a:noFill/>
          <a:ln w="9525">
            <a:solidFill>
              <a:srgbClr val="868686"/>
            </a:solidFill>
            <a:prstDash val="solid"/>
          </a:ln>
          <a:extLst>
            <a:ext uri="{909E8E84-426E-40DD-AFC4-6F175D3DCCD1}">
              <a14:hiddenFill xmlns:a14="http://schemas.microsoft.com/office/drawing/2010/main">
                <a:noFill/>
              </a14:hiddenFill>
            </a:ext>
          </a:extLst>
        </c:spPr>
        <c:txPr>
          <a:bodyPr rot="-2700000" vert="horz"/>
          <a:lstStyle/>
          <a:p>
            <a:pPr>
              <a:defRPr/>
            </a:pPr>
            <a:endParaRPr lang="it-IT"/>
          </a:p>
        </c:txPr>
        <c:crossAx val="168627576"/>
        <c:crosses val="autoZero"/>
        <c:auto val="1"/>
        <c:lblAlgn val="ctr"/>
        <c:lblOffset val="0"/>
        <c:tickLblSkip val="4"/>
        <c:tickMarkSkip val="4"/>
        <c:noMultiLvlLbl val="0"/>
      </c:catAx>
      <c:valAx>
        <c:axId val="168627576"/>
        <c:scaling>
          <c:orientation val="minMax"/>
          <c:max val="7"/>
        </c:scaling>
        <c:delete val="0"/>
        <c:axPos val="l"/>
        <c:majorGridlines>
          <c:spPr>
            <a:ln w="9525" cmpd="sng">
              <a:solidFill>
                <a:srgbClr val="FFFFFF"/>
              </a:solidFill>
              <a:prstDash val="solid"/>
            </a:ln>
          </c:spPr>
        </c:majorGridlines>
        <c:numFmt formatCode="General" sourceLinked="1"/>
        <c:majorTickMark val="out"/>
        <c:minorTickMark val="none"/>
        <c:tickLblPos val="nextTo"/>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a:pPr>
            <a:endParaRPr lang="it-IT"/>
          </a:p>
        </c:txPr>
        <c:crossAx val="168627184"/>
        <c:crosses val="autoZero"/>
        <c:crossBetween val="between"/>
      </c:valAx>
      <c:valAx>
        <c:axId val="168627968"/>
        <c:scaling>
          <c:orientation val="minMax"/>
          <c:max val="7"/>
          <c:min val="0"/>
        </c:scaling>
        <c:delete val="0"/>
        <c:axPos val="r"/>
        <c:numFmt formatCode="General" sourceLinked="1"/>
        <c:majorTickMark val="out"/>
        <c:minorTickMark val="none"/>
        <c:tickLblPos val="nextTo"/>
        <c:crossAx val="168628360"/>
        <c:crosses val="max"/>
        <c:crossBetween val="midCat"/>
      </c:valAx>
      <c:catAx>
        <c:axId val="168628360"/>
        <c:scaling>
          <c:orientation val="minMax"/>
        </c:scaling>
        <c:delete val="0"/>
        <c:axPos val="t"/>
        <c:numFmt formatCode="General" sourceLinked="1"/>
        <c:majorTickMark val="none"/>
        <c:minorTickMark val="none"/>
        <c:tickLblPos val="none"/>
        <c:crossAx val="168627968"/>
        <c:crosses val="max"/>
        <c:auto val="1"/>
        <c:lblAlgn val="ctr"/>
        <c:lblOffset val="100"/>
        <c:noMultiLvlLbl val="0"/>
      </c:catAx>
      <c:spPr>
        <a:solidFill>
          <a:srgbClr val="E6E6E6"/>
        </a:solidFill>
        <a:ln>
          <a:noFill/>
          <a:round/>
        </a:ln>
        <a:effectLst/>
        <a:extLst>
          <a:ext uri="{91240B29-F687-4F45-9708-019B960494DF}">
            <a14:hiddenLine xmlns:a14="http://schemas.microsoft.com/office/drawing/2010/main">
              <a:noFill/>
              <a:round/>
            </a14:hiddenLine>
          </a:ext>
        </a:extLst>
      </c:spPr>
    </c:plotArea>
    <c:legend>
      <c:legendPos val="r"/>
      <c:legendEntry>
        <c:idx val="0"/>
        <c:delete val="1"/>
      </c:legendEntry>
      <c:legendEntry>
        <c:idx val="4"/>
        <c:delete val="1"/>
      </c:legendEntry>
      <c:legendEntry>
        <c:idx val="5"/>
        <c:delete val="1"/>
      </c:legendEntry>
      <c:legendEntry>
        <c:idx val="6"/>
        <c:delete val="1"/>
      </c:legendEntry>
      <c:legendEntry>
        <c:idx val="7"/>
        <c:delete val="1"/>
      </c:legendEntry>
      <c:legendEntry>
        <c:idx val="8"/>
        <c:delete val="1"/>
      </c:legendEntry>
      <c:legendEntry>
        <c:idx val="9"/>
        <c:delete val="1"/>
      </c:legendEntry>
      <c:layout>
        <c:manualLayout>
          <c:xMode val="edge"/>
          <c:yMode val="edge"/>
          <c:x val="6.6666666666666666E-2"/>
          <c:y val="4.6296296296296294E-2"/>
          <c:w val="0.56026865944705972"/>
          <c:h val="0.2369892825896763"/>
        </c:manualLayout>
      </c:layout>
      <c:overlay val="1"/>
      <c:spPr>
        <a:noFill/>
        <a:ln>
          <a:noFill/>
          <a:round/>
        </a:ln>
        <a:effectLst/>
        <a:extLst>
          <a:ext uri="{91240B29-F687-4F45-9708-019B960494DF}">
            <a14:hiddenLine xmlns:a14="http://schemas.microsoft.com/office/drawing/2010/main">
              <a:noFill/>
              <a:round/>
            </a14:hiddenLine>
          </a:ext>
        </a:extLst>
      </c:sp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sz="1200">
          <a:solidFill>
            <a:schemeClr val="bg2">
              <a:lumMod val="10000"/>
            </a:schemeClr>
          </a:solidFill>
          <a:latin typeface="Arial" panose="020B0604020202020204" pitchFamily="34" charset="0"/>
          <a:cs typeface="Arial" panose="020B0604020202020204" pitchFamily="34" charset="0"/>
        </a:defRPr>
      </a:pPr>
      <a:endParaRPr lang="it-IT"/>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0724688573448043E-2"/>
          <c:y val="4.053043792216636E-2"/>
          <c:w val="0.94362348788734174"/>
          <c:h val="0.83284466964552761"/>
        </c:manualLayout>
      </c:layout>
      <c:lineChart>
        <c:grouping val="standard"/>
        <c:varyColors val="0"/>
        <c:ser>
          <c:idx val="0"/>
          <c:order val="0"/>
          <c:tx>
            <c:strRef>
              <c:f>Unemployment!$C$2</c:f>
              <c:strCache>
                <c:ptCount val="1"/>
                <c:pt idx="0">
                  <c:v>Total</c:v>
                </c:pt>
              </c:strCache>
            </c:strRef>
          </c:tx>
          <c:spPr>
            <a:ln w="31750" cap="rnd" cmpd="sng" algn="ctr">
              <a:solidFill>
                <a:srgbClr val="037BC1"/>
              </a:solidFill>
              <a:prstDash val="solid"/>
              <a:round/>
            </a:ln>
            <a:effectLst/>
          </c:spPr>
          <c:marker>
            <c:symbol val="none"/>
          </c:marker>
          <c:cat>
            <c:numRef>
              <c:f>Unemployment!$B$3:$B$138</c:f>
              <c:numCache>
                <c:formatCode>mmm\-yy</c:formatCode>
                <c:ptCount val="136"/>
                <c:pt idx="0">
                  <c:v>37987</c:v>
                </c:pt>
                <c:pt idx="1">
                  <c:v>38018</c:v>
                </c:pt>
                <c:pt idx="2">
                  <c:v>38047</c:v>
                </c:pt>
                <c:pt idx="3">
                  <c:v>38078</c:v>
                </c:pt>
                <c:pt idx="4">
                  <c:v>38108</c:v>
                </c:pt>
                <c:pt idx="5">
                  <c:v>38139</c:v>
                </c:pt>
                <c:pt idx="6">
                  <c:v>38169</c:v>
                </c:pt>
                <c:pt idx="7">
                  <c:v>38200</c:v>
                </c:pt>
                <c:pt idx="8">
                  <c:v>38231</c:v>
                </c:pt>
                <c:pt idx="9">
                  <c:v>38261</c:v>
                </c:pt>
                <c:pt idx="10">
                  <c:v>38292</c:v>
                </c:pt>
                <c:pt idx="11">
                  <c:v>38322</c:v>
                </c:pt>
                <c:pt idx="12">
                  <c:v>38353</c:v>
                </c:pt>
                <c:pt idx="13">
                  <c:v>38384</c:v>
                </c:pt>
                <c:pt idx="14">
                  <c:v>38412</c:v>
                </c:pt>
                <c:pt idx="15">
                  <c:v>38443</c:v>
                </c:pt>
                <c:pt idx="16">
                  <c:v>38473</c:v>
                </c:pt>
                <c:pt idx="17">
                  <c:v>38504</c:v>
                </c:pt>
                <c:pt idx="18">
                  <c:v>38534</c:v>
                </c:pt>
                <c:pt idx="19">
                  <c:v>38565</c:v>
                </c:pt>
                <c:pt idx="20">
                  <c:v>38596</c:v>
                </c:pt>
                <c:pt idx="21">
                  <c:v>38626</c:v>
                </c:pt>
                <c:pt idx="22">
                  <c:v>38657</c:v>
                </c:pt>
                <c:pt idx="23">
                  <c:v>38687</c:v>
                </c:pt>
                <c:pt idx="24">
                  <c:v>38718</c:v>
                </c:pt>
                <c:pt idx="25">
                  <c:v>38749</c:v>
                </c:pt>
                <c:pt idx="26">
                  <c:v>38777</c:v>
                </c:pt>
                <c:pt idx="27">
                  <c:v>38808</c:v>
                </c:pt>
                <c:pt idx="28">
                  <c:v>38838</c:v>
                </c:pt>
                <c:pt idx="29">
                  <c:v>38869</c:v>
                </c:pt>
                <c:pt idx="30">
                  <c:v>38899</c:v>
                </c:pt>
                <c:pt idx="31">
                  <c:v>38930</c:v>
                </c:pt>
                <c:pt idx="32">
                  <c:v>38961</c:v>
                </c:pt>
                <c:pt idx="33">
                  <c:v>38991</c:v>
                </c:pt>
                <c:pt idx="34">
                  <c:v>39022</c:v>
                </c:pt>
                <c:pt idx="35">
                  <c:v>39052</c:v>
                </c:pt>
                <c:pt idx="36">
                  <c:v>39083</c:v>
                </c:pt>
                <c:pt idx="37">
                  <c:v>39114</c:v>
                </c:pt>
                <c:pt idx="38">
                  <c:v>39142</c:v>
                </c:pt>
                <c:pt idx="39">
                  <c:v>39173</c:v>
                </c:pt>
                <c:pt idx="40">
                  <c:v>39203</c:v>
                </c:pt>
                <c:pt idx="41">
                  <c:v>39234</c:v>
                </c:pt>
                <c:pt idx="42">
                  <c:v>39264</c:v>
                </c:pt>
                <c:pt idx="43">
                  <c:v>39295</c:v>
                </c:pt>
                <c:pt idx="44">
                  <c:v>39326</c:v>
                </c:pt>
                <c:pt idx="45">
                  <c:v>39356</c:v>
                </c:pt>
                <c:pt idx="46">
                  <c:v>39387</c:v>
                </c:pt>
                <c:pt idx="47">
                  <c:v>39417</c:v>
                </c:pt>
                <c:pt idx="48">
                  <c:v>39448</c:v>
                </c:pt>
                <c:pt idx="49">
                  <c:v>39479</c:v>
                </c:pt>
                <c:pt idx="50">
                  <c:v>39508</c:v>
                </c:pt>
                <c:pt idx="51">
                  <c:v>39539</c:v>
                </c:pt>
                <c:pt idx="52">
                  <c:v>39569</c:v>
                </c:pt>
                <c:pt idx="53">
                  <c:v>39600</c:v>
                </c:pt>
                <c:pt idx="54">
                  <c:v>39630</c:v>
                </c:pt>
                <c:pt idx="55">
                  <c:v>39661</c:v>
                </c:pt>
                <c:pt idx="56">
                  <c:v>39692</c:v>
                </c:pt>
                <c:pt idx="57">
                  <c:v>39722</c:v>
                </c:pt>
                <c:pt idx="58">
                  <c:v>39753</c:v>
                </c:pt>
                <c:pt idx="59">
                  <c:v>39783</c:v>
                </c:pt>
                <c:pt idx="60">
                  <c:v>39814</c:v>
                </c:pt>
                <c:pt idx="61">
                  <c:v>39845</c:v>
                </c:pt>
                <c:pt idx="62">
                  <c:v>39873</c:v>
                </c:pt>
                <c:pt idx="63">
                  <c:v>39904</c:v>
                </c:pt>
                <c:pt idx="64">
                  <c:v>39934</c:v>
                </c:pt>
                <c:pt idx="65">
                  <c:v>39965</c:v>
                </c:pt>
                <c:pt idx="66">
                  <c:v>39995</c:v>
                </c:pt>
                <c:pt idx="67">
                  <c:v>40026</c:v>
                </c:pt>
                <c:pt idx="68">
                  <c:v>40057</c:v>
                </c:pt>
                <c:pt idx="69">
                  <c:v>40087</c:v>
                </c:pt>
                <c:pt idx="70">
                  <c:v>40118</c:v>
                </c:pt>
                <c:pt idx="71">
                  <c:v>40148</c:v>
                </c:pt>
                <c:pt idx="72">
                  <c:v>40179</c:v>
                </c:pt>
                <c:pt idx="73">
                  <c:v>40210</c:v>
                </c:pt>
                <c:pt idx="74">
                  <c:v>40238</c:v>
                </c:pt>
                <c:pt idx="75">
                  <c:v>40269</c:v>
                </c:pt>
                <c:pt idx="76">
                  <c:v>40299</c:v>
                </c:pt>
                <c:pt idx="77">
                  <c:v>40330</c:v>
                </c:pt>
                <c:pt idx="78">
                  <c:v>40360</c:v>
                </c:pt>
                <c:pt idx="79">
                  <c:v>40391</c:v>
                </c:pt>
                <c:pt idx="80">
                  <c:v>40422</c:v>
                </c:pt>
                <c:pt idx="81">
                  <c:v>40452</c:v>
                </c:pt>
                <c:pt idx="82">
                  <c:v>40483</c:v>
                </c:pt>
                <c:pt idx="83">
                  <c:v>40513</c:v>
                </c:pt>
                <c:pt idx="84">
                  <c:v>40544</c:v>
                </c:pt>
                <c:pt idx="85">
                  <c:v>40575</c:v>
                </c:pt>
                <c:pt idx="86">
                  <c:v>40603</c:v>
                </c:pt>
                <c:pt idx="87">
                  <c:v>40634</c:v>
                </c:pt>
                <c:pt idx="88">
                  <c:v>40664</c:v>
                </c:pt>
                <c:pt idx="89">
                  <c:v>40695</c:v>
                </c:pt>
                <c:pt idx="90">
                  <c:v>40725</c:v>
                </c:pt>
                <c:pt idx="91">
                  <c:v>40756</c:v>
                </c:pt>
                <c:pt idx="92">
                  <c:v>40787</c:v>
                </c:pt>
                <c:pt idx="93">
                  <c:v>40817</c:v>
                </c:pt>
                <c:pt idx="94">
                  <c:v>40848</c:v>
                </c:pt>
                <c:pt idx="95">
                  <c:v>40878</c:v>
                </c:pt>
                <c:pt idx="96">
                  <c:v>40909</c:v>
                </c:pt>
                <c:pt idx="97">
                  <c:v>40940</c:v>
                </c:pt>
                <c:pt idx="98">
                  <c:v>40969</c:v>
                </c:pt>
                <c:pt idx="99">
                  <c:v>41000</c:v>
                </c:pt>
                <c:pt idx="100">
                  <c:v>41030</c:v>
                </c:pt>
                <c:pt idx="101">
                  <c:v>41061</c:v>
                </c:pt>
                <c:pt idx="102">
                  <c:v>41091</c:v>
                </c:pt>
                <c:pt idx="103">
                  <c:v>41122</c:v>
                </c:pt>
                <c:pt idx="104">
                  <c:v>41153</c:v>
                </c:pt>
                <c:pt idx="105">
                  <c:v>41183</c:v>
                </c:pt>
                <c:pt idx="106">
                  <c:v>41214</c:v>
                </c:pt>
                <c:pt idx="107">
                  <c:v>41244</c:v>
                </c:pt>
                <c:pt idx="108">
                  <c:v>41275</c:v>
                </c:pt>
                <c:pt idx="109">
                  <c:v>41306</c:v>
                </c:pt>
                <c:pt idx="110">
                  <c:v>41334</c:v>
                </c:pt>
                <c:pt idx="111">
                  <c:v>41365</c:v>
                </c:pt>
                <c:pt idx="112">
                  <c:v>41395</c:v>
                </c:pt>
                <c:pt idx="113">
                  <c:v>41426</c:v>
                </c:pt>
                <c:pt idx="114">
                  <c:v>41456</c:v>
                </c:pt>
                <c:pt idx="115">
                  <c:v>41487</c:v>
                </c:pt>
                <c:pt idx="116">
                  <c:v>41518</c:v>
                </c:pt>
                <c:pt idx="117">
                  <c:v>41548</c:v>
                </c:pt>
                <c:pt idx="118">
                  <c:v>41579</c:v>
                </c:pt>
                <c:pt idx="119">
                  <c:v>41609</c:v>
                </c:pt>
                <c:pt idx="120">
                  <c:v>41640</c:v>
                </c:pt>
                <c:pt idx="121">
                  <c:v>41671</c:v>
                </c:pt>
                <c:pt idx="122">
                  <c:v>41699</c:v>
                </c:pt>
                <c:pt idx="123">
                  <c:v>41730</c:v>
                </c:pt>
                <c:pt idx="124">
                  <c:v>41760</c:v>
                </c:pt>
                <c:pt idx="125">
                  <c:v>41791</c:v>
                </c:pt>
                <c:pt idx="126">
                  <c:v>41821</c:v>
                </c:pt>
                <c:pt idx="127">
                  <c:v>41852</c:v>
                </c:pt>
                <c:pt idx="128">
                  <c:v>41883</c:v>
                </c:pt>
                <c:pt idx="129">
                  <c:v>41913</c:v>
                </c:pt>
                <c:pt idx="130">
                  <c:v>41944</c:v>
                </c:pt>
                <c:pt idx="131">
                  <c:v>41974</c:v>
                </c:pt>
                <c:pt idx="132">
                  <c:v>42005</c:v>
                </c:pt>
                <c:pt idx="133">
                  <c:v>42036</c:v>
                </c:pt>
                <c:pt idx="134">
                  <c:v>42064</c:v>
                </c:pt>
                <c:pt idx="135">
                  <c:v>42095</c:v>
                </c:pt>
              </c:numCache>
            </c:numRef>
          </c:cat>
          <c:val>
            <c:numRef>
              <c:f>Unemployment!$C$3:$C$138</c:f>
              <c:numCache>
                <c:formatCode>0.00</c:formatCode>
                <c:ptCount val="136"/>
                <c:pt idx="0">
                  <c:v>8.1930350000000001</c:v>
                </c:pt>
                <c:pt idx="1">
                  <c:v>8.0795860000000008</c:v>
                </c:pt>
                <c:pt idx="2">
                  <c:v>8.1940360000000005</c:v>
                </c:pt>
                <c:pt idx="3">
                  <c:v>8.0174199999999995</c:v>
                </c:pt>
                <c:pt idx="4">
                  <c:v>8.0594509999999993</c:v>
                </c:pt>
                <c:pt idx="5">
                  <c:v>7.8851810000000002</c:v>
                </c:pt>
                <c:pt idx="6">
                  <c:v>7.8638380000000003</c:v>
                </c:pt>
                <c:pt idx="7">
                  <c:v>7.7254139999999998</c:v>
                </c:pt>
                <c:pt idx="8">
                  <c:v>7.7666630000000003</c:v>
                </c:pt>
                <c:pt idx="9">
                  <c:v>7.7915660000000004</c:v>
                </c:pt>
                <c:pt idx="10">
                  <c:v>7.9609290000000001</c:v>
                </c:pt>
                <c:pt idx="11">
                  <c:v>7.8122280000000002</c:v>
                </c:pt>
                <c:pt idx="12">
                  <c:v>7.8223560000000001</c:v>
                </c:pt>
                <c:pt idx="13">
                  <c:v>7.9929379999999997</c:v>
                </c:pt>
                <c:pt idx="14">
                  <c:v>7.8204529999999997</c:v>
                </c:pt>
                <c:pt idx="15">
                  <c:v>7.8674749999999998</c:v>
                </c:pt>
                <c:pt idx="16">
                  <c:v>7.5501810000000003</c:v>
                </c:pt>
                <c:pt idx="17">
                  <c:v>7.8358429999999997</c:v>
                </c:pt>
                <c:pt idx="18">
                  <c:v>7.6393329999999997</c:v>
                </c:pt>
                <c:pt idx="19">
                  <c:v>7.5787040000000001</c:v>
                </c:pt>
                <c:pt idx="20">
                  <c:v>7.6786969999999997</c:v>
                </c:pt>
                <c:pt idx="21">
                  <c:v>7.7620430000000002</c:v>
                </c:pt>
                <c:pt idx="22">
                  <c:v>7.4475709999999999</c:v>
                </c:pt>
                <c:pt idx="23">
                  <c:v>7.4750500000000004</c:v>
                </c:pt>
                <c:pt idx="24">
                  <c:v>7.325545</c:v>
                </c:pt>
                <c:pt idx="25">
                  <c:v>7.3190340000000003</c:v>
                </c:pt>
                <c:pt idx="26">
                  <c:v>7.0898500000000002</c:v>
                </c:pt>
                <c:pt idx="27">
                  <c:v>6.9672799999999997</c:v>
                </c:pt>
                <c:pt idx="28">
                  <c:v>7.0432180000000004</c:v>
                </c:pt>
                <c:pt idx="29">
                  <c:v>6.607704</c:v>
                </c:pt>
                <c:pt idx="30">
                  <c:v>6.5464719999999996</c:v>
                </c:pt>
                <c:pt idx="31">
                  <c:v>6.6419480000000002</c:v>
                </c:pt>
                <c:pt idx="32">
                  <c:v>6.6476329999999999</c:v>
                </c:pt>
                <c:pt idx="33">
                  <c:v>6.5852899999999996</c:v>
                </c:pt>
                <c:pt idx="34">
                  <c:v>6.4896630000000002</c:v>
                </c:pt>
                <c:pt idx="35">
                  <c:v>6.2050409999999996</c:v>
                </c:pt>
                <c:pt idx="36">
                  <c:v>6.2587760000000001</c:v>
                </c:pt>
                <c:pt idx="37">
                  <c:v>5.9113340000000001</c:v>
                </c:pt>
                <c:pt idx="38">
                  <c:v>5.8758739999999996</c:v>
                </c:pt>
                <c:pt idx="39">
                  <c:v>5.827585</c:v>
                </c:pt>
                <c:pt idx="40">
                  <c:v>6.0527259999999998</c:v>
                </c:pt>
                <c:pt idx="41">
                  <c:v>5.9835380000000002</c:v>
                </c:pt>
                <c:pt idx="42">
                  <c:v>6.3182539999999996</c:v>
                </c:pt>
                <c:pt idx="43">
                  <c:v>6.1499300000000003</c:v>
                </c:pt>
                <c:pt idx="44">
                  <c:v>6.091126</c:v>
                </c:pt>
                <c:pt idx="45">
                  <c:v>6.1753410000000004</c:v>
                </c:pt>
                <c:pt idx="46">
                  <c:v>6.1362569999999996</c:v>
                </c:pt>
                <c:pt idx="47">
                  <c:v>6.6009659999999997</c:v>
                </c:pt>
                <c:pt idx="48">
                  <c:v>6.4713690000000001</c:v>
                </c:pt>
                <c:pt idx="49">
                  <c:v>6.5497899999999998</c:v>
                </c:pt>
                <c:pt idx="50">
                  <c:v>6.3478120000000002</c:v>
                </c:pt>
                <c:pt idx="51">
                  <c:v>6.7958869999999996</c:v>
                </c:pt>
                <c:pt idx="52">
                  <c:v>6.7670300000000001</c:v>
                </c:pt>
                <c:pt idx="53">
                  <c:v>7.0956070000000002</c:v>
                </c:pt>
                <c:pt idx="54">
                  <c:v>6.7128550000000002</c:v>
                </c:pt>
                <c:pt idx="55">
                  <c:v>7.0157870000000004</c:v>
                </c:pt>
                <c:pt idx="56">
                  <c:v>6.868366</c:v>
                </c:pt>
                <c:pt idx="57">
                  <c:v>6.8085129999999996</c:v>
                </c:pt>
                <c:pt idx="58">
                  <c:v>6.9337809999999998</c:v>
                </c:pt>
                <c:pt idx="59">
                  <c:v>6.8088360000000003</c:v>
                </c:pt>
                <c:pt idx="60">
                  <c:v>7.174245</c:v>
                </c:pt>
                <c:pt idx="61">
                  <c:v>7.3039290000000001</c:v>
                </c:pt>
                <c:pt idx="62">
                  <c:v>7.6131970000000004</c:v>
                </c:pt>
                <c:pt idx="63">
                  <c:v>7.4452170000000004</c:v>
                </c:pt>
                <c:pt idx="64">
                  <c:v>7.3102119999999999</c:v>
                </c:pt>
                <c:pt idx="65">
                  <c:v>7.6658590000000002</c:v>
                </c:pt>
                <c:pt idx="66">
                  <c:v>7.8259930000000004</c:v>
                </c:pt>
                <c:pt idx="67">
                  <c:v>7.9453189999999996</c:v>
                </c:pt>
                <c:pt idx="68">
                  <c:v>8.1645950000000003</c:v>
                </c:pt>
                <c:pt idx="69">
                  <c:v>8.0471649999999997</c:v>
                </c:pt>
                <c:pt idx="70">
                  <c:v>8.1520779999999995</c:v>
                </c:pt>
                <c:pt idx="71">
                  <c:v>8.3826389999999993</c:v>
                </c:pt>
                <c:pt idx="72">
                  <c:v>8.3894529999999996</c:v>
                </c:pt>
                <c:pt idx="73">
                  <c:v>8.5357400000000005</c:v>
                </c:pt>
                <c:pt idx="74">
                  <c:v>8.4224479999999993</c:v>
                </c:pt>
                <c:pt idx="75">
                  <c:v>8.5430010000000003</c:v>
                </c:pt>
                <c:pt idx="76">
                  <c:v>8.5195249999999998</c:v>
                </c:pt>
                <c:pt idx="77">
                  <c:v>8.3361820000000009</c:v>
                </c:pt>
                <c:pt idx="78">
                  <c:v>8.3382880000000004</c:v>
                </c:pt>
                <c:pt idx="79">
                  <c:v>8.2011679999999991</c:v>
                </c:pt>
                <c:pt idx="80">
                  <c:v>8.2330109999999994</c:v>
                </c:pt>
                <c:pt idx="81">
                  <c:v>8.4953109999999992</c:v>
                </c:pt>
                <c:pt idx="82">
                  <c:v>8.1472470000000001</c:v>
                </c:pt>
                <c:pt idx="83">
                  <c:v>8.0932870000000001</c:v>
                </c:pt>
                <c:pt idx="84">
                  <c:v>8.0779010000000007</c:v>
                </c:pt>
                <c:pt idx="85">
                  <c:v>7.8168949999999997</c:v>
                </c:pt>
                <c:pt idx="86">
                  <c:v>7.8142880000000003</c:v>
                </c:pt>
                <c:pt idx="87">
                  <c:v>7.7357589999999998</c:v>
                </c:pt>
                <c:pt idx="88">
                  <c:v>8.0628299999999999</c:v>
                </c:pt>
                <c:pt idx="89">
                  <c:v>8.0158059999999995</c:v>
                </c:pt>
                <c:pt idx="90">
                  <c:v>8.3577010000000005</c:v>
                </c:pt>
                <c:pt idx="91">
                  <c:v>8.5118770000000001</c:v>
                </c:pt>
                <c:pt idx="92">
                  <c:v>8.8734929999999999</c:v>
                </c:pt>
                <c:pt idx="93">
                  <c:v>8.6858260000000005</c:v>
                </c:pt>
                <c:pt idx="94">
                  <c:v>9.2680740000000004</c:v>
                </c:pt>
                <c:pt idx="95">
                  <c:v>9.4712460000000007</c:v>
                </c:pt>
                <c:pt idx="96">
                  <c:v>9.3739319999999999</c:v>
                </c:pt>
                <c:pt idx="97">
                  <c:v>9.8399219999999996</c:v>
                </c:pt>
                <c:pt idx="98">
                  <c:v>10.336790000000001</c:v>
                </c:pt>
                <c:pt idx="99">
                  <c:v>10.523370999999999</c:v>
                </c:pt>
                <c:pt idx="100">
                  <c:v>10.374575</c:v>
                </c:pt>
                <c:pt idx="101">
                  <c:v>10.787822999999999</c:v>
                </c:pt>
                <c:pt idx="102">
                  <c:v>10.815467999999999</c:v>
                </c:pt>
                <c:pt idx="103">
                  <c:v>10.714929</c:v>
                </c:pt>
                <c:pt idx="104">
                  <c:v>10.863161</c:v>
                </c:pt>
                <c:pt idx="105">
                  <c:v>11.323192000000001</c:v>
                </c:pt>
                <c:pt idx="106">
                  <c:v>11.259268</c:v>
                </c:pt>
                <c:pt idx="107">
                  <c:v>11.404914</c:v>
                </c:pt>
                <c:pt idx="108">
                  <c:v>11.804456</c:v>
                </c:pt>
                <c:pt idx="109">
                  <c:v>11.860124000000001</c:v>
                </c:pt>
                <c:pt idx="110">
                  <c:v>11.858415000000001</c:v>
                </c:pt>
                <c:pt idx="111">
                  <c:v>12.011316000000001</c:v>
                </c:pt>
                <c:pt idx="112">
                  <c:v>12.190837999999999</c:v>
                </c:pt>
                <c:pt idx="113">
                  <c:v>12.184804</c:v>
                </c:pt>
                <c:pt idx="114">
                  <c:v>11.993606</c:v>
                </c:pt>
                <c:pt idx="115">
                  <c:v>12.301785000000001</c:v>
                </c:pt>
                <c:pt idx="116">
                  <c:v>12.376849</c:v>
                </c:pt>
                <c:pt idx="117">
                  <c:v>12.279640000000001</c:v>
                </c:pt>
                <c:pt idx="118">
                  <c:v>12.373735</c:v>
                </c:pt>
                <c:pt idx="119">
                  <c:v>12.52309</c:v>
                </c:pt>
                <c:pt idx="120">
                  <c:v>12.751224000000001</c:v>
                </c:pt>
                <c:pt idx="121">
                  <c:v>12.664913</c:v>
                </c:pt>
                <c:pt idx="122">
                  <c:v>12.546742</c:v>
                </c:pt>
                <c:pt idx="123">
                  <c:v>12.540319</c:v>
                </c:pt>
                <c:pt idx="124">
                  <c:v>12.607942</c:v>
                </c:pt>
                <c:pt idx="125">
                  <c:v>12.392555</c:v>
                </c:pt>
                <c:pt idx="126">
                  <c:v>12.794187000000001</c:v>
                </c:pt>
                <c:pt idx="127">
                  <c:v>12.593838999999999</c:v>
                </c:pt>
                <c:pt idx="128">
                  <c:v>12.738842999999999</c:v>
                </c:pt>
                <c:pt idx="129">
                  <c:v>12.805652</c:v>
                </c:pt>
                <c:pt idx="130">
                  <c:v>12.961383</c:v>
                </c:pt>
                <c:pt idx="131">
                  <c:v>12.377471999999999</c:v>
                </c:pt>
                <c:pt idx="132">
                  <c:v>12.282996000000001</c:v>
                </c:pt>
                <c:pt idx="133">
                  <c:v>12.363611000000001</c:v>
                </c:pt>
                <c:pt idx="134">
                  <c:v>12.570467000000001</c:v>
                </c:pt>
                <c:pt idx="135">
                  <c:v>12.355962999999999</c:v>
                </c:pt>
              </c:numCache>
            </c:numRef>
          </c:val>
          <c:smooth val="0"/>
        </c:ser>
        <c:ser>
          <c:idx val="1"/>
          <c:order val="1"/>
          <c:tx>
            <c:strRef>
              <c:f>Unemployment!$D$2</c:f>
              <c:strCache>
                <c:ptCount val="1"/>
                <c:pt idx="0">
                  <c:v>15-24</c:v>
                </c:pt>
              </c:strCache>
            </c:strRef>
          </c:tx>
          <c:spPr>
            <a:ln w="31750" cap="rnd" cmpd="sng" algn="ctr">
              <a:solidFill>
                <a:srgbClr val="8CC841"/>
              </a:solidFill>
              <a:prstDash val="solid"/>
              <a:round/>
            </a:ln>
            <a:effectLst/>
          </c:spPr>
          <c:marker>
            <c:symbol val="none"/>
          </c:marker>
          <c:cat>
            <c:numRef>
              <c:f>Unemployment!$B$3:$B$138</c:f>
              <c:numCache>
                <c:formatCode>mmm\-yy</c:formatCode>
                <c:ptCount val="136"/>
                <c:pt idx="0">
                  <c:v>37987</c:v>
                </c:pt>
                <c:pt idx="1">
                  <c:v>38018</c:v>
                </c:pt>
                <c:pt idx="2">
                  <c:v>38047</c:v>
                </c:pt>
                <c:pt idx="3">
                  <c:v>38078</c:v>
                </c:pt>
                <c:pt idx="4">
                  <c:v>38108</c:v>
                </c:pt>
                <c:pt idx="5">
                  <c:v>38139</c:v>
                </c:pt>
                <c:pt idx="6">
                  <c:v>38169</c:v>
                </c:pt>
                <c:pt idx="7">
                  <c:v>38200</c:v>
                </c:pt>
                <c:pt idx="8">
                  <c:v>38231</c:v>
                </c:pt>
                <c:pt idx="9">
                  <c:v>38261</c:v>
                </c:pt>
                <c:pt idx="10">
                  <c:v>38292</c:v>
                </c:pt>
                <c:pt idx="11">
                  <c:v>38322</c:v>
                </c:pt>
                <c:pt idx="12">
                  <c:v>38353</c:v>
                </c:pt>
                <c:pt idx="13">
                  <c:v>38384</c:v>
                </c:pt>
                <c:pt idx="14">
                  <c:v>38412</c:v>
                </c:pt>
                <c:pt idx="15">
                  <c:v>38443</c:v>
                </c:pt>
                <c:pt idx="16">
                  <c:v>38473</c:v>
                </c:pt>
                <c:pt idx="17">
                  <c:v>38504</c:v>
                </c:pt>
                <c:pt idx="18">
                  <c:v>38534</c:v>
                </c:pt>
                <c:pt idx="19">
                  <c:v>38565</c:v>
                </c:pt>
                <c:pt idx="20">
                  <c:v>38596</c:v>
                </c:pt>
                <c:pt idx="21">
                  <c:v>38626</c:v>
                </c:pt>
                <c:pt idx="22">
                  <c:v>38657</c:v>
                </c:pt>
                <c:pt idx="23">
                  <c:v>38687</c:v>
                </c:pt>
                <c:pt idx="24">
                  <c:v>38718</c:v>
                </c:pt>
                <c:pt idx="25">
                  <c:v>38749</c:v>
                </c:pt>
                <c:pt idx="26">
                  <c:v>38777</c:v>
                </c:pt>
                <c:pt idx="27">
                  <c:v>38808</c:v>
                </c:pt>
                <c:pt idx="28">
                  <c:v>38838</c:v>
                </c:pt>
                <c:pt idx="29">
                  <c:v>38869</c:v>
                </c:pt>
                <c:pt idx="30">
                  <c:v>38899</c:v>
                </c:pt>
                <c:pt idx="31">
                  <c:v>38930</c:v>
                </c:pt>
                <c:pt idx="32">
                  <c:v>38961</c:v>
                </c:pt>
                <c:pt idx="33">
                  <c:v>38991</c:v>
                </c:pt>
                <c:pt idx="34">
                  <c:v>39022</c:v>
                </c:pt>
                <c:pt idx="35">
                  <c:v>39052</c:v>
                </c:pt>
                <c:pt idx="36">
                  <c:v>39083</c:v>
                </c:pt>
                <c:pt idx="37">
                  <c:v>39114</c:v>
                </c:pt>
                <c:pt idx="38">
                  <c:v>39142</c:v>
                </c:pt>
                <c:pt idx="39">
                  <c:v>39173</c:v>
                </c:pt>
                <c:pt idx="40">
                  <c:v>39203</c:v>
                </c:pt>
                <c:pt idx="41">
                  <c:v>39234</c:v>
                </c:pt>
                <c:pt idx="42">
                  <c:v>39264</c:v>
                </c:pt>
                <c:pt idx="43">
                  <c:v>39295</c:v>
                </c:pt>
                <c:pt idx="44">
                  <c:v>39326</c:v>
                </c:pt>
                <c:pt idx="45">
                  <c:v>39356</c:v>
                </c:pt>
                <c:pt idx="46">
                  <c:v>39387</c:v>
                </c:pt>
                <c:pt idx="47">
                  <c:v>39417</c:v>
                </c:pt>
                <c:pt idx="48">
                  <c:v>39448</c:v>
                </c:pt>
                <c:pt idx="49">
                  <c:v>39479</c:v>
                </c:pt>
                <c:pt idx="50">
                  <c:v>39508</c:v>
                </c:pt>
                <c:pt idx="51">
                  <c:v>39539</c:v>
                </c:pt>
                <c:pt idx="52">
                  <c:v>39569</c:v>
                </c:pt>
                <c:pt idx="53">
                  <c:v>39600</c:v>
                </c:pt>
                <c:pt idx="54">
                  <c:v>39630</c:v>
                </c:pt>
                <c:pt idx="55">
                  <c:v>39661</c:v>
                </c:pt>
                <c:pt idx="56">
                  <c:v>39692</c:v>
                </c:pt>
                <c:pt idx="57">
                  <c:v>39722</c:v>
                </c:pt>
                <c:pt idx="58">
                  <c:v>39753</c:v>
                </c:pt>
                <c:pt idx="59">
                  <c:v>39783</c:v>
                </c:pt>
                <c:pt idx="60">
                  <c:v>39814</c:v>
                </c:pt>
                <c:pt idx="61">
                  <c:v>39845</c:v>
                </c:pt>
                <c:pt idx="62">
                  <c:v>39873</c:v>
                </c:pt>
                <c:pt idx="63">
                  <c:v>39904</c:v>
                </c:pt>
                <c:pt idx="64">
                  <c:v>39934</c:v>
                </c:pt>
                <c:pt idx="65">
                  <c:v>39965</c:v>
                </c:pt>
                <c:pt idx="66">
                  <c:v>39995</c:v>
                </c:pt>
                <c:pt idx="67">
                  <c:v>40026</c:v>
                </c:pt>
                <c:pt idx="68">
                  <c:v>40057</c:v>
                </c:pt>
                <c:pt idx="69">
                  <c:v>40087</c:v>
                </c:pt>
                <c:pt idx="70">
                  <c:v>40118</c:v>
                </c:pt>
                <c:pt idx="71">
                  <c:v>40148</c:v>
                </c:pt>
                <c:pt idx="72">
                  <c:v>40179</c:v>
                </c:pt>
                <c:pt idx="73">
                  <c:v>40210</c:v>
                </c:pt>
                <c:pt idx="74">
                  <c:v>40238</c:v>
                </c:pt>
                <c:pt idx="75">
                  <c:v>40269</c:v>
                </c:pt>
                <c:pt idx="76">
                  <c:v>40299</c:v>
                </c:pt>
                <c:pt idx="77">
                  <c:v>40330</c:v>
                </c:pt>
                <c:pt idx="78">
                  <c:v>40360</c:v>
                </c:pt>
                <c:pt idx="79">
                  <c:v>40391</c:v>
                </c:pt>
                <c:pt idx="80">
                  <c:v>40422</c:v>
                </c:pt>
                <c:pt idx="81">
                  <c:v>40452</c:v>
                </c:pt>
                <c:pt idx="82">
                  <c:v>40483</c:v>
                </c:pt>
                <c:pt idx="83">
                  <c:v>40513</c:v>
                </c:pt>
                <c:pt idx="84">
                  <c:v>40544</c:v>
                </c:pt>
                <c:pt idx="85">
                  <c:v>40575</c:v>
                </c:pt>
                <c:pt idx="86">
                  <c:v>40603</c:v>
                </c:pt>
                <c:pt idx="87">
                  <c:v>40634</c:v>
                </c:pt>
                <c:pt idx="88">
                  <c:v>40664</c:v>
                </c:pt>
                <c:pt idx="89">
                  <c:v>40695</c:v>
                </c:pt>
                <c:pt idx="90">
                  <c:v>40725</c:v>
                </c:pt>
                <c:pt idx="91">
                  <c:v>40756</c:v>
                </c:pt>
                <c:pt idx="92">
                  <c:v>40787</c:v>
                </c:pt>
                <c:pt idx="93">
                  <c:v>40817</c:v>
                </c:pt>
                <c:pt idx="94">
                  <c:v>40848</c:v>
                </c:pt>
                <c:pt idx="95">
                  <c:v>40878</c:v>
                </c:pt>
                <c:pt idx="96">
                  <c:v>40909</c:v>
                </c:pt>
                <c:pt idx="97">
                  <c:v>40940</c:v>
                </c:pt>
                <c:pt idx="98">
                  <c:v>40969</c:v>
                </c:pt>
                <c:pt idx="99">
                  <c:v>41000</c:v>
                </c:pt>
                <c:pt idx="100">
                  <c:v>41030</c:v>
                </c:pt>
                <c:pt idx="101">
                  <c:v>41061</c:v>
                </c:pt>
                <c:pt idx="102">
                  <c:v>41091</c:v>
                </c:pt>
                <c:pt idx="103">
                  <c:v>41122</c:v>
                </c:pt>
                <c:pt idx="104">
                  <c:v>41153</c:v>
                </c:pt>
                <c:pt idx="105">
                  <c:v>41183</c:v>
                </c:pt>
                <c:pt idx="106">
                  <c:v>41214</c:v>
                </c:pt>
                <c:pt idx="107">
                  <c:v>41244</c:v>
                </c:pt>
                <c:pt idx="108">
                  <c:v>41275</c:v>
                </c:pt>
                <c:pt idx="109">
                  <c:v>41306</c:v>
                </c:pt>
                <c:pt idx="110">
                  <c:v>41334</c:v>
                </c:pt>
                <c:pt idx="111">
                  <c:v>41365</c:v>
                </c:pt>
                <c:pt idx="112">
                  <c:v>41395</c:v>
                </c:pt>
                <c:pt idx="113">
                  <c:v>41426</c:v>
                </c:pt>
                <c:pt idx="114">
                  <c:v>41456</c:v>
                </c:pt>
                <c:pt idx="115">
                  <c:v>41487</c:v>
                </c:pt>
                <c:pt idx="116">
                  <c:v>41518</c:v>
                </c:pt>
                <c:pt idx="117">
                  <c:v>41548</c:v>
                </c:pt>
                <c:pt idx="118">
                  <c:v>41579</c:v>
                </c:pt>
                <c:pt idx="119">
                  <c:v>41609</c:v>
                </c:pt>
                <c:pt idx="120">
                  <c:v>41640</c:v>
                </c:pt>
                <c:pt idx="121">
                  <c:v>41671</c:v>
                </c:pt>
                <c:pt idx="122">
                  <c:v>41699</c:v>
                </c:pt>
                <c:pt idx="123">
                  <c:v>41730</c:v>
                </c:pt>
                <c:pt idx="124">
                  <c:v>41760</c:v>
                </c:pt>
                <c:pt idx="125">
                  <c:v>41791</c:v>
                </c:pt>
                <c:pt idx="126">
                  <c:v>41821</c:v>
                </c:pt>
                <c:pt idx="127">
                  <c:v>41852</c:v>
                </c:pt>
                <c:pt idx="128">
                  <c:v>41883</c:v>
                </c:pt>
                <c:pt idx="129">
                  <c:v>41913</c:v>
                </c:pt>
                <c:pt idx="130">
                  <c:v>41944</c:v>
                </c:pt>
                <c:pt idx="131">
                  <c:v>41974</c:v>
                </c:pt>
                <c:pt idx="132">
                  <c:v>42005</c:v>
                </c:pt>
                <c:pt idx="133">
                  <c:v>42036</c:v>
                </c:pt>
                <c:pt idx="134">
                  <c:v>42064</c:v>
                </c:pt>
                <c:pt idx="135">
                  <c:v>42095</c:v>
                </c:pt>
              </c:numCache>
            </c:numRef>
          </c:cat>
          <c:val>
            <c:numRef>
              <c:f>Unemployment!$D$3:$D$138</c:f>
              <c:numCache>
                <c:formatCode>0.00</c:formatCode>
                <c:ptCount val="136"/>
                <c:pt idx="0">
                  <c:v>22.743714000000001</c:v>
                </c:pt>
                <c:pt idx="1">
                  <c:v>23.444782</c:v>
                </c:pt>
                <c:pt idx="2">
                  <c:v>23.364460999999999</c:v>
                </c:pt>
                <c:pt idx="3">
                  <c:v>24.642709</c:v>
                </c:pt>
                <c:pt idx="4">
                  <c:v>24.012414</c:v>
                </c:pt>
                <c:pt idx="5">
                  <c:v>24.480767</c:v>
                </c:pt>
                <c:pt idx="6">
                  <c:v>23.441476999999999</c:v>
                </c:pt>
                <c:pt idx="7">
                  <c:v>22.661908</c:v>
                </c:pt>
                <c:pt idx="8">
                  <c:v>22.574397000000001</c:v>
                </c:pt>
                <c:pt idx="9">
                  <c:v>23.329384999999998</c:v>
                </c:pt>
                <c:pt idx="10">
                  <c:v>24.807414000000001</c:v>
                </c:pt>
                <c:pt idx="11">
                  <c:v>23.740438000000001</c:v>
                </c:pt>
                <c:pt idx="12">
                  <c:v>23.724312999999999</c:v>
                </c:pt>
                <c:pt idx="13">
                  <c:v>24.814522</c:v>
                </c:pt>
                <c:pt idx="14">
                  <c:v>24.438789</c:v>
                </c:pt>
                <c:pt idx="15">
                  <c:v>23.241765999999998</c:v>
                </c:pt>
                <c:pt idx="16">
                  <c:v>22.685403999999998</c:v>
                </c:pt>
                <c:pt idx="17">
                  <c:v>23.662503999999998</c:v>
                </c:pt>
                <c:pt idx="18">
                  <c:v>25.839351000000001</c:v>
                </c:pt>
                <c:pt idx="19">
                  <c:v>24.880282000000001</c:v>
                </c:pt>
                <c:pt idx="20">
                  <c:v>25.059442000000001</c:v>
                </c:pt>
                <c:pt idx="21">
                  <c:v>24.576022999999999</c:v>
                </c:pt>
                <c:pt idx="22">
                  <c:v>21.949383999999998</c:v>
                </c:pt>
                <c:pt idx="23">
                  <c:v>23.019515999999999</c:v>
                </c:pt>
                <c:pt idx="24">
                  <c:v>23.447340000000001</c:v>
                </c:pt>
                <c:pt idx="25">
                  <c:v>24.552788</c:v>
                </c:pt>
                <c:pt idx="26">
                  <c:v>22.048368</c:v>
                </c:pt>
                <c:pt idx="27">
                  <c:v>22.149076000000001</c:v>
                </c:pt>
                <c:pt idx="28">
                  <c:v>22.943431</c:v>
                </c:pt>
                <c:pt idx="29">
                  <c:v>19.756121</c:v>
                </c:pt>
                <c:pt idx="30">
                  <c:v>19.805529</c:v>
                </c:pt>
                <c:pt idx="31">
                  <c:v>21.044132999999999</c:v>
                </c:pt>
                <c:pt idx="32">
                  <c:v>21.265699000000001</c:v>
                </c:pt>
                <c:pt idx="33">
                  <c:v>21.04787</c:v>
                </c:pt>
                <c:pt idx="34">
                  <c:v>21.442468000000002</c:v>
                </c:pt>
                <c:pt idx="35">
                  <c:v>20.999827</c:v>
                </c:pt>
                <c:pt idx="36">
                  <c:v>22.021891</c:v>
                </c:pt>
                <c:pt idx="37">
                  <c:v>18.244181000000001</c:v>
                </c:pt>
                <c:pt idx="38">
                  <c:v>18.522597999999999</c:v>
                </c:pt>
                <c:pt idx="39">
                  <c:v>18.756125999999998</c:v>
                </c:pt>
                <c:pt idx="40">
                  <c:v>19.148872000000001</c:v>
                </c:pt>
                <c:pt idx="41">
                  <c:v>20.187604</c:v>
                </c:pt>
                <c:pt idx="42">
                  <c:v>19.693269999999998</c:v>
                </c:pt>
                <c:pt idx="43">
                  <c:v>21.874431999999999</c:v>
                </c:pt>
                <c:pt idx="44">
                  <c:v>20.522227999999998</c:v>
                </c:pt>
                <c:pt idx="45">
                  <c:v>22.435196999999999</c:v>
                </c:pt>
                <c:pt idx="46">
                  <c:v>20.643984</c:v>
                </c:pt>
                <c:pt idx="47">
                  <c:v>22.417929000000001</c:v>
                </c:pt>
                <c:pt idx="48">
                  <c:v>20.792145999999999</c:v>
                </c:pt>
                <c:pt idx="49">
                  <c:v>20.438412</c:v>
                </c:pt>
                <c:pt idx="50">
                  <c:v>19.756817000000002</c:v>
                </c:pt>
                <c:pt idx="51">
                  <c:v>20.020185000000001</c:v>
                </c:pt>
                <c:pt idx="52">
                  <c:v>21.132289</c:v>
                </c:pt>
                <c:pt idx="53">
                  <c:v>22.633044000000002</c:v>
                </c:pt>
                <c:pt idx="54">
                  <c:v>21.231497000000001</c:v>
                </c:pt>
                <c:pt idx="55">
                  <c:v>22.46547</c:v>
                </c:pt>
                <c:pt idx="56">
                  <c:v>22.040278000000001</c:v>
                </c:pt>
                <c:pt idx="57">
                  <c:v>21.285354999999999</c:v>
                </c:pt>
                <c:pt idx="58">
                  <c:v>22.915555999999999</c:v>
                </c:pt>
                <c:pt idx="59">
                  <c:v>23.294837999999999</c:v>
                </c:pt>
                <c:pt idx="60">
                  <c:v>23.462478999999998</c:v>
                </c:pt>
                <c:pt idx="61">
                  <c:v>23.759224</c:v>
                </c:pt>
                <c:pt idx="62">
                  <c:v>25.250319000000001</c:v>
                </c:pt>
                <c:pt idx="63">
                  <c:v>24.907738999999999</c:v>
                </c:pt>
                <c:pt idx="64">
                  <c:v>23.403569999999998</c:v>
                </c:pt>
                <c:pt idx="65">
                  <c:v>25.395848999999998</c:v>
                </c:pt>
                <c:pt idx="66">
                  <c:v>25.782422</c:v>
                </c:pt>
                <c:pt idx="67">
                  <c:v>25.971995</c:v>
                </c:pt>
                <c:pt idx="68">
                  <c:v>26.586369999999999</c:v>
                </c:pt>
                <c:pt idx="69">
                  <c:v>26.883794999999999</c:v>
                </c:pt>
                <c:pt idx="70">
                  <c:v>26.057079000000002</c:v>
                </c:pt>
                <c:pt idx="71">
                  <c:v>26.676693</c:v>
                </c:pt>
                <c:pt idx="72">
                  <c:v>26.510311000000002</c:v>
                </c:pt>
                <c:pt idx="73">
                  <c:v>27.760515999999999</c:v>
                </c:pt>
                <c:pt idx="74">
                  <c:v>26.382698999999999</c:v>
                </c:pt>
                <c:pt idx="75">
                  <c:v>28.889507999999999</c:v>
                </c:pt>
                <c:pt idx="76">
                  <c:v>28.853514000000001</c:v>
                </c:pt>
                <c:pt idx="77">
                  <c:v>28.435241999999999</c:v>
                </c:pt>
                <c:pt idx="78">
                  <c:v>27.983536000000001</c:v>
                </c:pt>
                <c:pt idx="79">
                  <c:v>26.633686000000001</c:v>
                </c:pt>
                <c:pt idx="80">
                  <c:v>28.502483000000002</c:v>
                </c:pt>
                <c:pt idx="81">
                  <c:v>28.377033000000001</c:v>
                </c:pt>
                <c:pt idx="82">
                  <c:v>27.270446</c:v>
                </c:pt>
                <c:pt idx="83">
                  <c:v>28.466847000000001</c:v>
                </c:pt>
                <c:pt idx="84">
                  <c:v>28.957374000000002</c:v>
                </c:pt>
                <c:pt idx="85">
                  <c:v>26.593914000000002</c:v>
                </c:pt>
                <c:pt idx="86">
                  <c:v>27.364038999999998</c:v>
                </c:pt>
                <c:pt idx="87">
                  <c:v>27.831721999999999</c:v>
                </c:pt>
                <c:pt idx="88">
                  <c:v>28.683440000000001</c:v>
                </c:pt>
                <c:pt idx="89">
                  <c:v>28.838650000000001</c:v>
                </c:pt>
                <c:pt idx="90">
                  <c:v>29.279520000000002</c:v>
                </c:pt>
                <c:pt idx="91">
                  <c:v>28.986336000000001</c:v>
                </c:pt>
                <c:pt idx="92">
                  <c:v>30.077983</c:v>
                </c:pt>
                <c:pt idx="93">
                  <c:v>28.954383</c:v>
                </c:pt>
                <c:pt idx="94">
                  <c:v>31.448522000000001</c:v>
                </c:pt>
                <c:pt idx="95">
                  <c:v>31.360116999999999</c:v>
                </c:pt>
                <c:pt idx="96">
                  <c:v>31.400853000000001</c:v>
                </c:pt>
                <c:pt idx="97">
                  <c:v>33.842146999999997</c:v>
                </c:pt>
                <c:pt idx="98">
                  <c:v>35.743487000000002</c:v>
                </c:pt>
                <c:pt idx="99">
                  <c:v>34.830081</c:v>
                </c:pt>
                <c:pt idx="100">
                  <c:v>35.858536000000001</c:v>
                </c:pt>
                <c:pt idx="101">
                  <c:v>34.438822999999999</c:v>
                </c:pt>
                <c:pt idx="102">
                  <c:v>35.801738999999998</c:v>
                </c:pt>
                <c:pt idx="103">
                  <c:v>34.454573000000003</c:v>
                </c:pt>
                <c:pt idx="104">
                  <c:v>35.771948000000002</c:v>
                </c:pt>
                <c:pt idx="105">
                  <c:v>36.338087999999999</c:v>
                </c:pt>
                <c:pt idx="106">
                  <c:v>38.600073000000002</c:v>
                </c:pt>
                <c:pt idx="107">
                  <c:v>38.253244000000002</c:v>
                </c:pt>
                <c:pt idx="108">
                  <c:v>38.853915000000001</c:v>
                </c:pt>
                <c:pt idx="109">
                  <c:v>38.973253999999997</c:v>
                </c:pt>
                <c:pt idx="110">
                  <c:v>39.090902999999997</c:v>
                </c:pt>
                <c:pt idx="111">
                  <c:v>39.042113000000001</c:v>
                </c:pt>
                <c:pt idx="112">
                  <c:v>37.768610000000002</c:v>
                </c:pt>
                <c:pt idx="113">
                  <c:v>38.388843999999999</c:v>
                </c:pt>
                <c:pt idx="114">
                  <c:v>39.692427000000002</c:v>
                </c:pt>
                <c:pt idx="115">
                  <c:v>40.826594999999998</c:v>
                </c:pt>
                <c:pt idx="116">
                  <c:v>41.473886</c:v>
                </c:pt>
                <c:pt idx="117">
                  <c:v>42.000171000000002</c:v>
                </c:pt>
                <c:pt idx="118">
                  <c:v>41.824396</c:v>
                </c:pt>
                <c:pt idx="119">
                  <c:v>42.511572000000001</c:v>
                </c:pt>
                <c:pt idx="120">
                  <c:v>43.525393000000001</c:v>
                </c:pt>
                <c:pt idx="121">
                  <c:v>42.776705999999997</c:v>
                </c:pt>
                <c:pt idx="122">
                  <c:v>43.722003000000001</c:v>
                </c:pt>
                <c:pt idx="123">
                  <c:v>43.269958000000003</c:v>
                </c:pt>
                <c:pt idx="124">
                  <c:v>42.294738000000002</c:v>
                </c:pt>
                <c:pt idx="125">
                  <c:v>42.468035999999998</c:v>
                </c:pt>
                <c:pt idx="126">
                  <c:v>43.002614999999999</c:v>
                </c:pt>
                <c:pt idx="127">
                  <c:v>43.440215000000002</c:v>
                </c:pt>
                <c:pt idx="128">
                  <c:v>41.528080000000003</c:v>
                </c:pt>
                <c:pt idx="129">
                  <c:v>42.400264</c:v>
                </c:pt>
                <c:pt idx="130">
                  <c:v>42.657623000000001</c:v>
                </c:pt>
                <c:pt idx="131">
                  <c:v>40.918883000000001</c:v>
                </c:pt>
                <c:pt idx="132">
                  <c:v>41.101452000000002</c:v>
                </c:pt>
                <c:pt idx="133">
                  <c:v>42.276967999999997</c:v>
                </c:pt>
                <c:pt idx="134">
                  <c:v>42.545883000000003</c:v>
                </c:pt>
                <c:pt idx="135">
                  <c:v>40.898542999999997</c:v>
                </c:pt>
              </c:numCache>
            </c:numRef>
          </c:val>
          <c:smooth val="0"/>
        </c:ser>
        <c:dLbls>
          <c:showLegendKey val="0"/>
          <c:showVal val="0"/>
          <c:showCatName val="0"/>
          <c:showSerName val="0"/>
          <c:showPercent val="0"/>
          <c:showBubbleSize val="0"/>
        </c:dLbls>
        <c:smooth val="0"/>
        <c:axId val="154224728"/>
        <c:axId val="154224336"/>
      </c:lineChart>
      <c:dateAx>
        <c:axId val="154224728"/>
        <c:scaling>
          <c:orientation val="minMax"/>
        </c:scaling>
        <c:delete val="0"/>
        <c:axPos val="b"/>
        <c:numFmt formatCode="mmm\-yy" sourceLinked="0"/>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it-IT"/>
          </a:p>
        </c:txPr>
        <c:crossAx val="154224336"/>
        <c:crosses val="autoZero"/>
        <c:auto val="1"/>
        <c:lblOffset val="0"/>
        <c:baseTimeUnit val="months"/>
        <c:majorUnit val="12"/>
        <c:majorTimeUnit val="months"/>
        <c:minorUnit val="3"/>
        <c:minorTimeUnit val="months"/>
      </c:dateAx>
      <c:valAx>
        <c:axId val="154224336"/>
        <c:scaling>
          <c:orientation val="minMax"/>
        </c:scaling>
        <c:delete val="0"/>
        <c:axPos val="l"/>
        <c:majorGridlines>
          <c:spPr>
            <a:ln w="9525" cmpd="sng">
              <a:solidFill>
                <a:srgbClr val="CCCCCC"/>
              </a:solidFill>
              <a:prstDash val="solid"/>
            </a:ln>
          </c:spPr>
        </c:majorGridlines>
        <c:numFmt formatCode="General" sourceLinked="0"/>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it-IT"/>
          </a:p>
        </c:txPr>
        <c:crossAx val="154224728"/>
        <c:crosses val="autoZero"/>
        <c:crossBetween val="between"/>
      </c:valAx>
      <c:spPr>
        <a:solidFill>
          <a:srgbClr val="FFFFFF"/>
        </a:solidFill>
        <a:ln w="9525">
          <a:solidFill>
            <a:srgbClr val="000000"/>
          </a:solidFill>
        </a:ln>
      </c:spPr>
    </c:plotArea>
    <c:legend>
      <c:legendPos val="r"/>
      <c:layout>
        <c:manualLayout>
          <c:xMode val="edge"/>
          <c:yMode val="edge"/>
          <c:x val="5.2698910063343284E-2"/>
          <c:y val="9.8790090263107352E-2"/>
          <c:w val="0.94183582722262815"/>
          <c:h val="4.435986521640449E-2"/>
        </c:manualLayout>
      </c:layout>
      <c:overlay val="1"/>
      <c:spPr>
        <a:noFill/>
        <a:ln w="25400">
          <a:noFill/>
        </a:ln>
      </c:spPr>
      <c:txPr>
        <a:bodyPr/>
        <a:lstStyle/>
        <a:p>
          <a:pPr>
            <a:defRPr sz="1200" b="0" i="0" baseline="0">
              <a:solidFill>
                <a:srgbClr val="000000"/>
              </a:solidFill>
              <a:latin typeface="Arial Narrow"/>
              <a:ea typeface="Arial Narrow"/>
              <a:cs typeface="Arial Narrow"/>
            </a:defRPr>
          </a:pPr>
          <a:endParaRPr lang="it-IT"/>
        </a:p>
      </c:txPr>
    </c:legend>
    <c:plotVisOnly val="1"/>
    <c:dispBlanksAs val="gap"/>
    <c:showDLblsOverMax val="1"/>
  </c:chart>
  <c:spPr>
    <a:noFill/>
    <a:ln w="9525">
      <a:noFill/>
    </a:ln>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126151294842577E-2"/>
          <c:y val="3.8004753178579355E-2"/>
          <c:w val="0.89682569145433688"/>
          <c:h val="0.88007174383327313"/>
        </c:manualLayout>
      </c:layout>
      <c:lineChart>
        <c:grouping val="standard"/>
        <c:varyColors val="0"/>
        <c:ser>
          <c:idx val="0"/>
          <c:order val="0"/>
          <c:tx>
            <c:strRef>
              <c:f>Sheet1!$E$1</c:f>
              <c:strCache>
                <c:ptCount val="1"/>
                <c:pt idx="0">
                  <c:v>Actual unemployment rate</c:v>
                </c:pt>
              </c:strCache>
            </c:strRef>
          </c:tx>
          <c:marker>
            <c:symbol val="none"/>
          </c:marker>
          <c:cat>
            <c:numRef>
              <c:f>Sheet1!$B$11:$B$44</c:f>
              <c:numCache>
                <c:formatCode>General</c:formatCode>
                <c:ptCount val="34"/>
                <c:pt idx="0">
                  <c:v>2007</c:v>
                </c:pt>
                <c:pt idx="1">
                  <c:v>2007</c:v>
                </c:pt>
                <c:pt idx="2">
                  <c:v>2007</c:v>
                </c:pt>
                <c:pt idx="3">
                  <c:v>2007</c:v>
                </c:pt>
                <c:pt idx="4">
                  <c:v>2008</c:v>
                </c:pt>
                <c:pt idx="5">
                  <c:v>2008</c:v>
                </c:pt>
                <c:pt idx="6">
                  <c:v>2008</c:v>
                </c:pt>
                <c:pt idx="7">
                  <c:v>2008</c:v>
                </c:pt>
                <c:pt idx="8">
                  <c:v>2009</c:v>
                </c:pt>
                <c:pt idx="9">
                  <c:v>2009</c:v>
                </c:pt>
                <c:pt idx="10">
                  <c:v>2009</c:v>
                </c:pt>
                <c:pt idx="11">
                  <c:v>2009</c:v>
                </c:pt>
                <c:pt idx="12">
                  <c:v>2010</c:v>
                </c:pt>
                <c:pt idx="13">
                  <c:v>2010</c:v>
                </c:pt>
                <c:pt idx="14">
                  <c:v>2010</c:v>
                </c:pt>
                <c:pt idx="15">
                  <c:v>2010</c:v>
                </c:pt>
                <c:pt idx="16">
                  <c:v>2011</c:v>
                </c:pt>
                <c:pt idx="17">
                  <c:v>2011</c:v>
                </c:pt>
                <c:pt idx="18">
                  <c:v>2011</c:v>
                </c:pt>
                <c:pt idx="19">
                  <c:v>2011</c:v>
                </c:pt>
                <c:pt idx="20">
                  <c:v>2012</c:v>
                </c:pt>
                <c:pt idx="21">
                  <c:v>2012</c:v>
                </c:pt>
                <c:pt idx="22">
                  <c:v>2012</c:v>
                </c:pt>
                <c:pt idx="23">
                  <c:v>2012</c:v>
                </c:pt>
                <c:pt idx="24">
                  <c:v>2013</c:v>
                </c:pt>
                <c:pt idx="25">
                  <c:v>2013</c:v>
                </c:pt>
                <c:pt idx="26">
                  <c:v>2013</c:v>
                </c:pt>
                <c:pt idx="27">
                  <c:v>2013</c:v>
                </c:pt>
                <c:pt idx="28">
                  <c:v>2014</c:v>
                </c:pt>
                <c:pt idx="29">
                  <c:v>2014</c:v>
                </c:pt>
                <c:pt idx="30">
                  <c:v>2014</c:v>
                </c:pt>
                <c:pt idx="31">
                  <c:v>2014</c:v>
                </c:pt>
                <c:pt idx="32">
                  <c:v>2015</c:v>
                </c:pt>
                <c:pt idx="33">
                  <c:v>2015</c:v>
                </c:pt>
              </c:numCache>
            </c:numRef>
          </c:cat>
          <c:val>
            <c:numRef>
              <c:f>Sheet1!$E$11:$E$43</c:f>
              <c:numCache>
                <c:formatCode>0.0</c:formatCode>
                <c:ptCount val="33"/>
                <c:pt idx="0">
                  <c:v>6</c:v>
                </c:pt>
                <c:pt idx="1">
                  <c:v>6</c:v>
                </c:pt>
                <c:pt idx="2">
                  <c:v>6.2</c:v>
                </c:pt>
                <c:pt idx="3">
                  <c:v>6.3</c:v>
                </c:pt>
                <c:pt idx="4">
                  <c:v>6.5</c:v>
                </c:pt>
                <c:pt idx="5">
                  <c:v>6.9</c:v>
                </c:pt>
                <c:pt idx="6">
                  <c:v>6.9</c:v>
                </c:pt>
                <c:pt idx="7">
                  <c:v>6.8</c:v>
                </c:pt>
                <c:pt idx="8">
                  <c:v>7.3</c:v>
                </c:pt>
                <c:pt idx="9">
                  <c:v>7.5</c:v>
                </c:pt>
                <c:pt idx="10">
                  <c:v>8</c:v>
                </c:pt>
                <c:pt idx="11">
                  <c:v>8.1999999999999993</c:v>
                </c:pt>
                <c:pt idx="12">
                  <c:v>8.4</c:v>
                </c:pt>
                <c:pt idx="13">
                  <c:v>8.5</c:v>
                </c:pt>
                <c:pt idx="14">
                  <c:v>8.3000000000000007</c:v>
                </c:pt>
                <c:pt idx="15">
                  <c:v>8.1999999999999993</c:v>
                </c:pt>
                <c:pt idx="16">
                  <c:v>7.9</c:v>
                </c:pt>
                <c:pt idx="17">
                  <c:v>7.9</c:v>
                </c:pt>
                <c:pt idx="18">
                  <c:v>8.6</c:v>
                </c:pt>
                <c:pt idx="19">
                  <c:v>9.1999999999999993</c:v>
                </c:pt>
                <c:pt idx="20">
                  <c:v>9.9</c:v>
                </c:pt>
                <c:pt idx="21">
                  <c:v>10.5</c:v>
                </c:pt>
                <c:pt idx="22">
                  <c:v>10.8</c:v>
                </c:pt>
                <c:pt idx="23">
                  <c:v>11.3</c:v>
                </c:pt>
                <c:pt idx="24">
                  <c:v>11.8</c:v>
                </c:pt>
                <c:pt idx="25">
                  <c:v>12.1</c:v>
                </c:pt>
                <c:pt idx="26">
                  <c:v>12.2</c:v>
                </c:pt>
                <c:pt idx="27" formatCode="General">
                  <c:v>12.4</c:v>
                </c:pt>
                <c:pt idx="28" formatCode="General">
                  <c:v>12.7</c:v>
                </c:pt>
                <c:pt idx="29" formatCode="General">
                  <c:v>12.5</c:v>
                </c:pt>
                <c:pt idx="30" formatCode="General">
                  <c:v>12.7</c:v>
                </c:pt>
                <c:pt idx="31" formatCode="General">
                  <c:v>12.7</c:v>
                </c:pt>
                <c:pt idx="32" formatCode="General">
                  <c:v>12.4</c:v>
                </c:pt>
              </c:numCache>
            </c:numRef>
          </c:val>
          <c:smooth val="0"/>
        </c:ser>
        <c:ser>
          <c:idx val="1"/>
          <c:order val="1"/>
          <c:tx>
            <c:strRef>
              <c:f>Sheet1!$L$6</c:f>
              <c:strCache>
                <c:ptCount val="1"/>
                <c:pt idx="0">
                  <c:v>Counterfactual unemployment rate with LFPR fixed at 2007 level</c:v>
                </c:pt>
              </c:strCache>
            </c:strRef>
          </c:tx>
          <c:spPr>
            <a:ln>
              <a:prstDash val="dash"/>
            </a:ln>
          </c:spPr>
          <c:marker>
            <c:symbol val="none"/>
          </c:marker>
          <c:cat>
            <c:numRef>
              <c:f>Sheet1!$B$11:$B$44</c:f>
              <c:numCache>
                <c:formatCode>General</c:formatCode>
                <c:ptCount val="34"/>
                <c:pt idx="0">
                  <c:v>2007</c:v>
                </c:pt>
                <c:pt idx="1">
                  <c:v>2007</c:v>
                </c:pt>
                <c:pt idx="2">
                  <c:v>2007</c:v>
                </c:pt>
                <c:pt idx="3">
                  <c:v>2007</c:v>
                </c:pt>
                <c:pt idx="4">
                  <c:v>2008</c:v>
                </c:pt>
                <c:pt idx="5">
                  <c:v>2008</c:v>
                </c:pt>
                <c:pt idx="6">
                  <c:v>2008</c:v>
                </c:pt>
                <c:pt idx="7">
                  <c:v>2008</c:v>
                </c:pt>
                <c:pt idx="8">
                  <c:v>2009</c:v>
                </c:pt>
                <c:pt idx="9">
                  <c:v>2009</c:v>
                </c:pt>
                <c:pt idx="10">
                  <c:v>2009</c:v>
                </c:pt>
                <c:pt idx="11">
                  <c:v>2009</c:v>
                </c:pt>
                <c:pt idx="12">
                  <c:v>2010</c:v>
                </c:pt>
                <c:pt idx="13">
                  <c:v>2010</c:v>
                </c:pt>
                <c:pt idx="14">
                  <c:v>2010</c:v>
                </c:pt>
                <c:pt idx="15">
                  <c:v>2010</c:v>
                </c:pt>
                <c:pt idx="16">
                  <c:v>2011</c:v>
                </c:pt>
                <c:pt idx="17">
                  <c:v>2011</c:v>
                </c:pt>
                <c:pt idx="18">
                  <c:v>2011</c:v>
                </c:pt>
                <c:pt idx="19">
                  <c:v>2011</c:v>
                </c:pt>
                <c:pt idx="20">
                  <c:v>2012</c:v>
                </c:pt>
                <c:pt idx="21">
                  <c:v>2012</c:v>
                </c:pt>
                <c:pt idx="22">
                  <c:v>2012</c:v>
                </c:pt>
                <c:pt idx="23">
                  <c:v>2012</c:v>
                </c:pt>
                <c:pt idx="24">
                  <c:v>2013</c:v>
                </c:pt>
                <c:pt idx="25">
                  <c:v>2013</c:v>
                </c:pt>
                <c:pt idx="26">
                  <c:v>2013</c:v>
                </c:pt>
                <c:pt idx="27">
                  <c:v>2013</c:v>
                </c:pt>
                <c:pt idx="28">
                  <c:v>2014</c:v>
                </c:pt>
                <c:pt idx="29">
                  <c:v>2014</c:v>
                </c:pt>
                <c:pt idx="30">
                  <c:v>2014</c:v>
                </c:pt>
                <c:pt idx="31">
                  <c:v>2014</c:v>
                </c:pt>
                <c:pt idx="32">
                  <c:v>2015</c:v>
                </c:pt>
                <c:pt idx="33">
                  <c:v>2015</c:v>
                </c:pt>
              </c:numCache>
            </c:numRef>
          </c:cat>
          <c:val>
            <c:numRef>
              <c:f>Sheet1!$L$11:$L$43</c:f>
              <c:numCache>
                <c:formatCode>0.0</c:formatCode>
                <c:ptCount val="33"/>
                <c:pt idx="0">
                  <c:v>6.2773600718347877</c:v>
                </c:pt>
                <c:pt idx="1">
                  <c:v>6.0507003847907113</c:v>
                </c:pt>
                <c:pt idx="2">
                  <c:v>5.7988696239033075</c:v>
                </c:pt>
                <c:pt idx="3">
                  <c:v>5.7796654318833651</c:v>
                </c:pt>
                <c:pt idx="4">
                  <c:v>5.7274668769844395</c:v>
                </c:pt>
                <c:pt idx="5">
                  <c:v>5.7703807321247407</c:v>
                </c:pt>
                <c:pt idx="6">
                  <c:v>6.0721063921063916</c:v>
                </c:pt>
                <c:pt idx="7">
                  <c:v>6.3255663691798123</c:v>
                </c:pt>
                <c:pt idx="8">
                  <c:v>7.3524542967368713</c:v>
                </c:pt>
                <c:pt idx="9">
                  <c:v>7.7420736132711081</c:v>
                </c:pt>
                <c:pt idx="10">
                  <c:v>8.0167032643497631</c:v>
                </c:pt>
                <c:pt idx="11">
                  <c:v>8.3494421682694568</c:v>
                </c:pt>
                <c:pt idx="12">
                  <c:v>8.6850265578653065</c:v>
                </c:pt>
                <c:pt idx="13">
                  <c:v>8.7055956737152336</c:v>
                </c:pt>
                <c:pt idx="14">
                  <c:v>8.8863665128543214</c:v>
                </c:pt>
                <c:pt idx="15">
                  <c:v>8.7833681381833451</c:v>
                </c:pt>
                <c:pt idx="16">
                  <c:v>8.6837089672468579</c:v>
                </c:pt>
                <c:pt idx="17">
                  <c:v>8.7653779314211011</c:v>
                </c:pt>
                <c:pt idx="18">
                  <c:v>8.7941281580099844</c:v>
                </c:pt>
                <c:pt idx="19">
                  <c:v>9.1565803715314349</c:v>
                </c:pt>
                <c:pt idx="20">
                  <c:v>9.0326959882003592</c:v>
                </c:pt>
                <c:pt idx="21">
                  <c:v>8.8850399166955807</c:v>
                </c:pt>
                <c:pt idx="22">
                  <c:v>9.4529195402298818</c:v>
                </c:pt>
                <c:pt idx="23">
                  <c:v>9.8088052211200836</c:v>
                </c:pt>
                <c:pt idx="24">
                  <c:v>10.539044582971673</c:v>
                </c:pt>
                <c:pt idx="25">
                  <c:v>10.892710493587565</c:v>
                </c:pt>
                <c:pt idx="26">
                  <c:v>11.076809556936221</c:v>
                </c:pt>
                <c:pt idx="27">
                  <c:v>11.003731538134865</c:v>
                </c:pt>
                <c:pt idx="28">
                  <c:v>10.92511989447401</c:v>
                </c:pt>
                <c:pt idx="29">
                  <c:v>10.879984263801624</c:v>
                </c:pt>
                <c:pt idx="30">
                  <c:v>10.619061469159012</c:v>
                </c:pt>
                <c:pt idx="31">
                  <c:v>10.491945538566497</c:v>
                </c:pt>
                <c:pt idx="32">
                  <c:v>10.448292282494707</c:v>
                </c:pt>
              </c:numCache>
            </c:numRef>
          </c:val>
          <c:smooth val="0"/>
        </c:ser>
        <c:dLbls>
          <c:showLegendKey val="0"/>
          <c:showVal val="0"/>
          <c:showCatName val="0"/>
          <c:showSerName val="0"/>
          <c:showPercent val="0"/>
          <c:showBubbleSize val="0"/>
        </c:dLbls>
        <c:smooth val="0"/>
        <c:axId val="154297872"/>
        <c:axId val="154298264"/>
      </c:lineChart>
      <c:catAx>
        <c:axId val="154297872"/>
        <c:scaling>
          <c:orientation val="minMax"/>
        </c:scaling>
        <c:delete val="0"/>
        <c:axPos val="b"/>
        <c:numFmt formatCode="General" sourceLinked="1"/>
        <c:majorTickMark val="out"/>
        <c:minorTickMark val="none"/>
        <c:tickLblPos val="nextTo"/>
        <c:crossAx val="154298264"/>
        <c:crosses val="autoZero"/>
        <c:auto val="1"/>
        <c:lblAlgn val="ctr"/>
        <c:lblOffset val="100"/>
        <c:tickLblSkip val="4"/>
        <c:tickMarkSkip val="4"/>
        <c:noMultiLvlLbl val="0"/>
      </c:catAx>
      <c:valAx>
        <c:axId val="154298264"/>
        <c:scaling>
          <c:orientation val="minMax"/>
          <c:min val="4"/>
        </c:scaling>
        <c:delete val="0"/>
        <c:axPos val="l"/>
        <c:numFmt formatCode="0" sourceLinked="0"/>
        <c:majorTickMark val="out"/>
        <c:minorTickMark val="none"/>
        <c:tickLblPos val="nextTo"/>
        <c:crossAx val="154297872"/>
        <c:crosses val="autoZero"/>
        <c:crossBetween val="between"/>
      </c:valAx>
      <c:spPr>
        <a:ln>
          <a:solidFill>
            <a:schemeClr val="tx1"/>
          </a:solidFill>
        </a:ln>
      </c:spPr>
    </c:plotArea>
    <c:legend>
      <c:legendPos val="r"/>
      <c:layout>
        <c:manualLayout>
          <c:xMode val="edge"/>
          <c:yMode val="edge"/>
          <c:x val="0.28301586653094685"/>
          <c:y val="0.67864386226589479"/>
          <c:w val="0.67406852693259522"/>
          <c:h val="0.17332500880516821"/>
        </c:manualLayout>
      </c:layout>
      <c:overlay val="0"/>
      <c:txPr>
        <a:bodyPr/>
        <a:lstStyle/>
        <a:p>
          <a:pPr>
            <a:defRPr sz="1050" b="1" baseline="0">
              <a:latin typeface="Arial Narrow" panose="020B0606020202030204" pitchFamily="34" charset="0"/>
            </a:defRPr>
          </a:pPr>
          <a:endParaRPr lang="it-IT"/>
        </a:p>
      </c:txPr>
    </c:legend>
    <c:plotVisOnly val="1"/>
    <c:dispBlanksAs val="gap"/>
    <c:showDLblsOverMax val="0"/>
  </c:chart>
  <c:spPr>
    <a:ln>
      <a:solidFill>
        <a:schemeClr val="lt1">
          <a:hueOff val="0"/>
          <a:satOff val="0"/>
          <a:lumOff val="0"/>
        </a:schemeClr>
      </a:solid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3019215300484243E-2"/>
          <c:y val="2.0677224086835484E-2"/>
          <c:w val="0.94479459984604131"/>
          <c:h val="0.90274280729387257"/>
        </c:manualLayout>
      </c:layout>
      <c:lineChart>
        <c:grouping val="standard"/>
        <c:varyColors val="0"/>
        <c:ser>
          <c:idx val="0"/>
          <c:order val="0"/>
          <c:tx>
            <c:strRef>
              <c:f>'Labour market participation'!$C$8</c:f>
              <c:strCache>
                <c:ptCount val="1"/>
                <c:pt idx="0">
                  <c:v>France</c:v>
                </c:pt>
              </c:strCache>
            </c:strRef>
          </c:tx>
          <c:spPr>
            <a:ln w="19050" cap="rnd" cmpd="sng" algn="ctr">
              <a:solidFill>
                <a:srgbClr val="037BC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participation'!$C$10:$C$23</c:f>
              <c:numCache>
                <c:formatCode>General</c:formatCode>
                <c:ptCount val="14"/>
                <c:pt idx="0">
                  <c:v>75.263810609113591</c:v>
                </c:pt>
                <c:pt idx="1">
                  <c:v>75.085950406470332</c:v>
                </c:pt>
                <c:pt idx="2">
                  <c:v>75.499641407737499</c:v>
                </c:pt>
                <c:pt idx="3">
                  <c:v>75.630245270737944</c:v>
                </c:pt>
                <c:pt idx="4">
                  <c:v>75.39452614568296</c:v>
                </c:pt>
                <c:pt idx="5">
                  <c:v>75.207810635645203</c:v>
                </c:pt>
                <c:pt idx="6">
                  <c:v>74.929308359706383</c:v>
                </c:pt>
                <c:pt idx="7">
                  <c:v>74.701897986092945</c:v>
                </c:pt>
                <c:pt idx="8">
                  <c:v>74.725113886214999</c:v>
                </c:pt>
                <c:pt idx="9">
                  <c:v>75.013352326585547</c:v>
                </c:pt>
                <c:pt idx="10">
                  <c:v>74.901256152849967</c:v>
                </c:pt>
                <c:pt idx="11">
                  <c:v>74.710991145620582</c:v>
                </c:pt>
                <c:pt idx="12">
                  <c:v>75.318498943288859</c:v>
                </c:pt>
                <c:pt idx="13">
                  <c:v>75.508440491765356</c:v>
                </c:pt>
              </c:numCache>
            </c:numRef>
          </c:val>
          <c:smooth val="0"/>
        </c:ser>
        <c:ser>
          <c:idx val="1"/>
          <c:order val="1"/>
          <c:tx>
            <c:strRef>
              <c:f>'Labour market participation'!$D$8</c:f>
              <c:strCache>
                <c:ptCount val="1"/>
                <c:pt idx="0">
                  <c:v>Germany</c:v>
                </c:pt>
              </c:strCache>
            </c:strRef>
          </c:tx>
          <c:spPr>
            <a:ln w="19050" cap="rnd" cmpd="sng" algn="ctr">
              <a:solidFill>
                <a:srgbClr val="8CC84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participation'!$D$10:$D$23</c:f>
              <c:numCache>
                <c:formatCode>General</c:formatCode>
                <c:ptCount val="14"/>
                <c:pt idx="0">
                  <c:v>78.868468468468464</c:v>
                </c:pt>
                <c:pt idx="1">
                  <c:v>78.993324914306328</c:v>
                </c:pt>
                <c:pt idx="2">
                  <c:v>78.657455965857707</c:v>
                </c:pt>
                <c:pt idx="3">
                  <c:v>78.001448225923241</c:v>
                </c:pt>
                <c:pt idx="4">
                  <c:v>79.243770945650596</c:v>
                </c:pt>
                <c:pt idx="5">
                  <c:v>80.641896776058985</c:v>
                </c:pt>
                <c:pt idx="6">
                  <c:v>81.352429296591737</c:v>
                </c:pt>
                <c:pt idx="7">
                  <c:v>81.793954439252332</c:v>
                </c:pt>
                <c:pt idx="8">
                  <c:v>82.066490919742236</c:v>
                </c:pt>
                <c:pt idx="9">
                  <c:v>82.246603586024079</c:v>
                </c:pt>
                <c:pt idx="10">
                  <c:v>82.370562130177518</c:v>
                </c:pt>
                <c:pt idx="11">
                  <c:v>82.558482768799351</c:v>
                </c:pt>
                <c:pt idx="12">
                  <c:v>82.407952871870393</c:v>
                </c:pt>
                <c:pt idx="13">
                  <c:v>82.445048886275089</c:v>
                </c:pt>
              </c:numCache>
            </c:numRef>
          </c:val>
          <c:smooth val="0"/>
        </c:ser>
        <c:ser>
          <c:idx val="2"/>
          <c:order val="2"/>
          <c:tx>
            <c:strRef>
              <c:f>'Labour market participation'!$E$8</c:f>
              <c:strCache>
                <c:ptCount val="1"/>
                <c:pt idx="0">
                  <c:v>Italy</c:v>
                </c:pt>
              </c:strCache>
            </c:strRef>
          </c:tx>
          <c:spPr>
            <a:ln w="44450" cap="rnd" cmpd="sng" algn="ctr">
              <a:solidFill>
                <a:srgbClr val="7F0506"/>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participation'!$E$10:$E$23</c:f>
              <c:numCache>
                <c:formatCode>General</c:formatCode>
                <c:ptCount val="14"/>
                <c:pt idx="0">
                  <c:v>74.300695412115189</c:v>
                </c:pt>
                <c:pt idx="1">
                  <c:v>74.22825010537062</c:v>
                </c:pt>
                <c:pt idx="2">
                  <c:v>74.458427893542407</c:v>
                </c:pt>
                <c:pt idx="3">
                  <c:v>74.833044870796357</c:v>
                </c:pt>
                <c:pt idx="4">
                  <c:v>74.50540272485253</c:v>
                </c:pt>
                <c:pt idx="5">
                  <c:v>74.381021444110644</c:v>
                </c:pt>
                <c:pt idx="6">
                  <c:v>74.632009134543324</c:v>
                </c:pt>
                <c:pt idx="7">
                  <c:v>74.398978361587453</c:v>
                </c:pt>
                <c:pt idx="8">
                  <c:v>74.442974210160614</c:v>
                </c:pt>
                <c:pt idx="9">
                  <c:v>74.824819684399287</c:v>
                </c:pt>
                <c:pt idx="10">
                  <c:v>74.410115699314588</c:v>
                </c:pt>
                <c:pt idx="11">
                  <c:v>74.187520775331507</c:v>
                </c:pt>
                <c:pt idx="12">
                  <c:v>75.047111021457539</c:v>
                </c:pt>
                <c:pt idx="13">
                  <c:v>74.529509782720282</c:v>
                </c:pt>
              </c:numCache>
            </c:numRef>
          </c:val>
          <c:smooth val="0"/>
        </c:ser>
        <c:ser>
          <c:idx val="3"/>
          <c:order val="3"/>
          <c:tx>
            <c:strRef>
              <c:f>'Labour market participation'!$F$8</c:f>
              <c:strCache>
                <c:ptCount val="1"/>
                <c:pt idx="0">
                  <c:v>United Kingdom</c:v>
                </c:pt>
              </c:strCache>
            </c:strRef>
          </c:tx>
          <c:spPr>
            <a:ln w="19050" cap="rnd" cmpd="sng" algn="ctr">
              <a:solidFill>
                <a:srgbClr val="F47920"/>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participation'!$F$10:$F$23</c:f>
              <c:numCache>
                <c:formatCode>General</c:formatCode>
                <c:ptCount val="14"/>
                <c:pt idx="0">
                  <c:v>84.090286528241933</c:v>
                </c:pt>
                <c:pt idx="1">
                  <c:v>83.502123489055862</c:v>
                </c:pt>
                <c:pt idx="2">
                  <c:v>83.30624187256177</c:v>
                </c:pt>
                <c:pt idx="3">
                  <c:v>83.553589729758883</c:v>
                </c:pt>
                <c:pt idx="4">
                  <c:v>83.115836958272922</c:v>
                </c:pt>
                <c:pt idx="5">
                  <c:v>83.009126466753585</c:v>
                </c:pt>
                <c:pt idx="6">
                  <c:v>83.353138723843969</c:v>
                </c:pt>
                <c:pt idx="7">
                  <c:v>83.266789516789515</c:v>
                </c:pt>
                <c:pt idx="8">
                  <c:v>83.437484123355176</c:v>
                </c:pt>
                <c:pt idx="9">
                  <c:v>83.135391923990497</c:v>
                </c:pt>
                <c:pt idx="10">
                  <c:v>82.515198713761734</c:v>
                </c:pt>
                <c:pt idx="11">
                  <c:v>82.678267826782687</c:v>
                </c:pt>
                <c:pt idx="12">
                  <c:v>83.247882180773175</c:v>
                </c:pt>
                <c:pt idx="13">
                  <c:v>83.101234089110363</c:v>
                </c:pt>
              </c:numCache>
            </c:numRef>
          </c:val>
          <c:smooth val="0"/>
        </c:ser>
        <c:ser>
          <c:idx val="4"/>
          <c:order val="4"/>
          <c:tx>
            <c:strRef>
              <c:f>'Labour market participation'!$H$8</c:f>
              <c:strCache>
                <c:ptCount val="1"/>
                <c:pt idx="0">
                  <c:v>OECD countries</c:v>
                </c:pt>
              </c:strCache>
            </c:strRef>
          </c:tx>
          <c:spPr>
            <a:ln w="19050" cap="rnd" cmpd="sng" algn="ctr">
              <a:solidFill>
                <a:schemeClr val="tx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participation'!$H$10:$H$23</c:f>
              <c:numCache>
                <c:formatCode>General</c:formatCode>
                <c:ptCount val="14"/>
                <c:pt idx="0">
                  <c:v>80.848453852272939</c:v>
                </c:pt>
                <c:pt idx="1">
                  <c:v>80.530896463756946</c:v>
                </c:pt>
                <c:pt idx="2">
                  <c:v>80.34141030684961</c:v>
                </c:pt>
                <c:pt idx="3">
                  <c:v>80.00508849964163</c:v>
                </c:pt>
                <c:pt idx="4">
                  <c:v>80.059625954366936</c:v>
                </c:pt>
                <c:pt idx="5">
                  <c:v>80.1722025739343</c:v>
                </c:pt>
                <c:pt idx="6">
                  <c:v>80.343853582800605</c:v>
                </c:pt>
                <c:pt idx="7">
                  <c:v>80.327483615455847</c:v>
                </c:pt>
                <c:pt idx="8">
                  <c:v>80.360900930627238</c:v>
                </c:pt>
                <c:pt idx="9">
                  <c:v>79.886799741923326</c:v>
                </c:pt>
                <c:pt idx="10">
                  <c:v>79.714252411674806</c:v>
                </c:pt>
                <c:pt idx="11">
                  <c:v>79.507101583718182</c:v>
                </c:pt>
                <c:pt idx="12">
                  <c:v>79.698937051128866</c:v>
                </c:pt>
                <c:pt idx="13">
                  <c:v>79.66749683335496</c:v>
                </c:pt>
              </c:numCache>
            </c:numRef>
          </c:val>
          <c:smooth val="0"/>
        </c:ser>
        <c:dLbls>
          <c:showLegendKey val="0"/>
          <c:showVal val="0"/>
          <c:showCatName val="0"/>
          <c:showSerName val="0"/>
          <c:showPercent val="0"/>
          <c:showBubbleSize val="0"/>
        </c:dLbls>
        <c:smooth val="0"/>
        <c:axId val="154299048"/>
        <c:axId val="154299440"/>
      </c:lineChart>
      <c:catAx>
        <c:axId val="154299048"/>
        <c:scaling>
          <c:orientation val="minMax"/>
        </c:scaling>
        <c:delete val="0"/>
        <c:axPos val="b"/>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2700000" vert="horz"/>
          <a:lstStyle/>
          <a:p>
            <a:pPr>
              <a:defRPr sz="1100" b="0" i="0" baseline="0">
                <a:solidFill>
                  <a:srgbClr val="000000"/>
                </a:solidFill>
                <a:latin typeface="Arial Narrow"/>
                <a:ea typeface="Arial Narrow"/>
                <a:cs typeface="Arial Narrow"/>
              </a:defRPr>
            </a:pPr>
            <a:endParaRPr lang="it-IT"/>
          </a:p>
        </c:txPr>
        <c:crossAx val="154299440"/>
        <c:crosses val="autoZero"/>
        <c:auto val="1"/>
        <c:lblAlgn val="ctr"/>
        <c:lblOffset val="0"/>
        <c:tickLblSkip val="1"/>
        <c:noMultiLvlLbl val="0"/>
      </c:catAx>
      <c:valAx>
        <c:axId val="154299440"/>
        <c:scaling>
          <c:orientation val="minMax"/>
          <c:max val="90"/>
          <c:min val="40"/>
        </c:scaling>
        <c:delete val="0"/>
        <c:axPos val="l"/>
        <c:majorGridlines>
          <c:spPr>
            <a:ln w="9525" cmpd="sng">
              <a:solidFill>
                <a:srgbClr val="CCCCCC"/>
              </a:solidFill>
              <a:prstDash val="solid"/>
            </a:ln>
          </c:spPr>
        </c:majorGridlines>
        <c:numFmt formatCode="General" sourceLinked="1"/>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000" b="0" i="0">
                <a:solidFill>
                  <a:srgbClr val="000000"/>
                </a:solidFill>
                <a:latin typeface="Arial Narrow"/>
                <a:ea typeface="Arial Narrow"/>
                <a:cs typeface="Arial Narrow"/>
              </a:defRPr>
            </a:pPr>
            <a:endParaRPr lang="it-IT"/>
          </a:p>
        </c:txPr>
        <c:crossAx val="154299048"/>
        <c:crosses val="autoZero"/>
        <c:crossBetween val="between"/>
      </c:valAx>
      <c:spPr>
        <a:solidFill>
          <a:srgbClr val="FFFFFF"/>
        </a:solidFill>
        <a:ln w="9525">
          <a:solidFill>
            <a:srgbClr val="000000"/>
          </a:solidFill>
        </a:ln>
      </c:spPr>
    </c:plotArea>
    <c:legend>
      <c:legendPos val="r"/>
      <c:layout>
        <c:manualLayout>
          <c:xMode val="edge"/>
          <c:yMode val="edge"/>
          <c:x val="0.108666719843396"/>
          <c:y val="0.57157549551909881"/>
          <c:w val="0.84109383063270471"/>
          <c:h val="0.21441966614631247"/>
        </c:manualLayout>
      </c:layout>
      <c:overlay val="1"/>
      <c:spPr>
        <a:noFill/>
        <a:ln w="25400">
          <a:noFill/>
        </a:ln>
      </c:spPr>
      <c:txPr>
        <a:bodyPr/>
        <a:lstStyle/>
        <a:p>
          <a:pPr>
            <a:defRPr sz="1250" b="0" i="0" baseline="0">
              <a:solidFill>
                <a:srgbClr val="000000"/>
              </a:solidFill>
              <a:latin typeface="Arial Narrow"/>
              <a:ea typeface="Arial Narrow"/>
              <a:cs typeface="Arial Narrow"/>
            </a:defRPr>
          </a:pPr>
          <a:endParaRPr lang="it-IT"/>
        </a:p>
      </c:txPr>
    </c:legend>
    <c:plotVisOnly val="1"/>
    <c:dispBlanksAs val="gap"/>
    <c:showDLblsOverMax val="1"/>
  </c:chart>
  <c:spPr>
    <a:noFill/>
    <a:ln w="9525">
      <a:noFill/>
    </a:ln>
  </c:sp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8444401057754688E-2"/>
          <c:y val="3.5283600920431764E-2"/>
          <c:w val="0.94479459984604131"/>
          <c:h val="0.90274280729387257"/>
        </c:manualLayout>
      </c:layout>
      <c:lineChart>
        <c:grouping val="standard"/>
        <c:varyColors val="0"/>
        <c:ser>
          <c:idx val="0"/>
          <c:order val="0"/>
          <c:tx>
            <c:strRef>
              <c:f>'Labour market participation'!$I$8</c:f>
              <c:strCache>
                <c:ptCount val="1"/>
                <c:pt idx="0">
                  <c:v>France</c:v>
                </c:pt>
              </c:strCache>
            </c:strRef>
          </c:tx>
          <c:spPr>
            <a:ln w="19050" cap="rnd" cmpd="sng" algn="ctr">
              <a:solidFill>
                <a:srgbClr val="037BC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participation'!$I$10:$I$23</c:f>
              <c:numCache>
                <c:formatCode>General</c:formatCode>
                <c:ptCount val="14"/>
                <c:pt idx="0">
                  <c:v>62.455711096834598</c:v>
                </c:pt>
                <c:pt idx="1">
                  <c:v>62.293784813988673</c:v>
                </c:pt>
                <c:pt idx="2">
                  <c:v>62.57737946988852</c:v>
                </c:pt>
                <c:pt idx="3">
                  <c:v>64.308484008888087</c:v>
                </c:pt>
                <c:pt idx="4">
                  <c:v>64.601453880655157</c:v>
                </c:pt>
                <c:pt idx="5">
                  <c:v>64.756240029851199</c:v>
                </c:pt>
                <c:pt idx="6">
                  <c:v>64.840493517408518</c:v>
                </c:pt>
                <c:pt idx="7">
                  <c:v>65.193615177078755</c:v>
                </c:pt>
                <c:pt idx="8">
                  <c:v>65.428553474673507</c:v>
                </c:pt>
                <c:pt idx="9">
                  <c:v>66.036839155500189</c:v>
                </c:pt>
                <c:pt idx="10">
                  <c:v>66.121302131719759</c:v>
                </c:pt>
                <c:pt idx="11">
                  <c:v>66.11419342277776</c:v>
                </c:pt>
                <c:pt idx="12">
                  <c:v>66.632044854614804</c:v>
                </c:pt>
                <c:pt idx="13">
                  <c:v>66.98798758420655</c:v>
                </c:pt>
              </c:numCache>
            </c:numRef>
          </c:val>
          <c:smooth val="0"/>
        </c:ser>
        <c:ser>
          <c:idx val="1"/>
          <c:order val="1"/>
          <c:tx>
            <c:strRef>
              <c:f>'Labour market participation'!$J$8</c:f>
              <c:strCache>
                <c:ptCount val="1"/>
                <c:pt idx="0">
                  <c:v>Germany</c:v>
                </c:pt>
              </c:strCache>
            </c:strRef>
          </c:tx>
          <c:spPr>
            <a:ln w="19050" cap="rnd" cmpd="sng" algn="ctr">
              <a:solidFill>
                <a:srgbClr val="8CC84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participation'!$J$10:$J$23</c:f>
              <c:numCache>
                <c:formatCode>General</c:formatCode>
                <c:ptCount val="14"/>
                <c:pt idx="0">
                  <c:v>63.278532459448577</c:v>
                </c:pt>
                <c:pt idx="1">
                  <c:v>63.827133318658753</c:v>
                </c:pt>
                <c:pt idx="2">
                  <c:v>64.234273956496182</c:v>
                </c:pt>
                <c:pt idx="3">
                  <c:v>64.476635170410674</c:v>
                </c:pt>
                <c:pt idx="4">
                  <c:v>65.806140968183996</c:v>
                </c:pt>
                <c:pt idx="5">
                  <c:v>66.920277869665895</c:v>
                </c:pt>
                <c:pt idx="6">
                  <c:v>68.514207589698117</c:v>
                </c:pt>
                <c:pt idx="7">
                  <c:v>69.362444766254498</c:v>
                </c:pt>
                <c:pt idx="8">
                  <c:v>69.714009086169654</c:v>
                </c:pt>
                <c:pt idx="9">
                  <c:v>70.386041112816869</c:v>
                </c:pt>
                <c:pt idx="10">
                  <c:v>70.819080554824637</c:v>
                </c:pt>
                <c:pt idx="11">
                  <c:v>71.77939412117577</c:v>
                </c:pt>
                <c:pt idx="12">
                  <c:v>71.740921003369522</c:v>
                </c:pt>
                <c:pt idx="13">
                  <c:v>72.44489352943377</c:v>
                </c:pt>
              </c:numCache>
            </c:numRef>
          </c:val>
          <c:smooth val="0"/>
        </c:ser>
        <c:ser>
          <c:idx val="2"/>
          <c:order val="2"/>
          <c:tx>
            <c:strRef>
              <c:f>'Labour market participation'!$K$8</c:f>
              <c:strCache>
                <c:ptCount val="1"/>
                <c:pt idx="0">
                  <c:v>Italy</c:v>
                </c:pt>
              </c:strCache>
            </c:strRef>
          </c:tx>
          <c:spPr>
            <a:ln w="44450" cap="rnd" cmpd="sng" algn="ctr">
              <a:solidFill>
                <a:srgbClr val="7F0506"/>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participation'!$K$10:$K$23</c:f>
              <c:numCache>
                <c:formatCode>General</c:formatCode>
                <c:ptCount val="14"/>
                <c:pt idx="0">
                  <c:v>46.299975919874697</c:v>
                </c:pt>
                <c:pt idx="1">
                  <c:v>47.270460988249233</c:v>
                </c:pt>
                <c:pt idx="2">
                  <c:v>47.913119744105657</c:v>
                </c:pt>
                <c:pt idx="3">
                  <c:v>48.32831215206005</c:v>
                </c:pt>
                <c:pt idx="4">
                  <c:v>50.605352039490782</c:v>
                </c:pt>
                <c:pt idx="5">
                  <c:v>50.361944157187182</c:v>
                </c:pt>
                <c:pt idx="6">
                  <c:v>50.808179363678128</c:v>
                </c:pt>
                <c:pt idx="7">
                  <c:v>50.653169522311643</c:v>
                </c:pt>
                <c:pt idx="8">
                  <c:v>51.636818549012247</c:v>
                </c:pt>
                <c:pt idx="9">
                  <c:v>51.872883520588289</c:v>
                </c:pt>
                <c:pt idx="10">
                  <c:v>51.840421924570563</c:v>
                </c:pt>
                <c:pt idx="11">
                  <c:v>52.203641572007562</c:v>
                </c:pt>
                <c:pt idx="12">
                  <c:v>54.23613657937436</c:v>
                </c:pt>
                <c:pt idx="13">
                  <c:v>54.359542034205013</c:v>
                </c:pt>
              </c:numCache>
            </c:numRef>
          </c:val>
          <c:smooth val="0"/>
        </c:ser>
        <c:ser>
          <c:idx val="3"/>
          <c:order val="3"/>
          <c:tx>
            <c:strRef>
              <c:f>'Labour market participation'!$L$8</c:f>
              <c:strCache>
                <c:ptCount val="1"/>
                <c:pt idx="0">
                  <c:v>United Kingdom</c:v>
                </c:pt>
              </c:strCache>
            </c:strRef>
          </c:tx>
          <c:spPr>
            <a:ln w="19050" cap="rnd" cmpd="sng" algn="ctr">
              <a:solidFill>
                <a:srgbClr val="F47920"/>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participation'!$L$10:$L$23</c:f>
              <c:numCache>
                <c:formatCode>General</c:formatCode>
                <c:ptCount val="14"/>
                <c:pt idx="0">
                  <c:v>68.882255743297264</c:v>
                </c:pt>
                <c:pt idx="1">
                  <c:v>68.905960264900671</c:v>
                </c:pt>
                <c:pt idx="2">
                  <c:v>69.317882538846447</c:v>
                </c:pt>
                <c:pt idx="3">
                  <c:v>69.238834137135669</c:v>
                </c:pt>
                <c:pt idx="4">
                  <c:v>69.56204379562044</c:v>
                </c:pt>
                <c:pt idx="5">
                  <c:v>69.607440139759532</c:v>
                </c:pt>
                <c:pt idx="6">
                  <c:v>70.326031584309732</c:v>
                </c:pt>
                <c:pt idx="7">
                  <c:v>69.789191648551636</c:v>
                </c:pt>
                <c:pt idx="8">
                  <c:v>70.197576793524703</c:v>
                </c:pt>
                <c:pt idx="9">
                  <c:v>70.155679030885523</c:v>
                </c:pt>
                <c:pt idx="10">
                  <c:v>70.155868731636872</c:v>
                </c:pt>
                <c:pt idx="11">
                  <c:v>70.421068293408723</c:v>
                </c:pt>
                <c:pt idx="12">
                  <c:v>70.982645730236413</c:v>
                </c:pt>
                <c:pt idx="13">
                  <c:v>71.710956227602168</c:v>
                </c:pt>
              </c:numCache>
            </c:numRef>
          </c:val>
          <c:smooth val="0"/>
        </c:ser>
        <c:ser>
          <c:idx val="4"/>
          <c:order val="4"/>
          <c:tx>
            <c:strRef>
              <c:f>'Labour market participation'!$N$8</c:f>
              <c:strCache>
                <c:ptCount val="1"/>
                <c:pt idx="0">
                  <c:v>OECD countries</c:v>
                </c:pt>
              </c:strCache>
            </c:strRef>
          </c:tx>
          <c:spPr>
            <a:ln w="19050" cap="rnd" cmpd="sng" algn="ctr">
              <a:solidFill>
                <a:schemeClr val="tx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participation'!$N$10:$N$23</c:f>
              <c:numCache>
                <c:formatCode>General</c:formatCode>
                <c:ptCount val="14"/>
                <c:pt idx="0">
                  <c:v>59.10453645800542</c:v>
                </c:pt>
                <c:pt idx="1">
                  <c:v>59.123671961553768</c:v>
                </c:pt>
                <c:pt idx="2">
                  <c:v>59.407336277978409</c:v>
                </c:pt>
                <c:pt idx="3">
                  <c:v>59.464346744035232</c:v>
                </c:pt>
                <c:pt idx="4">
                  <c:v>59.867360260956829</c:v>
                </c:pt>
                <c:pt idx="5">
                  <c:v>60.21078490988635</c:v>
                </c:pt>
                <c:pt idx="6">
                  <c:v>60.688285963743994</c:v>
                </c:pt>
                <c:pt idx="7">
                  <c:v>60.913257359825863</c:v>
                </c:pt>
                <c:pt idx="8">
                  <c:v>61.365555131411377</c:v>
                </c:pt>
                <c:pt idx="9">
                  <c:v>61.551799537233002</c:v>
                </c:pt>
                <c:pt idx="10">
                  <c:v>61.719981251609568</c:v>
                </c:pt>
                <c:pt idx="11">
                  <c:v>61.777071831548589</c:v>
                </c:pt>
                <c:pt idx="12">
                  <c:v>62.295806443673577</c:v>
                </c:pt>
                <c:pt idx="13">
                  <c:v>62.623157606075608</c:v>
                </c:pt>
              </c:numCache>
            </c:numRef>
          </c:val>
          <c:smooth val="0"/>
        </c:ser>
        <c:dLbls>
          <c:showLegendKey val="0"/>
          <c:showVal val="0"/>
          <c:showCatName val="0"/>
          <c:showSerName val="0"/>
          <c:showPercent val="0"/>
          <c:showBubbleSize val="0"/>
        </c:dLbls>
        <c:smooth val="0"/>
        <c:axId val="154088040"/>
        <c:axId val="154087648"/>
      </c:lineChart>
      <c:catAx>
        <c:axId val="154088040"/>
        <c:scaling>
          <c:orientation val="minMax"/>
        </c:scaling>
        <c:delete val="0"/>
        <c:axPos val="b"/>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a:pPr>
            <a:endParaRPr lang="it-IT"/>
          </a:p>
        </c:txPr>
        <c:crossAx val="154087648"/>
        <c:crosses val="autoZero"/>
        <c:auto val="1"/>
        <c:lblAlgn val="ctr"/>
        <c:lblOffset val="0"/>
        <c:tickLblSkip val="1"/>
        <c:noMultiLvlLbl val="0"/>
      </c:catAx>
      <c:valAx>
        <c:axId val="154087648"/>
        <c:scaling>
          <c:orientation val="minMax"/>
          <c:max val="90"/>
          <c:min val="40"/>
        </c:scaling>
        <c:delete val="0"/>
        <c:axPos val="l"/>
        <c:majorGridlines>
          <c:spPr>
            <a:ln w="9525" cmpd="sng">
              <a:solidFill>
                <a:srgbClr val="CCCCCC"/>
              </a:solidFill>
              <a:prstDash val="solid"/>
            </a:ln>
          </c:spPr>
        </c:majorGridlines>
        <c:numFmt formatCode="General" sourceLinked="1"/>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a:pPr>
            <a:endParaRPr lang="it-IT"/>
          </a:p>
        </c:txPr>
        <c:crossAx val="154088040"/>
        <c:crosses val="autoZero"/>
        <c:crossBetween val="between"/>
      </c:valAx>
      <c:spPr>
        <a:solidFill>
          <a:srgbClr val="FFFFFF"/>
        </a:solidFill>
        <a:ln w="9525">
          <a:solidFill>
            <a:srgbClr val="000000"/>
          </a:solidFill>
        </a:ln>
      </c:spPr>
    </c:plotArea>
    <c:legend>
      <c:legendPos val="r"/>
      <c:layout>
        <c:manualLayout>
          <c:xMode val="edge"/>
          <c:yMode val="edge"/>
          <c:x val="0.1373657997614218"/>
          <c:y val="6.6836940579698398E-2"/>
          <c:w val="0.85434685217218165"/>
          <c:h val="0.17414937322237439"/>
        </c:manualLayout>
      </c:layout>
      <c:overlay val="1"/>
      <c:spPr>
        <a:noFill/>
        <a:ln w="25400">
          <a:noFill/>
        </a:ln>
      </c:spPr>
      <c:txPr>
        <a:bodyPr/>
        <a:lstStyle/>
        <a:p>
          <a:pPr>
            <a:defRPr sz="1250" baseline="0">
              <a:latin typeface="Arial Narrow" panose="020B0606020202030204" pitchFamily="34" charset="0"/>
            </a:defRPr>
          </a:pPr>
          <a:endParaRPr lang="it-IT"/>
        </a:p>
      </c:txPr>
    </c:legend>
    <c:plotVisOnly val="1"/>
    <c:dispBlanksAs val="gap"/>
    <c:showDLblsOverMax val="1"/>
  </c:chart>
  <c:spPr>
    <a:noFill/>
    <a:ln w="9525">
      <a:noFill/>
    </a:ln>
  </c:spPr>
  <c:txPr>
    <a:bodyPr/>
    <a:lstStyle/>
    <a:p>
      <a:pPr>
        <a:defRPr sz="1100" baseline="0"/>
      </a:pPr>
      <a:endParaRPr lang="it-IT"/>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494610281923711E-2"/>
          <c:y val="2.2514682539682539E-2"/>
          <c:w val="0.94281218905472641"/>
          <c:h val="0.83371269841269846"/>
        </c:manualLayout>
      </c:layout>
      <c:barChart>
        <c:barDir val="col"/>
        <c:grouping val="clustered"/>
        <c:varyColors val="0"/>
        <c:ser>
          <c:idx val="0"/>
          <c:order val="0"/>
          <c:tx>
            <c:strRef>
              <c:f>'Figure 3, Panel A'!$L$27</c:f>
              <c:strCache>
                <c:ptCount val="1"/>
                <c:pt idx="0">
                  <c:v>Percentage of workers with skill mismatch (LHS)</c:v>
                </c:pt>
              </c:strCache>
            </c:strRef>
          </c:tx>
          <c:spPr>
            <a:solidFill>
              <a:schemeClr val="accent2"/>
            </a:solidFill>
            <a:ln>
              <a:noFill/>
            </a:ln>
          </c:spPr>
          <c:invertIfNegative val="0"/>
          <c:dPt>
            <c:idx val="21"/>
            <c:invertIfNegative val="0"/>
            <c:bubble3D val="0"/>
            <c:spPr>
              <a:solidFill>
                <a:schemeClr val="accent6"/>
              </a:solidFill>
              <a:ln>
                <a:noFill/>
              </a:ln>
            </c:spPr>
          </c:dPt>
          <c:cat>
            <c:strRef>
              <c:f>'Figure 3, Panel A'!$L$3:$L$24</c:f>
              <c:strCache>
                <c:ptCount val="22"/>
                <c:pt idx="0">
                  <c:v>POL</c:v>
                </c:pt>
                <c:pt idx="1">
                  <c:v>CAN</c:v>
                </c:pt>
                <c:pt idx="2">
                  <c:v>BEL</c:v>
                </c:pt>
                <c:pt idx="3">
                  <c:v>SWE</c:v>
                </c:pt>
                <c:pt idx="4">
                  <c:v>USA</c:v>
                </c:pt>
                <c:pt idx="5">
                  <c:v>FRA</c:v>
                </c:pt>
                <c:pt idx="6">
                  <c:v>NLD</c:v>
                </c:pt>
                <c:pt idx="7">
                  <c:v>DNK</c:v>
                </c:pt>
                <c:pt idx="8">
                  <c:v>JPN</c:v>
                </c:pt>
                <c:pt idx="9">
                  <c:v>FIN</c:v>
                </c:pt>
                <c:pt idx="10">
                  <c:v>EST</c:v>
                </c:pt>
                <c:pt idx="11">
                  <c:v>KOR</c:v>
                </c:pt>
                <c:pt idx="12">
                  <c:v>GBR</c:v>
                </c:pt>
                <c:pt idx="13">
                  <c:v>NOR</c:v>
                </c:pt>
                <c:pt idx="14">
                  <c:v>SVK</c:v>
                </c:pt>
                <c:pt idx="15">
                  <c:v>AUS</c:v>
                </c:pt>
                <c:pt idx="16">
                  <c:v>DEU</c:v>
                </c:pt>
                <c:pt idx="17">
                  <c:v>AUT</c:v>
                </c:pt>
                <c:pt idx="18">
                  <c:v>IRL</c:v>
                </c:pt>
                <c:pt idx="19">
                  <c:v>CZE</c:v>
                </c:pt>
                <c:pt idx="20">
                  <c:v>ESP</c:v>
                </c:pt>
                <c:pt idx="21">
                  <c:v>ITA</c:v>
                </c:pt>
              </c:strCache>
            </c:strRef>
          </c:cat>
          <c:val>
            <c:numRef>
              <c:f>'Figure 3, Panel A'!$M$3:$M$24</c:f>
              <c:numCache>
                <c:formatCode>General</c:formatCode>
                <c:ptCount val="22"/>
                <c:pt idx="0">
                  <c:v>18.14687</c:v>
                </c:pt>
                <c:pt idx="1">
                  <c:v>18.78951</c:v>
                </c:pt>
                <c:pt idx="2">
                  <c:v>19.089220000000001</c:v>
                </c:pt>
                <c:pt idx="3">
                  <c:v>19.242170000000002</c:v>
                </c:pt>
                <c:pt idx="4">
                  <c:v>19.499580000000002</c:v>
                </c:pt>
                <c:pt idx="5">
                  <c:v>19.98667</c:v>
                </c:pt>
                <c:pt idx="6">
                  <c:v>20.420649999999998</c:v>
                </c:pt>
                <c:pt idx="7">
                  <c:v>20.904890000000002</c:v>
                </c:pt>
                <c:pt idx="8">
                  <c:v>21.102329999999998</c:v>
                </c:pt>
                <c:pt idx="9">
                  <c:v>21.21339</c:v>
                </c:pt>
                <c:pt idx="10">
                  <c:v>21.756989999999998</c:v>
                </c:pt>
                <c:pt idx="11">
                  <c:v>22.162019999999998</c:v>
                </c:pt>
                <c:pt idx="12">
                  <c:v>23.90118</c:v>
                </c:pt>
                <c:pt idx="13">
                  <c:v>24.15457</c:v>
                </c:pt>
                <c:pt idx="14">
                  <c:v>25.321870000000001</c:v>
                </c:pt>
                <c:pt idx="15">
                  <c:v>26.061489999999999</c:v>
                </c:pt>
                <c:pt idx="16">
                  <c:v>26.438030000000001</c:v>
                </c:pt>
                <c:pt idx="17">
                  <c:v>27.690200000000001</c:v>
                </c:pt>
                <c:pt idx="18">
                  <c:v>29.146660000000001</c:v>
                </c:pt>
                <c:pt idx="19">
                  <c:v>32.094729999999998</c:v>
                </c:pt>
                <c:pt idx="20">
                  <c:v>33.093859999999999</c:v>
                </c:pt>
                <c:pt idx="21">
                  <c:v>33.672620000000002</c:v>
                </c:pt>
              </c:numCache>
            </c:numRef>
          </c:val>
        </c:ser>
        <c:dLbls>
          <c:showLegendKey val="0"/>
          <c:showVal val="0"/>
          <c:showCatName val="0"/>
          <c:showSerName val="0"/>
          <c:showPercent val="0"/>
          <c:showBubbleSize val="0"/>
        </c:dLbls>
        <c:gapWidth val="60"/>
        <c:axId val="169672448"/>
        <c:axId val="169672840"/>
      </c:barChart>
      <c:lineChart>
        <c:grouping val="standard"/>
        <c:varyColors val="0"/>
        <c:ser>
          <c:idx val="1"/>
          <c:order val="1"/>
          <c:tx>
            <c:strRef>
              <c:f>'Figure 3, Panel A'!$L$28</c:f>
              <c:strCache>
                <c:ptCount val="1"/>
                <c:pt idx="0">
                  <c:v>Gains to labour productivity from reducing skill mismatch (RHS)</c:v>
                </c:pt>
              </c:strCache>
            </c:strRef>
          </c:tx>
          <c:spPr>
            <a:ln>
              <a:noFill/>
            </a:ln>
          </c:spPr>
          <c:marker>
            <c:symbol val="diamond"/>
            <c:size val="8"/>
            <c:spPr>
              <a:solidFill>
                <a:srgbClr val="FFFF00"/>
              </a:solidFill>
              <a:ln>
                <a:solidFill>
                  <a:schemeClr val="tx2"/>
                </a:solidFill>
              </a:ln>
            </c:spPr>
          </c:marker>
          <c:cat>
            <c:strRef>
              <c:f>'Figure 3, Panel A'!$L$3:$L$24</c:f>
              <c:strCache>
                <c:ptCount val="22"/>
                <c:pt idx="0">
                  <c:v>POL</c:v>
                </c:pt>
                <c:pt idx="1">
                  <c:v>CAN</c:v>
                </c:pt>
                <c:pt idx="2">
                  <c:v>BEL</c:v>
                </c:pt>
                <c:pt idx="3">
                  <c:v>SWE</c:v>
                </c:pt>
                <c:pt idx="4">
                  <c:v>USA</c:v>
                </c:pt>
                <c:pt idx="5">
                  <c:v>FRA</c:v>
                </c:pt>
                <c:pt idx="6">
                  <c:v>NLD</c:v>
                </c:pt>
                <c:pt idx="7">
                  <c:v>DNK</c:v>
                </c:pt>
                <c:pt idx="8">
                  <c:v>JPN</c:v>
                </c:pt>
                <c:pt idx="9">
                  <c:v>FIN</c:v>
                </c:pt>
                <c:pt idx="10">
                  <c:v>EST</c:v>
                </c:pt>
                <c:pt idx="11">
                  <c:v>KOR</c:v>
                </c:pt>
                <c:pt idx="12">
                  <c:v>GBR</c:v>
                </c:pt>
                <c:pt idx="13">
                  <c:v>NOR</c:v>
                </c:pt>
                <c:pt idx="14">
                  <c:v>SVK</c:v>
                </c:pt>
                <c:pt idx="15">
                  <c:v>AUS</c:v>
                </c:pt>
                <c:pt idx="16">
                  <c:v>DEU</c:v>
                </c:pt>
                <c:pt idx="17">
                  <c:v>AUT</c:v>
                </c:pt>
                <c:pt idx="18">
                  <c:v>IRL</c:v>
                </c:pt>
                <c:pt idx="19">
                  <c:v>CZE</c:v>
                </c:pt>
                <c:pt idx="20">
                  <c:v>ESP</c:v>
                </c:pt>
                <c:pt idx="21">
                  <c:v>ITA</c:v>
                </c:pt>
              </c:strCache>
            </c:strRef>
          </c:cat>
          <c:val>
            <c:numRef>
              <c:f>'Figure 3, Panel A'!$N$3:$N$24</c:f>
              <c:numCache>
                <c:formatCode>General</c:formatCode>
                <c:ptCount val="22"/>
                <c:pt idx="0">
                  <c:v>2.2769966496950511</c:v>
                </c:pt>
                <c:pt idx="1">
                  <c:v>2.5884430945320558</c:v>
                </c:pt>
                <c:pt idx="2">
                  <c:v>2.7340166941298483</c:v>
                </c:pt>
                <c:pt idx="3">
                  <c:v>2.8083819307075375</c:v>
                </c:pt>
                <c:pt idx="4">
                  <c:v>2.9336685368534843</c:v>
                </c:pt>
                <c:pt idx="5">
                  <c:v>3.1711630291523241</c:v>
                </c:pt>
                <c:pt idx="6">
                  <c:v>3.3832116757311459</c:v>
                </c:pt>
                <c:pt idx="7">
                  <c:v>3.6203444957748188</c:v>
                </c:pt>
                <c:pt idx="8">
                  <c:v>3.7171814802407166</c:v>
                </c:pt>
                <c:pt idx="9">
                  <c:v>3.7716991823802282</c:v>
                </c:pt>
                <c:pt idx="10">
                  <c:v>4.0389331176811538</c:v>
                </c:pt>
                <c:pt idx="11">
                  <c:v>4.9345251847544347</c:v>
                </c:pt>
                <c:pt idx="12">
                  <c:v>5.0997486121556967</c:v>
                </c:pt>
                <c:pt idx="13">
                  <c:v>5.225828264112331</c:v>
                </c:pt>
                <c:pt idx="14">
                  <c:v>5.8085771901167815</c:v>
                </c:pt>
                <c:pt idx="15">
                  <c:v>6.1794817189067652</c:v>
                </c:pt>
                <c:pt idx="16">
                  <c:v>6.3688090588440271</c:v>
                </c:pt>
                <c:pt idx="17">
                  <c:v>7.0008401165999157</c:v>
                </c:pt>
                <c:pt idx="18">
                  <c:v>7.7407184919804362</c:v>
                </c:pt>
                <c:pt idx="19">
                  <c:v>9.2540261565393411</c:v>
                </c:pt>
                <c:pt idx="20">
                  <c:v>9.771714432957058</c:v>
                </c:pt>
                <c:pt idx="21">
                  <c:v>10.0727032371279</c:v>
                </c:pt>
              </c:numCache>
            </c:numRef>
          </c:val>
          <c:smooth val="0"/>
        </c:ser>
        <c:dLbls>
          <c:showLegendKey val="0"/>
          <c:showVal val="0"/>
          <c:showCatName val="0"/>
          <c:showSerName val="0"/>
          <c:showPercent val="0"/>
          <c:showBubbleSize val="0"/>
        </c:dLbls>
        <c:marker val="1"/>
        <c:smooth val="0"/>
        <c:axId val="169673624"/>
        <c:axId val="169673232"/>
      </c:lineChart>
      <c:catAx>
        <c:axId val="169672448"/>
        <c:scaling>
          <c:orientation val="minMax"/>
        </c:scaling>
        <c:delete val="0"/>
        <c:axPos val="b"/>
        <c:numFmt formatCode="General" sourceLinked="0"/>
        <c:majorTickMark val="out"/>
        <c:minorTickMark val="none"/>
        <c:tickLblPos val="nextTo"/>
        <c:crossAx val="169672840"/>
        <c:crosses val="autoZero"/>
        <c:auto val="1"/>
        <c:lblAlgn val="ctr"/>
        <c:lblOffset val="100"/>
        <c:noMultiLvlLbl val="0"/>
      </c:catAx>
      <c:valAx>
        <c:axId val="169672840"/>
        <c:scaling>
          <c:orientation val="minMax"/>
        </c:scaling>
        <c:delete val="0"/>
        <c:axPos val="l"/>
        <c:majorGridlines>
          <c:spPr>
            <a:ln>
              <a:solidFill>
                <a:schemeClr val="bg1"/>
              </a:solidFill>
            </a:ln>
          </c:spPr>
        </c:majorGridlines>
        <c:numFmt formatCode="General" sourceLinked="1"/>
        <c:majorTickMark val="out"/>
        <c:minorTickMark val="none"/>
        <c:tickLblPos val="nextTo"/>
        <c:crossAx val="169672448"/>
        <c:crosses val="autoZero"/>
        <c:crossBetween val="between"/>
      </c:valAx>
      <c:valAx>
        <c:axId val="169673232"/>
        <c:scaling>
          <c:orientation val="minMax"/>
        </c:scaling>
        <c:delete val="0"/>
        <c:axPos val="r"/>
        <c:numFmt formatCode="General" sourceLinked="1"/>
        <c:majorTickMark val="out"/>
        <c:minorTickMark val="none"/>
        <c:tickLblPos val="nextTo"/>
        <c:crossAx val="169673624"/>
        <c:crosses val="max"/>
        <c:crossBetween val="between"/>
      </c:valAx>
      <c:catAx>
        <c:axId val="169673624"/>
        <c:scaling>
          <c:orientation val="minMax"/>
        </c:scaling>
        <c:delete val="1"/>
        <c:axPos val="b"/>
        <c:numFmt formatCode="General" sourceLinked="1"/>
        <c:majorTickMark val="out"/>
        <c:minorTickMark val="none"/>
        <c:tickLblPos val="nextTo"/>
        <c:crossAx val="169673232"/>
        <c:crosses val="autoZero"/>
        <c:auto val="1"/>
        <c:lblAlgn val="ctr"/>
        <c:lblOffset val="100"/>
        <c:noMultiLvlLbl val="0"/>
      </c:catAx>
      <c:spPr>
        <a:solidFill>
          <a:schemeClr val="accent1">
            <a:lumMod val="20000"/>
            <a:lumOff val="80000"/>
          </a:schemeClr>
        </a:solidFill>
      </c:spPr>
    </c:plotArea>
    <c:legend>
      <c:legendPos val="t"/>
      <c:layout>
        <c:manualLayout>
          <c:xMode val="edge"/>
          <c:yMode val="edge"/>
          <c:x val="2.0389254995059027E-2"/>
          <c:y val="2.9126243280323399E-2"/>
          <c:w val="0.68260017892748759"/>
          <c:h val="0.10558734611252565"/>
        </c:manualLayout>
      </c:layout>
      <c:overlay val="0"/>
      <c:txPr>
        <a:bodyPr/>
        <a:lstStyle/>
        <a:p>
          <a:pPr>
            <a:defRPr sz="1200" baseline="0"/>
          </a:pPr>
          <a:endParaRPr lang="it-IT"/>
        </a:p>
      </c:txPr>
    </c:legend>
    <c:plotVisOnly val="1"/>
    <c:dispBlanksAs val="gap"/>
    <c:showDLblsOverMax val="0"/>
  </c:chart>
  <c:spPr>
    <a:ln>
      <a:noFill/>
    </a:ln>
  </c:spPr>
  <c:txPr>
    <a:bodyPr/>
    <a:lstStyle/>
    <a:p>
      <a:pPr>
        <a:defRPr sz="800">
          <a:latin typeface="Arial" panose="020B0604020202020204" pitchFamily="34" charset="0"/>
          <a:cs typeface="Arial" panose="020B0604020202020204" pitchFamily="34" charset="0"/>
        </a:defRPr>
      </a:pPr>
      <a:endParaRPr lang="it-IT"/>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9405122810154373E-2"/>
          <c:y val="7.9325277777777772E-2"/>
          <c:w val="0.86537740740740743"/>
          <c:h val="0.80066367146945361"/>
        </c:manualLayout>
      </c:layout>
      <c:scatterChart>
        <c:scatterStyle val="lineMarker"/>
        <c:varyColors val="0"/>
        <c:ser>
          <c:idx val="0"/>
          <c:order val="0"/>
          <c:spPr>
            <a:ln w="28575">
              <a:noFill/>
            </a:ln>
          </c:spPr>
          <c:marker>
            <c:symbol val="diamond"/>
            <c:size val="8"/>
          </c:marker>
          <c:dPt>
            <c:idx val="16"/>
            <c:marker>
              <c:symbol val="diamond"/>
              <c:size val="10"/>
              <c:spPr>
                <a:solidFill>
                  <a:srgbClr val="C00000"/>
                </a:solidFill>
              </c:spPr>
            </c:marker>
            <c:bubble3D val="0"/>
          </c:dPt>
          <c:dPt>
            <c:idx val="34"/>
            <c:marker>
              <c:spPr>
                <a:solidFill>
                  <a:srgbClr val="1F497D">
                    <a:lumMod val="75000"/>
                  </a:srgbClr>
                </a:solidFill>
                <a:ln>
                  <a:noFill/>
                </a:ln>
              </c:spPr>
            </c:marker>
            <c:bubble3D val="0"/>
          </c:dPt>
          <c:dLbls>
            <c:dLbl>
              <c:idx val="0"/>
              <c:layout>
                <c:manualLayout>
                  <c:x val="-6.8069508245614002E-2"/>
                  <c:y val="2.4022045940743718E-2"/>
                </c:manualLayout>
              </c:layout>
              <c:tx>
                <c:strRef>
                  <c:f>'1.10'!$E$43</c:f>
                  <c:strCache>
                    <c:ptCount val="1"/>
                    <c:pt idx="0">
                      <c:v>AUS</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{273099EB-4C42-499B-9E11-C306FD8AB5DB}</c15:txfldGUID>
                      <c15:f>'1.10'!$E$43</c15:f>
                      <c15:dlblFieldTableCache>
                        <c:ptCount val="1"/>
                        <c:pt idx="0">
                          <c:v>AUS</c:v>
                        </c:pt>
                      </c15:dlblFieldTableCache>
                    </c15:dlblFTEntry>
                  </c15:dlblFieldTable>
                  <c15:showDataLabelsRange val="0"/>
                </c:ext>
              </c:extLst>
            </c:dLbl>
            <c:dLbl>
              <c:idx val="1"/>
              <c:layout>
                <c:manualLayout>
                  <c:x val="-1.2560991465692596E-2"/>
                  <c:y val="4.0915195031381572E-4"/>
                </c:manualLayout>
              </c:layout>
              <c:tx>
                <c:strRef>
                  <c:f>'1.10'!$E$44</c:f>
                  <c:strCache>
                    <c:ptCount val="1"/>
                    <c:pt idx="0">
                      <c:v>AUT</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{9F70FA4D-44AB-402F-B00A-FA294282B31F}</c15:txfldGUID>
                      <c15:f>'1.10'!$E$44</c15:f>
                      <c15:dlblFieldTableCache>
                        <c:ptCount val="1"/>
                        <c:pt idx="0">
                          <c:v>AUT</c:v>
                        </c:pt>
                      </c15:dlblFieldTableCache>
                    </c15:dlblFTEntry>
                  </c15:dlblFieldTable>
                  <c15:showDataLabelsRange val="0"/>
                </c:ext>
              </c:extLst>
            </c:dLbl>
            <c:dLbl>
              <c:idx val="2"/>
              <c:layout>
                <c:manualLayout>
                  <c:x val="-1.5935356419037035E-2"/>
                  <c:y val="-2.4736142240084989E-2"/>
                </c:manualLayout>
              </c:layout>
              <c:tx>
                <c:strRef>
                  <c:f>'1.10'!$E$45</c:f>
                  <c:strCache>
                    <c:ptCount val="1"/>
                    <c:pt idx="0">
                      <c:v>BEL</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{0EC036F8-DF5D-4582-B724-28EBF4B4B8E9}</c15:txfldGUID>
                      <c15:f>'1.10'!$E$45</c15:f>
                      <c15:dlblFieldTableCache>
                        <c:ptCount val="1"/>
                        <c:pt idx="0">
                          <c:v>BEL</c:v>
                        </c:pt>
                      </c15:dlblFieldTableCache>
                    </c15:dlblFTEntry>
                  </c15:dlblFieldTable>
                  <c15:showDataLabelsRange val="0"/>
                </c:ext>
              </c:extLst>
            </c:dLbl>
            <c:dLbl>
              <c:idx val="3"/>
              <c:layout>
                <c:manualLayout>
                  <c:x val="-1.2449149434863888E-2"/>
                  <c:y val="3.1256795775314789E-3"/>
                </c:manualLayout>
              </c:layout>
              <c:tx>
                <c:strRef>
                  <c:f>'1.10'!$E$46</c:f>
                  <c:strCache>
                    <c:ptCount val="1"/>
                    <c:pt idx="0">
                      <c:v>CAN</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{3DD09F6D-3D1B-4C58-9F4F-6C898E44CC07}</c15:txfldGUID>
                      <c15:f>'1.10'!$E$46</c15:f>
                      <c15:dlblFieldTableCache>
                        <c:ptCount val="1"/>
                        <c:pt idx="0">
                          <c:v>CAN</c:v>
                        </c:pt>
                      </c15:dlblFieldTableCache>
                    </c15:dlblFTEntry>
                  </c15:dlblFieldTable>
                  <c15:showDataLabelsRange val="0"/>
                </c:ext>
              </c:extLst>
            </c:dLbl>
            <c:dLbl>
              <c:idx val="4"/>
              <c:layout>
                <c:manualLayout>
                  <c:x val="-5.3724237614793419E-2"/>
                  <c:y val="1.7822790586324067E-2"/>
                </c:manualLayout>
              </c:layout>
              <c:tx>
                <c:strRef>
                  <c:f>'1.10'!$E$47</c:f>
                  <c:strCache>
                    <c:ptCount val="1"/>
                    <c:pt idx="0">
                      <c:v>CHL</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{5B86C06F-8AF0-4A5B-84F9-52D11B4F82F1}</c15:txfldGUID>
                      <c15:f>'1.10'!$E$47</c15:f>
                      <c15:dlblFieldTableCache>
                        <c:ptCount val="1"/>
                        <c:pt idx="0">
                          <c:v>CHL</c:v>
                        </c:pt>
                      </c15:dlblFieldTableCache>
                    </c15:dlblFTEntry>
                  </c15:dlblFieldTable>
                  <c15:showDataLabelsRange val="0"/>
                </c:ext>
              </c:extLst>
            </c:dLbl>
            <c:dLbl>
              <c:idx val="5"/>
              <c:layout>
                <c:manualLayout>
                  <c:x val="-3.9926492149820837E-2"/>
                  <c:y val="-2.8218869967287039E-2"/>
                </c:manualLayout>
              </c:layout>
              <c:tx>
                <c:strRef>
                  <c:f>'1.10'!$E$48</c:f>
                  <c:strCache>
                    <c:ptCount val="1"/>
                    <c:pt idx="0">
                      <c:v>CZE</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{F318AEBC-ECEA-45D0-86C6-8997AE0E60E1}</c15:txfldGUID>
                      <c15:f>'1.10'!$E$48</c15:f>
                      <c15:dlblFieldTableCache>
                        <c:ptCount val="1"/>
                        <c:pt idx="0">
                          <c:v>CZE</c:v>
                        </c:pt>
                      </c15:dlblFieldTableCache>
                    </c15:dlblFTEntry>
                  </c15:dlblFieldTable>
                  <c15:showDataLabelsRange val="0"/>
                </c:ext>
              </c:extLst>
            </c:dLbl>
            <c:dLbl>
              <c:idx val="6"/>
              <c:layout>
                <c:manualLayout>
                  <c:x val="-1.7431034920865736E-2"/>
                  <c:y val="2.0539318213541668E-2"/>
                </c:manualLayout>
              </c:layout>
              <c:tx>
                <c:strRef>
                  <c:f>'1.10'!$E$49</c:f>
                  <c:strCache>
                    <c:ptCount val="1"/>
                    <c:pt idx="0">
                      <c:v>DNK</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{CC323105-EBFD-4D11-BC25-1C3079A5BAD7}</c15:txfldGUID>
                      <c15:f>'1.10'!$E$49</c15:f>
                      <c15:dlblFieldTableCache>
                        <c:ptCount val="1"/>
                        <c:pt idx="0">
                          <c:v>DNK</c:v>
                        </c:pt>
                      </c15:dlblFieldTableCache>
                    </c15:dlblFTEntry>
                  </c15:dlblFieldTable>
                  <c15:showDataLabelsRange val="0"/>
                </c:ext>
              </c:extLst>
            </c:dLbl>
            <c:dLbl>
              <c:idx val="7"/>
              <c:layout>
                <c:manualLayout>
                  <c:x val="-5.812910725020138E-2"/>
                  <c:y val="2.0539318213541668E-2"/>
                </c:manualLayout>
              </c:layout>
              <c:tx>
                <c:strRef>
                  <c:f>'1.10'!$E$50</c:f>
                  <c:strCache>
                    <c:ptCount val="1"/>
                    <c:pt idx="0">
                      <c:v>EST</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{901B79AB-FAD6-4C89-AC7C-D9DDD18F48C3}</c15:txfldGUID>
                      <c15:f>'1.10'!$E$50</c15:f>
                      <c15:dlblFieldTableCache>
                        <c:ptCount val="1"/>
                        <c:pt idx="0">
                          <c:v>EST</c:v>
                        </c:pt>
                      </c15:dlblFieldTableCache>
                    </c15:dlblFTEntry>
                  </c15:dlblFieldTable>
                  <c15:showDataLabelsRange val="0"/>
                </c:ext>
              </c:extLst>
            </c:dLbl>
            <c:dLbl>
              <c:idx val="8"/>
              <c:layout>
                <c:manualLayout>
                  <c:x val="-5.9560054626392904E-2"/>
                  <c:y val="1.7056590486339618E-2"/>
                </c:manualLayout>
              </c:layout>
              <c:tx>
                <c:strRef>
                  <c:f>'1.10'!$E$51</c:f>
                  <c:strCache>
                    <c:ptCount val="1"/>
                    <c:pt idx="0">
                      <c:v>FIN</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{2E288626-6E0F-4CE7-A7B9-33B481D347C1}</c15:txfldGUID>
                      <c15:f>'1.10'!$E$51</c15:f>
                      <c15:dlblFieldTableCache>
                        <c:ptCount val="1"/>
                        <c:pt idx="0">
                          <c:v>FIN</c:v>
                        </c:pt>
                      </c15:dlblFieldTableCache>
                    </c15:dlblFTEntry>
                  </c15:dlblFieldTable>
                  <c15:showDataLabelsRange val="0"/>
                </c:ext>
              </c:extLst>
            </c:dLbl>
            <c:dLbl>
              <c:idx val="9"/>
              <c:layout>
                <c:manualLayout>
                  <c:x val="-1.5087360125589512E-2"/>
                  <c:y val="1.0091135031935516E-2"/>
                </c:manualLayout>
              </c:layout>
              <c:tx>
                <c:strRef>
                  <c:f>'1.10'!$E$52</c:f>
                  <c:strCache>
                    <c:ptCount val="1"/>
                    <c:pt idx="0">
                      <c:v>FRA</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{380083A9-9DE9-4BEA-A987-E4D9B635CAA2}</c15:txfldGUID>
                      <c15:f>'1.10'!$E$52</c15:f>
                      <c15:dlblFieldTableCache>
                        <c:ptCount val="1"/>
                        <c:pt idx="0">
                          <c:v>FRA</c:v>
                        </c:pt>
                      </c15:dlblFieldTableCache>
                    </c15:dlblFTEntry>
                  </c15:dlblFieldTable>
                  <c15:showDataLabelsRange val="0"/>
                </c:ext>
              </c:extLst>
            </c:dLbl>
            <c:dLbl>
              <c:idx val="10"/>
              <c:layout>
                <c:manualLayout>
                  <c:x val="-5.2352086132088964E-2"/>
                  <c:y val="3.0987501395147821E-2"/>
                </c:manualLayout>
              </c:layout>
              <c:tx>
                <c:strRef>
                  <c:f>'1.10'!$E$53</c:f>
                  <c:strCache>
                    <c:ptCount val="1"/>
                    <c:pt idx="0">
                      <c:v>DEU</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{106964FB-2FA3-40EF-967B-1CE03B25727C}</c15:txfldGUID>
                      <c15:f>'1.10'!$E$53</c15:f>
                      <c15:dlblFieldTableCache>
                        <c:ptCount val="1"/>
                        <c:pt idx="0">
                          <c:v>DEU</c:v>
                        </c:pt>
                      </c15:dlblFieldTableCache>
                    </c15:dlblFTEntry>
                  </c15:dlblFieldTable>
                  <c15:showDataLabelsRange val="0"/>
                </c:ext>
              </c:extLst>
            </c:dLbl>
            <c:dLbl>
              <c:idx val="11"/>
              <c:layout>
                <c:manualLayout>
                  <c:x val="-6.8393349349804594E-2"/>
                  <c:y val="-2.8218869967287039E-2"/>
                </c:manualLayout>
              </c:layout>
              <c:tx>
                <c:strRef>
                  <c:f>'1.10'!$E$54</c:f>
                  <c:strCache>
                    <c:ptCount val="1"/>
                    <c:pt idx="0">
                      <c:v>GRC</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{38855FA8-9060-4E87-82B9-332B4EF7525C}</c15:txfldGUID>
                      <c15:f>'1.10'!$E$54</c15:f>
                      <c15:dlblFieldTableCache>
                        <c:ptCount val="1"/>
                        <c:pt idx="0">
                          <c:v>GRC</c:v>
                        </c:pt>
                      </c15:dlblFieldTableCache>
                    </c15:dlblFTEntry>
                  </c15:dlblFieldTable>
                  <c15:showDataLabelsRange val="0"/>
                </c:ext>
              </c:extLst>
            </c:dLbl>
            <c:dLbl>
              <c:idx val="12"/>
              <c:layout>
                <c:manualLayout>
                  <c:x val="-7.1002069355784334E-2"/>
                  <c:y val="3.8918796775158663E-3"/>
                </c:manualLayout>
              </c:layout>
              <c:tx>
                <c:strRef>
                  <c:f>'1.10'!$E$55</c:f>
                  <c:strCache>
                    <c:ptCount val="1"/>
                    <c:pt idx="0">
                      <c:v>HUN</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{7922E892-7C59-45D6-AAE7-2FB4C5D4AB70}</c15:txfldGUID>
                      <c15:f>'1.10'!$E$55</c15:f>
                      <c15:dlblFieldTableCache>
                        <c:ptCount val="1"/>
                        <c:pt idx="0">
                          <c:v>HUN</c:v>
                        </c:pt>
                      </c15:dlblFieldTableCache>
                    </c15:dlblFTEntry>
                  </c15:dlblFieldTable>
                  <c15:showDataLabelsRange val="0"/>
                </c:ext>
              </c:extLst>
            </c:dLbl>
            <c:dLbl>
              <c:idx val="13"/>
              <c:layout>
                <c:manualLayout>
                  <c:x val="-6.2486865980417812E-2"/>
                  <c:y val="-3.8397758768726861E-3"/>
                </c:manualLayout>
              </c:layout>
              <c:tx>
                <c:strRef>
                  <c:f>'1.10'!$E$56</c:f>
                  <c:strCache>
                    <c:ptCount val="1"/>
                    <c:pt idx="0">
                      <c:v>ISL</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{4DF5819E-CF14-4F8D-9A21-5CE2B8F8CA88}</c15:txfldGUID>
                      <c15:f>'1.10'!$E$56</c15:f>
                      <c15:dlblFieldTableCache>
                        <c:ptCount val="1"/>
                        <c:pt idx="0">
                          <c:v>ISL</c:v>
                        </c:pt>
                      </c15:dlblFieldTableCache>
                    </c15:dlblFTEntry>
                  </c15:dlblFieldTable>
                  <c15:showDataLabelsRange val="0"/>
                </c:ext>
              </c:extLst>
            </c:dLbl>
            <c:dLbl>
              <c:idx val="14"/>
              <c:layout>
                <c:manualLayout>
                  <c:x val="-2.9627009609326328E-2"/>
                  <c:y val="2.7504773667945768E-2"/>
                </c:manualLayout>
              </c:layout>
              <c:tx>
                <c:strRef>
                  <c:f>'1.10'!$E$57</c:f>
                  <c:strCache>
                    <c:ptCount val="1"/>
                    <c:pt idx="0">
                      <c:v>IRL</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{20EC9F02-8D55-4ED2-B659-2D6B406ADE99}</c15:txfldGUID>
                      <c15:f>'1.10'!$E$57</c15:f>
                      <c15:dlblFieldTableCache>
                        <c:ptCount val="1"/>
                        <c:pt idx="0">
                          <c:v>IRL</c:v>
                        </c:pt>
                      </c15:dlblFieldTableCache>
                    </c15:dlblFTEntry>
                  </c15:dlblFieldTable>
                  <c15:showDataLabelsRange val="0"/>
                </c:ext>
              </c:extLst>
            </c:dLbl>
            <c:dLbl>
              <c:idx val="15"/>
              <c:layout>
                <c:manualLayout>
                  <c:x val="-1.5352405336293036E-2"/>
                  <c:y val="-3.441812532170669E-2"/>
                </c:manualLayout>
              </c:layout>
              <c:tx>
                <c:strRef>
                  <c:f>'1.10'!$E$58</c:f>
                  <c:strCache>
                    <c:ptCount val="1"/>
                    <c:pt idx="0">
                      <c:v>ISR</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{2D1E2EA9-0260-4443-B10D-2B37E80582A4}</c15:txfldGUID>
                      <c15:f>'1.10'!$E$58</c15:f>
                      <c15:dlblFieldTableCache>
                        <c:ptCount val="1"/>
                        <c:pt idx="0">
                          <c:v>ISR</c:v>
                        </c:pt>
                      </c15:dlblFieldTableCache>
                    </c15:dlblFTEntry>
                  </c15:dlblFieldTable>
                  <c15:showDataLabelsRange val="0"/>
                </c:ext>
              </c:extLst>
            </c:dLbl>
            <c:dLbl>
              <c:idx val="16"/>
              <c:layout>
                <c:manualLayout>
                  <c:x val="-1.5952976639482728E-2"/>
                  <c:y val="-2.0487214412898486E-2"/>
                </c:manualLayout>
              </c:layout>
              <c:tx>
                <c:strRef>
                  <c:f>'1.10'!$E$59</c:f>
                  <c:strCache>
                    <c:ptCount val="1"/>
                    <c:pt idx="0">
                      <c:v>ITA</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{49B5247E-64AB-4575-B60D-154151320269}</c15:txfldGUID>
                      <c15:f>'1.10'!$E$59</c15:f>
                      <c15:dlblFieldTableCache>
                        <c:ptCount val="1"/>
                        <c:pt idx="0">
                          <c:v>ITA</c:v>
                        </c:pt>
                      </c15:dlblFieldTableCache>
                    </c15:dlblFTEntry>
                  </c15:dlblFieldTable>
                  <c15:showDataLabelsRange val="0"/>
                </c:ext>
              </c:extLst>
            </c:dLbl>
            <c:dLbl>
              <c:idx val="17"/>
              <c:layout>
                <c:manualLayout>
                  <c:x val="-6.5731583206483202E-2"/>
                  <c:y val="-1.0805231331276787E-2"/>
                </c:manualLayout>
              </c:layout>
              <c:tx>
                <c:strRef>
                  <c:f>'1.10'!$E$60</c:f>
                  <c:strCache>
                    <c:ptCount val="1"/>
                    <c:pt idx="0">
                      <c:v>JPN</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{E1C4F3B2-D506-4D54-9CDD-7FD4D91019DF}</c15:txfldGUID>
                      <c15:f>'1.10'!$E$60</c15:f>
                      <c15:dlblFieldTableCache>
                        <c:ptCount val="1"/>
                        <c:pt idx="0">
                          <c:v>JPN</c:v>
                        </c:pt>
                      </c15:dlblFieldTableCache>
                    </c15:dlblFTEntry>
                  </c15:dlblFieldTable>
                  <c15:showDataLabelsRange val="0"/>
                </c:ext>
              </c:extLst>
            </c:dLbl>
            <c:dLbl>
              <c:idx val="18"/>
              <c:layout>
                <c:manualLayout>
                  <c:x val="-1.7425285164720312E-2"/>
                  <c:y val="-2.0487214412898486E-2"/>
                </c:manualLayout>
              </c:layout>
              <c:tx>
                <c:strRef>
                  <c:f>'1.10'!$E$61</c:f>
                  <c:strCache>
                    <c:ptCount val="1"/>
                    <c:pt idx="0">
                      <c:v>KOR</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{5F11281B-8C94-49F4-855F-E41CE35FDA69}</c15:txfldGUID>
                      <c15:f>'1.10'!$E$61</c15:f>
                      <c15:dlblFieldTableCache>
                        <c:ptCount val="1"/>
                        <c:pt idx="0">
                          <c:v>KOR</c:v>
                        </c:pt>
                      </c15:dlblFieldTableCache>
                    </c15:dlblFTEntry>
                  </c15:dlblFieldTable>
                  <c15:showDataLabelsRange val="0"/>
                </c:ext>
              </c:extLst>
            </c:dLbl>
            <c:dLbl>
              <c:idx val="19"/>
              <c:layout>
                <c:manualLayout>
                  <c:x val="-1.7442905385165963E-2"/>
                  <c:y val="-2.4736142240084989E-2"/>
                </c:manualLayout>
              </c:layout>
              <c:tx>
                <c:strRef>
                  <c:f>'1.10'!$E$62</c:f>
                  <c:strCache>
                    <c:ptCount val="1"/>
                    <c:pt idx="0">
                      <c:v>LUX</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{EBF64C4A-4C9E-47AF-AEAF-662626778ABE}</c15:txfldGUID>
                      <c15:f>'1.10'!$E$62</c15:f>
                      <c15:dlblFieldTableCache>
                        <c:ptCount val="1"/>
                        <c:pt idx="0">
                          <c:v>LUX</c:v>
                        </c:pt>
                      </c15:dlblFieldTableCache>
                    </c15:dlblFTEntry>
                  </c15:dlblFieldTable>
                  <c15:showDataLabelsRange val="0"/>
                </c:ext>
              </c:extLst>
            </c:dLbl>
            <c:dLbl>
              <c:idx val="20"/>
              <c:layout>
                <c:manualLayout>
                  <c:x val="-5.3736108079093646E-2"/>
                  <c:y val="2.4022045940743718E-2"/>
                </c:manualLayout>
              </c:layout>
              <c:tx>
                <c:strRef>
                  <c:f>'1.10'!$E$63</c:f>
                  <c:strCache>
                    <c:ptCount val="1"/>
                    <c:pt idx="0">
                      <c:v>MEX</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{F2B8D265-0C28-42FE-BE5A-C6E3A3818C05}</c15:txfldGUID>
                      <c15:f>'1.10'!$E$63</c15:f>
                      <c15:dlblFieldTableCache>
                        <c:ptCount val="1"/>
                        <c:pt idx="0">
                          <c:v>MEX</c:v>
                        </c:pt>
                      </c15:dlblFieldTableCache>
                    </c15:dlblFTEntry>
                  </c15:dlblFieldTable>
                  <c15:showDataLabelsRange val="0"/>
                </c:ext>
              </c:extLst>
            </c:dLbl>
            <c:dLbl>
              <c:idx val="21"/>
              <c:layout>
                <c:manualLayout>
                  <c:x val="-7.2798218985212548E-2"/>
                  <c:y val="3.1256795775314152E-3"/>
                </c:manualLayout>
              </c:layout>
              <c:tx>
                <c:strRef>
                  <c:f>'1.10'!$E$64</c:f>
                  <c:strCache>
                    <c:ptCount val="1"/>
                    <c:pt idx="0">
                      <c:v>NLD</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{DB60A21F-23A4-4DC1-846E-D3D58146678A}</c15:txfldGUID>
                      <c15:f>'1.10'!$E$64</c15:f>
                      <c15:dlblFieldTableCache>
                        <c:ptCount val="1"/>
                        <c:pt idx="0">
                          <c:v>NLD</c:v>
                        </c:pt>
                      </c15:dlblFieldTableCache>
                    </c15:dlblFTEntry>
                  </c15:dlblFieldTable>
                  <c15:showDataLabelsRange val="0"/>
                </c:ext>
              </c:extLst>
            </c:dLbl>
            <c:dLbl>
              <c:idx val="22"/>
              <c:layout>
                <c:manualLayout>
                  <c:x val="-5.9295009415689381E-2"/>
                  <c:y val="2.0539318213541668E-2"/>
                </c:manualLayout>
              </c:layout>
              <c:tx>
                <c:strRef>
                  <c:f>'1.10'!$E$65</c:f>
                  <c:strCache>
                    <c:ptCount val="1"/>
                    <c:pt idx="0">
                      <c:v>NZL</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{A7C99D6D-98BA-41E7-8939-92DEAB776A0F}</c15:txfldGUID>
                      <c15:f>'1.10'!$E$65</c15:f>
                      <c15:dlblFieldTableCache>
                        <c:ptCount val="1"/>
                        <c:pt idx="0">
                          <c:v>NZL</c:v>
                        </c:pt>
                      </c15:dlblFieldTableCache>
                    </c15:dlblFTEntry>
                  </c15:dlblFieldTable>
                  <c15:showDataLabelsRange val="0"/>
                </c:ext>
              </c:extLst>
            </c:dLbl>
            <c:dLbl>
              <c:idx val="23"/>
              <c:layout>
                <c:manualLayout>
                  <c:x val="-1.8261410993867608E-2"/>
                  <c:y val="-2.4736142240084989E-2"/>
                </c:manualLayout>
              </c:layout>
              <c:tx>
                <c:strRef>
                  <c:f>'1.10'!$E$66</c:f>
                  <c:strCache>
                    <c:ptCount val="1"/>
                    <c:pt idx="0">
                      <c:v>NOR</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{1687058E-1F0E-47B2-AA44-7B3966571793}</c15:txfldGUID>
                      <c15:f>'1.10'!$E$66</c15:f>
                      <c15:dlblFieldTableCache>
                        <c:ptCount val="1"/>
                        <c:pt idx="0">
                          <c:v>NOR</c:v>
                        </c:pt>
                      </c15:dlblFieldTableCache>
                    </c15:dlblFTEntry>
                  </c15:dlblFieldTable>
                  <c15:showDataLabelsRange val="0"/>
                </c:ext>
              </c:extLst>
            </c:dLbl>
            <c:dLbl>
              <c:idx val="24"/>
              <c:layout>
                <c:manualLayout>
                  <c:x val="-3.4143721275562998E-2"/>
                  <c:y val="-2.4736142240084958E-2"/>
                </c:manualLayout>
              </c:layout>
              <c:tx>
                <c:strRef>
                  <c:f>'1.10'!$E$67</c:f>
                  <c:strCache>
                    <c:ptCount val="1"/>
                    <c:pt idx="0">
                      <c:v>POL</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{5528A6C6-9A64-4E8B-952B-0196D8331BCF}</c15:txfldGUID>
                      <c15:f>'1.10'!$E$67</c15:f>
                      <c15:dlblFieldTableCache>
                        <c:ptCount val="1"/>
                        <c:pt idx="0">
                          <c:v>POL</c:v>
                        </c:pt>
                      </c15:dlblFieldTableCache>
                    </c15:dlblFTEntry>
                  </c15:dlblFieldTable>
                  <c15:showDataLabelsRange val="0"/>
                </c:ext>
              </c:extLst>
            </c:dLbl>
            <c:dLbl>
              <c:idx val="25"/>
              <c:layout>
                <c:manualLayout>
                  <c:x val="-3.6958505122754511E-2"/>
                  <c:y val="-2.745266986730259E-2"/>
                </c:manualLayout>
              </c:layout>
              <c:tx>
                <c:strRef>
                  <c:f>'1.10'!$E$68</c:f>
                  <c:strCache>
                    <c:ptCount val="1"/>
                    <c:pt idx="0">
                      <c:v>PRT</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{9C5757F4-33AD-40AA-8288-8A6CC6F2F57B}</c15:txfldGUID>
                      <c15:f>'1.10'!$E$68</c15:f>
                      <c15:dlblFieldTableCache>
                        <c:ptCount val="1"/>
                        <c:pt idx="0">
                          <c:v>PRT</c:v>
                        </c:pt>
                      </c15:dlblFieldTableCache>
                    </c15:dlblFTEntry>
                  </c15:dlblFieldTable>
                  <c15:showDataLabelsRange val="0"/>
                </c:ext>
              </c:extLst>
            </c:dLbl>
            <c:dLbl>
              <c:idx val="26"/>
              <c:layout>
                <c:manualLayout>
                  <c:x val="-1.1035822279118018E-2"/>
                  <c:y val="3.8918796775158663E-3"/>
                </c:manualLayout>
              </c:layout>
              <c:tx>
                <c:strRef>
                  <c:f>'1.10'!$E$69</c:f>
                  <c:strCache>
                    <c:ptCount val="1"/>
                    <c:pt idx="0">
                      <c:v>SVK</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{EB55C4B0-1A50-48D5-8D2F-9436CD592A10}</c15:txfldGUID>
                      <c15:f>'1.10'!$E$69</c15:f>
                      <c15:dlblFieldTableCache>
                        <c:ptCount val="1"/>
                        <c:pt idx="0">
                          <c:v>SVK</c:v>
                        </c:pt>
                      </c15:dlblFieldTableCache>
                    </c15:dlblFTEntry>
                  </c15:dlblFieldTable>
                  <c15:showDataLabelsRange val="0"/>
                </c:ext>
              </c:extLst>
            </c:dLbl>
            <c:dLbl>
              <c:idx val="27"/>
              <c:layout>
                <c:manualLayout>
                  <c:x val="-5.9336185088730793E-2"/>
                  <c:y val="1.7822790586324036E-2"/>
                </c:manualLayout>
              </c:layout>
              <c:tx>
                <c:strRef>
                  <c:f>'1.10'!$E$70</c:f>
                  <c:strCache>
                    <c:ptCount val="1"/>
                    <c:pt idx="0">
                      <c:v>SVN</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{D9DF8802-8754-4CA5-A648-88B53088EF28}</c15:txfldGUID>
                      <c15:f>'1.10'!$E$70</c15:f>
                      <c15:dlblFieldTableCache>
                        <c:ptCount val="1"/>
                        <c:pt idx="0">
                          <c:v>SVN</c:v>
                        </c:pt>
                      </c15:dlblFieldTableCache>
                    </c15:dlblFTEntry>
                  </c15:dlblFieldTable>
                  <c15:showDataLabelsRange val="0"/>
                </c:ext>
              </c:extLst>
            </c:dLbl>
            <c:dLbl>
              <c:idx val="28"/>
              <c:layout>
                <c:manualLayout>
                  <c:x val="-5.0308696988407522E-2"/>
                  <c:y val="-3.441812532170669E-2"/>
                </c:manualLayout>
              </c:layout>
              <c:tx>
                <c:strRef>
                  <c:f>'1.10'!$E$71</c:f>
                  <c:strCache>
                    <c:ptCount val="1"/>
                    <c:pt idx="0">
                      <c:v>ESP</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{DD64E8AA-CA88-45A3-B533-43847E6DC5DB}</c15:txfldGUID>
                      <c15:f>'1.10'!$E$71</c15:f>
                      <c15:dlblFieldTableCache>
                        <c:ptCount val="1"/>
                        <c:pt idx="0">
                          <c:v>ESP</c:v>
                        </c:pt>
                      </c15:dlblFieldTableCache>
                    </c15:dlblFTEntry>
                  </c15:dlblFieldTable>
                  <c15:showDataLabelsRange val="0"/>
                </c:ext>
              </c:extLst>
            </c:dLbl>
            <c:dLbl>
              <c:idx val="29"/>
              <c:layout>
                <c:manualLayout>
                  <c:x val="-1.8108393289997398E-2"/>
                  <c:y val="2.4022045940743718E-2"/>
                </c:manualLayout>
              </c:layout>
              <c:tx>
                <c:strRef>
                  <c:f>'1.10'!$E$72</c:f>
                  <c:strCache>
                    <c:ptCount val="1"/>
                    <c:pt idx="0">
                      <c:v>SWE</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{10A7E883-E394-4010-8A29-954B75AAFAFA}</c15:txfldGUID>
                      <c15:f>'1.10'!$E$72</c15:f>
                      <c15:dlblFieldTableCache>
                        <c:ptCount val="1"/>
                        <c:pt idx="0">
                          <c:v>SWE</c:v>
                        </c:pt>
                      </c15:dlblFieldTableCache>
                    </c15:dlblFTEntry>
                  </c15:dlblFieldTable>
                  <c15:showDataLabelsRange val="0"/>
                </c:ext>
              </c:extLst>
            </c:dLbl>
            <c:dLbl>
              <c:idx val="30"/>
              <c:layout>
                <c:manualLayout>
                  <c:x val="-1.5835199376503864E-2"/>
                  <c:y val="2.4022045940743718E-2"/>
                </c:manualLayout>
              </c:layout>
              <c:tx>
                <c:strRef>
                  <c:f>'1.10'!$E$73</c:f>
                  <c:strCache>
                    <c:ptCount val="1"/>
                    <c:pt idx="0">
                      <c:v>CHE</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{ADFBBEB6-E523-43EE-A25D-071AC4A19946}</c15:txfldGUID>
                      <c15:f>'1.10'!$E$73</c15:f>
                      <c15:dlblFieldTableCache>
                        <c:ptCount val="1"/>
                        <c:pt idx="0">
                          <c:v>CHE</c:v>
                        </c:pt>
                      </c15:dlblFieldTableCache>
                    </c15:dlblFTEntry>
                  </c15:dlblFieldTable>
                  <c15:showDataLabelsRange val="0"/>
                </c:ext>
              </c:extLst>
            </c:dLbl>
            <c:dLbl>
              <c:idx val="31"/>
              <c:layout>
                <c:manualLayout>
                  <c:x val="-1.8514585740270904E-2"/>
                  <c:y val="-2.1253414512882939E-2"/>
                </c:manualLayout>
              </c:layout>
              <c:tx>
                <c:strRef>
                  <c:f>'1.10'!$E$74</c:f>
                  <c:strCache>
                    <c:ptCount val="1"/>
                    <c:pt idx="0">
                      <c:v>TUR</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{C5B388B5-07AF-47B8-86F9-AB0D450DC121}</c15:txfldGUID>
                      <c15:f>'1.10'!$E$74</c15:f>
                      <c15:dlblFieldTableCache>
                        <c:ptCount val="1"/>
                        <c:pt idx="0">
                          <c:v>TUR</c:v>
                        </c:pt>
                      </c15:dlblFieldTableCache>
                    </c15:dlblFTEntry>
                  </c15:dlblFieldTable>
                  <c15:showDataLabelsRange val="0"/>
                </c:ext>
              </c:extLst>
            </c:dLbl>
            <c:dLbl>
              <c:idx val="32"/>
              <c:layout>
                <c:manualLayout>
                  <c:x val="-6.8522811601078953E-2"/>
                  <c:y val="1.7056590486339618E-2"/>
                </c:manualLayout>
              </c:layout>
              <c:tx>
                <c:strRef>
                  <c:f>'1.10'!$E$75</c:f>
                  <c:strCache>
                    <c:ptCount val="1"/>
                    <c:pt idx="0">
                      <c:v>GBR</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{FD28801D-F31A-4E92-8529-39A978FC3B4A}</c15:txfldGUID>
                      <c15:f>'1.10'!$E$75</c15:f>
                      <c15:dlblFieldTableCache>
                        <c:ptCount val="1"/>
                        <c:pt idx="0">
                          <c:v>GBR</c:v>
                        </c:pt>
                      </c15:dlblFieldTableCache>
                    </c15:dlblFTEntry>
                  </c15:dlblFieldTable>
                  <c15:showDataLabelsRange val="0"/>
                </c:ext>
              </c:extLst>
            </c:dLbl>
            <c:dLbl>
              <c:idx val="33"/>
              <c:layout>
                <c:manualLayout>
                  <c:x val="-1.7007036774141972E-2"/>
                  <c:y val="-1.3522033189024087E-2"/>
                </c:manualLayout>
              </c:layout>
              <c:tx>
                <c:strRef>
                  <c:f>'1.10'!$E$76</c:f>
                  <c:strCache>
                    <c:ptCount val="1"/>
                    <c:pt idx="0">
                      <c:v>USA</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{60D59281-3ADB-4A6C-8D00-D7D97390E975}</c15:txfldGUID>
                      <c15:f>'1.10'!$E$76</c15:f>
                      <c15:dlblFieldTableCache>
                        <c:ptCount val="1"/>
                        <c:pt idx="0">
                          <c:v>USA</c:v>
                        </c:pt>
                      </c15:dlblFieldTableCache>
                    </c15:dlblFTEntry>
                  </c15:dlblFieldTable>
                  <c15:showDataLabelsRange val="0"/>
                </c:ext>
              </c:extLst>
            </c:dLbl>
            <c:dLbl>
              <c:idx val="34"/>
              <c:layout>
                <c:manualLayout>
                  <c:x val="-3.4922712418300653E-2"/>
                  <c:y val="-3.5184444444444442E-2"/>
                </c:manualLayout>
              </c:layout>
              <c:tx>
                <c:strRef>
                  <c:f>'1.10'!$E$77</c:f>
                  <c:strCache>
                    <c:ptCount val="1"/>
                    <c:pt idx="0">
                      <c:v>OECD</c:v>
                    </c:pt>
                  </c:strCache>
                </c:strRef>
              </c:tx>
              <c:spPr/>
              <c:txPr>
                <a:bodyPr/>
                <a:lstStyle/>
                <a:p>
                  <a:pPr>
                    <a:defRPr sz="950" b="0" i="0" baseline="0"/>
                  </a:pPr>
                  <a:endParaRPr lang="it-IT"/>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{7942CECB-5182-4C10-BAF1-704286264899}</c15:txfldGUID>
                      <c15:f>'1.10'!$E$77</c15:f>
                      <c15:dlblFieldTableCache>
                        <c:ptCount val="1"/>
                        <c:pt idx="0">
                          <c:v>OECD</c:v>
                        </c:pt>
                      </c15:dlblFieldTableCache>
                    </c15:dlblFTEntry>
                  </c15:dlblFieldTable>
                  <c15:showDataLabelsRange val="0"/>
                </c:ext>
              </c:extLst>
            </c:dLbl>
            <c:spPr>
              <a:noFill/>
              <a:ln>
                <a:noFill/>
              </a:ln>
              <a:effectLst/>
            </c:spPr>
            <c:txPr>
              <a:bodyPr/>
              <a:lstStyle/>
              <a:p>
                <a:pPr>
                  <a:defRPr sz="950" baseline="0"/>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trendline>
            <c:trendlineType val="linear"/>
            <c:dispRSqr val="0"/>
            <c:dispEq val="0"/>
          </c:trendline>
          <c:trendline>
            <c:trendlineType val="linear"/>
            <c:dispRSqr val="1"/>
            <c:dispEq val="0"/>
            <c:trendlineLbl>
              <c:layout>
                <c:manualLayout>
                  <c:x val="0.11784536813977597"/>
                  <c:y val="-0.58217135464963199"/>
                </c:manualLayout>
              </c:layout>
              <c:numFmt formatCode="0.00" sourceLinked="0"/>
              <c:spPr>
                <a:solidFill>
                  <a:sysClr val="window" lastClr="FFFFFF"/>
                </a:solidFill>
              </c:spPr>
              <c:txPr>
                <a:bodyPr/>
                <a:lstStyle/>
                <a:p>
                  <a:pPr>
                    <a:defRPr/>
                  </a:pPr>
                  <a:endParaRPr lang="it-IT"/>
                </a:p>
              </c:txPr>
            </c:trendlineLbl>
          </c:trendline>
          <c:xVal>
            <c:numRef>
              <c:f>'1.10'!$C$43:$C$77</c:f>
              <c:numCache>
                <c:formatCode>0.0</c:formatCode>
                <c:ptCount val="35"/>
                <c:pt idx="0">
                  <c:v>42</c:v>
                </c:pt>
                <c:pt idx="1">
                  <c:v>38</c:v>
                </c:pt>
                <c:pt idx="2">
                  <c:v>44</c:v>
                </c:pt>
                <c:pt idx="3">
                  <c:v>52</c:v>
                </c:pt>
                <c:pt idx="4">
                  <c:v>32</c:v>
                </c:pt>
                <c:pt idx="5">
                  <c:v>17</c:v>
                </c:pt>
                <c:pt idx="6">
                  <c:v>53</c:v>
                </c:pt>
                <c:pt idx="7">
                  <c:v>27</c:v>
                </c:pt>
                <c:pt idx="8">
                  <c:v>60</c:v>
                </c:pt>
                <c:pt idx="9">
                  <c:v>44</c:v>
                </c:pt>
                <c:pt idx="10">
                  <c:v>42</c:v>
                </c:pt>
                <c:pt idx="11">
                  <c:v>13</c:v>
                </c:pt>
                <c:pt idx="12">
                  <c:v>21</c:v>
                </c:pt>
                <c:pt idx="13">
                  <c:v>26</c:v>
                </c:pt>
                <c:pt idx="14">
                  <c:v>35</c:v>
                </c:pt>
                <c:pt idx="15">
                  <c:v>34</c:v>
                </c:pt>
                <c:pt idx="16">
                  <c:v>28.000000000000004</c:v>
                </c:pt>
                <c:pt idx="17">
                  <c:v>17</c:v>
                </c:pt>
                <c:pt idx="18">
                  <c:v>23</c:v>
                </c:pt>
                <c:pt idx="19">
                  <c:v>74</c:v>
                </c:pt>
                <c:pt idx="20">
                  <c:v>33</c:v>
                </c:pt>
                <c:pt idx="21">
                  <c:v>56.999999999999993</c:v>
                </c:pt>
                <c:pt idx="22">
                  <c:v>61</c:v>
                </c:pt>
                <c:pt idx="23">
                  <c:v>66</c:v>
                </c:pt>
                <c:pt idx="24">
                  <c:v>27</c:v>
                </c:pt>
                <c:pt idx="25">
                  <c:v>23</c:v>
                </c:pt>
                <c:pt idx="26">
                  <c:v>37</c:v>
                </c:pt>
                <c:pt idx="27">
                  <c:v>24</c:v>
                </c:pt>
                <c:pt idx="28">
                  <c:v>34</c:v>
                </c:pt>
                <c:pt idx="29">
                  <c:v>63</c:v>
                </c:pt>
                <c:pt idx="30">
                  <c:v>77</c:v>
                </c:pt>
                <c:pt idx="31">
                  <c:v>53</c:v>
                </c:pt>
                <c:pt idx="32">
                  <c:v>47</c:v>
                </c:pt>
                <c:pt idx="33">
                  <c:v>35</c:v>
                </c:pt>
                <c:pt idx="34">
                  <c:v>39.970588235294116</c:v>
                </c:pt>
              </c:numCache>
            </c:numRef>
          </c:xVal>
          <c:yVal>
            <c:numRef>
              <c:f>'1.10'!$D$43:$D$77</c:f>
              <c:numCache>
                <c:formatCode>0.0</c:formatCode>
                <c:ptCount val="35"/>
                <c:pt idx="0">
                  <c:v>33</c:v>
                </c:pt>
                <c:pt idx="1">
                  <c:v>67</c:v>
                </c:pt>
                <c:pt idx="2">
                  <c:v>59</c:v>
                </c:pt>
                <c:pt idx="3">
                  <c:v>46</c:v>
                </c:pt>
                <c:pt idx="4">
                  <c:v>66</c:v>
                </c:pt>
                <c:pt idx="5">
                  <c:v>94</c:v>
                </c:pt>
                <c:pt idx="6">
                  <c:v>15</c:v>
                </c:pt>
                <c:pt idx="7">
                  <c:v>64</c:v>
                </c:pt>
                <c:pt idx="8">
                  <c:v>30</c:v>
                </c:pt>
                <c:pt idx="9">
                  <c:v>54</c:v>
                </c:pt>
                <c:pt idx="10">
                  <c:v>54</c:v>
                </c:pt>
                <c:pt idx="11">
                  <c:v>92</c:v>
                </c:pt>
                <c:pt idx="12">
                  <c:v>79</c:v>
                </c:pt>
                <c:pt idx="13">
                  <c:v>67</c:v>
                </c:pt>
                <c:pt idx="14">
                  <c:v>60</c:v>
                </c:pt>
                <c:pt idx="15">
                  <c:v>76</c:v>
                </c:pt>
                <c:pt idx="16">
                  <c:v>86</c:v>
                </c:pt>
                <c:pt idx="17">
                  <c:v>64</c:v>
                </c:pt>
                <c:pt idx="18">
                  <c:v>80</c:v>
                </c:pt>
                <c:pt idx="19">
                  <c:v>26</c:v>
                </c:pt>
                <c:pt idx="20">
                  <c:v>63</c:v>
                </c:pt>
                <c:pt idx="21">
                  <c:v>33</c:v>
                </c:pt>
                <c:pt idx="22">
                  <c:v>24</c:v>
                </c:pt>
                <c:pt idx="23">
                  <c:v>25</c:v>
                </c:pt>
                <c:pt idx="24">
                  <c:v>68</c:v>
                </c:pt>
                <c:pt idx="25">
                  <c:v>88</c:v>
                </c:pt>
                <c:pt idx="26">
                  <c:v>71</c:v>
                </c:pt>
                <c:pt idx="27">
                  <c:v>76</c:v>
                </c:pt>
                <c:pt idx="28">
                  <c:v>76</c:v>
                </c:pt>
                <c:pt idx="29">
                  <c:v>14.000000000000002</c:v>
                </c:pt>
                <c:pt idx="30">
                  <c:v>23</c:v>
                </c:pt>
                <c:pt idx="31">
                  <c:v>53</c:v>
                </c:pt>
                <c:pt idx="32">
                  <c:v>44</c:v>
                </c:pt>
                <c:pt idx="33">
                  <c:v>73</c:v>
                </c:pt>
                <c:pt idx="34">
                  <c:v>57.147058823529413</c:v>
                </c:pt>
              </c:numCache>
            </c:numRef>
          </c:yVal>
          <c:smooth val="0"/>
        </c:ser>
        <c:dLbls>
          <c:showLegendKey val="0"/>
          <c:showVal val="0"/>
          <c:showCatName val="0"/>
          <c:showSerName val="0"/>
          <c:showPercent val="0"/>
          <c:showBubbleSize val="0"/>
        </c:dLbls>
        <c:axId val="154086864"/>
        <c:axId val="154086472"/>
      </c:scatterChart>
      <c:valAx>
        <c:axId val="154086864"/>
        <c:scaling>
          <c:orientation val="minMax"/>
          <c:max val="100"/>
        </c:scaling>
        <c:delete val="0"/>
        <c:axPos val="b"/>
        <c:majorGridlines>
          <c:spPr>
            <a:ln>
              <a:solidFill>
                <a:sysClr val="window" lastClr="FFFFFF">
                  <a:lumMod val="50000"/>
                  <a:alpha val="20000"/>
                </a:sysClr>
              </a:solidFill>
            </a:ln>
          </c:spPr>
        </c:majorGridlines>
        <c:title>
          <c:tx>
            <c:strRef>
              <c:f>'1.10'!$C$42</c:f>
              <c:strCache>
                <c:ptCount val="1"/>
                <c:pt idx="0">
                  <c:v>Confidence in national government </c:v>
                </c:pt>
              </c:strCache>
            </c:strRef>
          </c:tx>
          <c:layout>
            <c:manualLayout>
              <c:xMode val="edge"/>
              <c:yMode val="edge"/>
              <c:x val="0.37605180744452399"/>
              <c:y val="0.94415813067614329"/>
            </c:manualLayout>
          </c:layout>
          <c:overlay val="0"/>
          <c:txPr>
            <a:bodyPr/>
            <a:lstStyle/>
            <a:p>
              <a:pPr>
                <a:defRPr sz="1200" b="0" baseline="0"/>
              </a:pPr>
              <a:endParaRPr lang="it-IT"/>
            </a:p>
          </c:txPr>
        </c:title>
        <c:numFmt formatCode="0" sourceLinked="0"/>
        <c:majorTickMark val="in"/>
        <c:minorTickMark val="none"/>
        <c:tickLblPos val="nextTo"/>
        <c:spPr>
          <a:ln>
            <a:solidFill>
              <a:sysClr val="windowText" lastClr="000000">
                <a:alpha val="30000"/>
              </a:sysClr>
            </a:solidFill>
          </a:ln>
        </c:spPr>
        <c:txPr>
          <a:bodyPr rot="0" vert="horz"/>
          <a:lstStyle/>
          <a:p>
            <a:pPr>
              <a:defRPr sz="900" b="0" i="0" u="none" strike="noStrike" baseline="0">
                <a:solidFill>
                  <a:srgbClr val="000000"/>
                </a:solidFill>
                <a:latin typeface="Calibri"/>
                <a:ea typeface="Calibri"/>
                <a:cs typeface="Calibri"/>
              </a:defRPr>
            </a:pPr>
            <a:endParaRPr lang="it-IT"/>
          </a:p>
        </c:txPr>
        <c:crossAx val="154086472"/>
        <c:crosses val="autoZero"/>
        <c:crossBetween val="midCat"/>
        <c:majorUnit val="10"/>
      </c:valAx>
      <c:valAx>
        <c:axId val="154086472"/>
        <c:scaling>
          <c:orientation val="minMax"/>
          <c:max val="100"/>
        </c:scaling>
        <c:delete val="0"/>
        <c:axPos val="l"/>
        <c:majorGridlines>
          <c:spPr>
            <a:ln>
              <a:solidFill>
                <a:sysClr val="window" lastClr="FFFFFF">
                  <a:lumMod val="50000"/>
                  <a:alpha val="20000"/>
                </a:sysClr>
              </a:solidFill>
            </a:ln>
          </c:spPr>
        </c:majorGridlines>
        <c:title>
          <c:tx>
            <c:strRef>
              <c:f>'1.10'!$D$42</c:f>
              <c:strCache>
                <c:ptCount val="1"/>
                <c:pt idx="0">
                  <c:v>Government corruption</c:v>
                </c:pt>
              </c:strCache>
            </c:strRef>
          </c:tx>
          <c:overlay val="0"/>
          <c:txPr>
            <a:bodyPr rot="-5400000" vert="horz"/>
            <a:lstStyle/>
            <a:p>
              <a:pPr>
                <a:defRPr sz="1200" b="0" baseline="0"/>
              </a:pPr>
              <a:endParaRPr lang="it-IT"/>
            </a:p>
          </c:txPr>
        </c:title>
        <c:numFmt formatCode="0" sourceLinked="0"/>
        <c:majorTickMark val="in"/>
        <c:minorTickMark val="none"/>
        <c:tickLblPos val="low"/>
        <c:spPr>
          <a:ln>
            <a:solidFill>
              <a:sysClr val="windowText" lastClr="000000">
                <a:alpha val="30000"/>
              </a:sysClr>
            </a:solidFill>
          </a:ln>
        </c:spPr>
        <c:txPr>
          <a:bodyPr/>
          <a:lstStyle/>
          <a:p>
            <a:pPr>
              <a:defRPr sz="900" baseline="0">
                <a:latin typeface="Calibri" panose="020F0502020204030204" pitchFamily="34" charset="0"/>
              </a:defRPr>
            </a:pPr>
            <a:endParaRPr lang="it-IT"/>
          </a:p>
        </c:txPr>
        <c:crossAx val="154086864"/>
        <c:crosses val="autoZero"/>
        <c:crossBetween val="midCat"/>
        <c:majorUnit val="10"/>
      </c:valAx>
      <c:spPr>
        <a:noFill/>
        <a:ln>
          <a:solidFill>
            <a:sysClr val="window" lastClr="FFFFFF">
              <a:lumMod val="50000"/>
              <a:alpha val="30000"/>
            </a:sysClr>
          </a:solidFill>
        </a:ln>
      </c:spPr>
    </c:plotArea>
    <c:plotVisOnly val="1"/>
    <c:dispBlanksAs val="gap"/>
    <c:showDLblsOverMax val="0"/>
  </c:chart>
  <c:spPr>
    <a:ln>
      <a:noFill/>
    </a:ln>
  </c:sp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60266936050965E-2"/>
          <c:y val="5.9585965547410032E-2"/>
          <c:w val="0.9221751720047312"/>
          <c:h val="0.74220701722629501"/>
        </c:manualLayout>
      </c:layout>
      <c:barChart>
        <c:barDir val="col"/>
        <c:grouping val="stacked"/>
        <c:varyColors val="0"/>
        <c:ser>
          <c:idx val="0"/>
          <c:order val="0"/>
          <c:tx>
            <c:strRef>
              <c:f>'2.8'!$C$35</c:f>
              <c:strCache>
                <c:ptCount val="1"/>
                <c:pt idx="0">
                  <c:v> Regulatory Enforcement</c:v>
                </c:pt>
              </c:strCache>
            </c:strRef>
          </c:tx>
          <c:spPr>
            <a:solidFill>
              <a:schemeClr val="accent1"/>
            </a:solidFill>
            <a:ln>
              <a:solidFill>
                <a:schemeClr val="accent1"/>
              </a:solidFill>
            </a:ln>
          </c:spPr>
          <c:invertIfNegative val="0"/>
          <c:dPt>
            <c:idx val="12"/>
            <c:invertIfNegative val="0"/>
            <c:bubble3D val="0"/>
          </c:dPt>
          <c:dPt>
            <c:idx val="14"/>
            <c:invertIfNegative val="0"/>
            <c:bubble3D val="0"/>
            <c:spPr>
              <a:solidFill>
                <a:schemeClr val="tx2">
                  <a:lumMod val="20000"/>
                  <a:lumOff val="80000"/>
                </a:schemeClr>
              </a:solidFill>
              <a:ln>
                <a:solidFill>
                  <a:schemeClr val="accent1"/>
                </a:solidFill>
              </a:ln>
            </c:spPr>
          </c:dPt>
          <c:dPt>
            <c:idx val="17"/>
            <c:invertIfNegative val="0"/>
            <c:bubble3D val="0"/>
          </c:dPt>
          <c:dPt>
            <c:idx val="24"/>
            <c:invertIfNegative val="0"/>
            <c:bubble3D val="0"/>
            <c:spPr>
              <a:solidFill>
                <a:srgbClr val="FF0000"/>
              </a:solidFill>
              <a:ln>
                <a:solidFill>
                  <a:schemeClr val="accent1"/>
                </a:solidFill>
              </a:ln>
            </c:spPr>
          </c:dPt>
          <c:cat>
            <c:strRef>
              <c:f>'2.8'!$B$36:$B$72</c:f>
              <c:strCache>
                <c:ptCount val="37"/>
                <c:pt idx="0">
                  <c:v>Sweden</c:v>
                </c:pt>
                <c:pt idx="1">
                  <c:v>Japan</c:v>
                </c:pt>
                <c:pt idx="2">
                  <c:v>Denmark</c:v>
                </c:pt>
                <c:pt idx="3">
                  <c:v>Austria</c:v>
                </c:pt>
                <c:pt idx="4">
                  <c:v>Australia</c:v>
                </c:pt>
                <c:pt idx="5">
                  <c:v>Norway</c:v>
                </c:pt>
                <c:pt idx="6">
                  <c:v>Netherlands</c:v>
                </c:pt>
                <c:pt idx="7">
                  <c:v>Finland</c:v>
                </c:pt>
                <c:pt idx="8">
                  <c:v>New Zealand</c:v>
                </c:pt>
                <c:pt idx="9">
                  <c:v>United Kingdom</c:v>
                </c:pt>
                <c:pt idx="10">
                  <c:v>Canada</c:v>
                </c:pt>
                <c:pt idx="11">
                  <c:v>France</c:v>
                </c:pt>
                <c:pt idx="12">
                  <c:v>Germany</c:v>
                </c:pt>
                <c:pt idx="13">
                  <c:v>Estonia</c:v>
                </c:pt>
                <c:pt idx="14">
                  <c:v>OECD</c:v>
                </c:pt>
                <c:pt idx="15">
                  <c:v>United States</c:v>
                </c:pt>
                <c:pt idx="16">
                  <c:v>Belgium</c:v>
                </c:pt>
                <c:pt idx="17">
                  <c:v>Korea</c:v>
                </c:pt>
                <c:pt idx="18">
                  <c:v>Spain</c:v>
                </c:pt>
                <c:pt idx="19">
                  <c:v>Chile</c:v>
                </c:pt>
                <c:pt idx="20">
                  <c:v>Poland</c:v>
                </c:pt>
                <c:pt idx="21">
                  <c:v>Czech Republic</c:v>
                </c:pt>
                <c:pt idx="22">
                  <c:v>Slovenia</c:v>
                </c:pt>
                <c:pt idx="23">
                  <c:v>Portugal</c:v>
                </c:pt>
                <c:pt idx="24">
                  <c:v>Italy</c:v>
                </c:pt>
                <c:pt idx="25">
                  <c:v>Turkey</c:v>
                </c:pt>
                <c:pt idx="26">
                  <c:v>Greece</c:v>
                </c:pt>
                <c:pt idx="27">
                  <c:v>Mexico</c:v>
                </c:pt>
                <c:pt idx="29">
                  <c:v>Brazil</c:v>
                </c:pt>
                <c:pt idx="30">
                  <c:v>South Africa</c:v>
                </c:pt>
                <c:pt idx="31">
                  <c:v>Indonesia</c:v>
                </c:pt>
                <c:pt idx="32">
                  <c:v>Russian Federation</c:v>
                </c:pt>
                <c:pt idx="33">
                  <c:v>Egypt</c:v>
                </c:pt>
                <c:pt idx="34">
                  <c:v>India</c:v>
                </c:pt>
                <c:pt idx="35">
                  <c:v>China</c:v>
                </c:pt>
                <c:pt idx="36">
                  <c:v>Ukraine</c:v>
                </c:pt>
              </c:strCache>
            </c:strRef>
          </c:cat>
          <c:val>
            <c:numRef>
              <c:f>'2.8'!$C$36:$C$72</c:f>
              <c:numCache>
                <c:formatCode>0.00</c:formatCode>
                <c:ptCount val="37"/>
                <c:pt idx="0">
                  <c:v>0.89275123110566557</c:v>
                </c:pt>
                <c:pt idx="1">
                  <c:v>0.86594171917258222</c:v>
                </c:pt>
                <c:pt idx="2">
                  <c:v>0.84580058537362979</c:v>
                </c:pt>
                <c:pt idx="3">
                  <c:v>0.84483884029159617</c:v>
                </c:pt>
                <c:pt idx="4">
                  <c:v>0.83054484829482733</c:v>
                </c:pt>
                <c:pt idx="5">
                  <c:v>0.82969784365678234</c:v>
                </c:pt>
                <c:pt idx="6">
                  <c:v>0.82727452250450129</c:v>
                </c:pt>
                <c:pt idx="7">
                  <c:v>0.82118345040080887</c:v>
                </c:pt>
                <c:pt idx="8">
                  <c:v>0.82092711529717255</c:v>
                </c:pt>
                <c:pt idx="9">
                  <c:v>0.78968153236682403</c:v>
                </c:pt>
                <c:pt idx="10">
                  <c:v>0.78537360156202374</c:v>
                </c:pt>
                <c:pt idx="11">
                  <c:v>0.76218821648331969</c:v>
                </c:pt>
                <c:pt idx="12">
                  <c:v>0.73151808211995628</c:v>
                </c:pt>
                <c:pt idx="13">
                  <c:v>0.72783047234502951</c:v>
                </c:pt>
                <c:pt idx="14">
                  <c:v>0.713783791735216</c:v>
                </c:pt>
                <c:pt idx="15">
                  <c:v>0.70332593758080719</c:v>
                </c:pt>
                <c:pt idx="16">
                  <c:v>0.6976036621271301</c:v>
                </c:pt>
                <c:pt idx="17">
                  <c:v>0.67475862255991648</c:v>
                </c:pt>
                <c:pt idx="18">
                  <c:v>0.6741752902055318</c:v>
                </c:pt>
                <c:pt idx="19">
                  <c:v>0.65547032181061038</c:v>
                </c:pt>
                <c:pt idx="20">
                  <c:v>0.6111369924479263</c:v>
                </c:pt>
                <c:pt idx="21">
                  <c:v>0.592062001487899</c:v>
                </c:pt>
                <c:pt idx="22">
                  <c:v>0.58594360949783941</c:v>
                </c:pt>
                <c:pt idx="23">
                  <c:v>0.57197308689899939</c:v>
                </c:pt>
                <c:pt idx="24">
                  <c:v>0.55649461431661196</c:v>
                </c:pt>
                <c:pt idx="25">
                  <c:v>0.5463169016677869</c:v>
                </c:pt>
                <c:pt idx="26">
                  <c:v>0.54033838243262944</c:v>
                </c:pt>
                <c:pt idx="27">
                  <c:v>0.48701089284242477</c:v>
                </c:pt>
                <c:pt idx="29">
                  <c:v>0.55573528923603954</c:v>
                </c:pt>
                <c:pt idx="30">
                  <c:v>0.54316537833702772</c:v>
                </c:pt>
                <c:pt idx="31">
                  <c:v>0.50131445586542933</c:v>
                </c:pt>
                <c:pt idx="32">
                  <c:v>0.44529897572869165</c:v>
                </c:pt>
                <c:pt idx="33">
                  <c:v>0.4176038288143108</c:v>
                </c:pt>
                <c:pt idx="34">
                  <c:v>0.40841647587740476</c:v>
                </c:pt>
                <c:pt idx="35">
                  <c:v>0.40691480784758438</c:v>
                </c:pt>
                <c:pt idx="36">
                  <c:v>0.35484947347897339</c:v>
                </c:pt>
              </c:numCache>
            </c:numRef>
          </c:val>
        </c:ser>
        <c:dLbls>
          <c:showLegendKey val="0"/>
          <c:showVal val="0"/>
          <c:showCatName val="0"/>
          <c:showSerName val="0"/>
          <c:showPercent val="0"/>
          <c:showBubbleSize val="0"/>
        </c:dLbls>
        <c:gapWidth val="150"/>
        <c:overlap val="100"/>
        <c:axId val="167136712"/>
        <c:axId val="167137104"/>
      </c:barChart>
      <c:catAx>
        <c:axId val="167136712"/>
        <c:scaling>
          <c:orientation val="minMax"/>
        </c:scaling>
        <c:delete val="0"/>
        <c:axPos val="b"/>
        <c:numFmt formatCode="General" sourceLinked="1"/>
        <c:majorTickMark val="none"/>
        <c:minorTickMark val="none"/>
        <c:tickLblPos val="nextTo"/>
        <c:spPr>
          <a:ln>
            <a:solidFill>
              <a:schemeClr val="tx1">
                <a:alpha val="30000"/>
              </a:schemeClr>
            </a:solidFill>
          </a:ln>
        </c:spPr>
        <c:txPr>
          <a:bodyPr/>
          <a:lstStyle/>
          <a:p>
            <a:pPr>
              <a:defRPr sz="1000" baseline="0"/>
            </a:pPr>
            <a:endParaRPr lang="it-IT"/>
          </a:p>
        </c:txPr>
        <c:crossAx val="167137104"/>
        <c:crosses val="autoZero"/>
        <c:auto val="1"/>
        <c:lblAlgn val="ctr"/>
        <c:lblOffset val="100"/>
        <c:noMultiLvlLbl val="0"/>
      </c:catAx>
      <c:valAx>
        <c:axId val="167137104"/>
        <c:scaling>
          <c:orientation val="minMax"/>
          <c:max val="1"/>
        </c:scaling>
        <c:delete val="0"/>
        <c:axPos val="l"/>
        <c:majorGridlines>
          <c:spPr>
            <a:ln>
              <a:solidFill>
                <a:schemeClr val="bg1">
                  <a:lumMod val="50000"/>
                  <a:alpha val="20000"/>
                </a:schemeClr>
              </a:solidFill>
            </a:ln>
          </c:spPr>
        </c:majorGridlines>
        <c:numFmt formatCode="#,##0.00" sourceLinked="0"/>
        <c:majorTickMark val="in"/>
        <c:minorTickMark val="none"/>
        <c:tickLblPos val="nextTo"/>
        <c:spPr>
          <a:ln>
            <a:solidFill>
              <a:schemeClr val="tx1">
                <a:alpha val="31000"/>
              </a:schemeClr>
            </a:solidFill>
          </a:ln>
        </c:spPr>
        <c:txPr>
          <a:bodyPr/>
          <a:lstStyle/>
          <a:p>
            <a:pPr>
              <a:defRPr sz="1000" b="0" i="0" baseline="0"/>
            </a:pPr>
            <a:endParaRPr lang="it-IT"/>
          </a:p>
        </c:txPr>
        <c:crossAx val="167136712"/>
        <c:crosses val="autoZero"/>
        <c:crossBetween val="between"/>
        <c:majorUnit val="0.1"/>
      </c:valAx>
      <c:spPr>
        <a:ln>
          <a:solidFill>
            <a:schemeClr val="bg1">
              <a:lumMod val="50000"/>
              <a:alpha val="30000"/>
            </a:schemeClr>
          </a:solidFill>
        </a:ln>
      </c:spPr>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5384164364474155E-2"/>
          <c:y val="8.4944847010402766E-2"/>
          <c:w val="0.9452162066916"/>
          <c:h val="0.79132933667382488"/>
        </c:manualLayout>
      </c:layout>
      <c:barChart>
        <c:barDir val="col"/>
        <c:grouping val="clustered"/>
        <c:varyColors val="0"/>
        <c:ser>
          <c:idx val="0"/>
          <c:order val="0"/>
          <c:tx>
            <c:strRef>
              <c:f>'Long-termUR'!$E$30</c:f>
              <c:strCache>
                <c:ptCount val="1"/>
                <c:pt idx="0">
                  <c:v>Q4 2007</c:v>
                </c:pt>
              </c:strCache>
            </c:strRef>
          </c:tx>
          <c:spPr>
            <a:solidFill>
              <a:srgbClr val="207FB8"/>
            </a:solidFill>
            <a:ln w="0">
              <a:noFill/>
              <a:prstDash val="solid"/>
              <a:round/>
            </a:ln>
            <a:effectLst>
              <a:outerShdw blurRad="50800" dist="38100" dir="2700000" algn="tl" rotWithShape="0">
                <a:prstClr val="black">
                  <a:alpha val="40000"/>
                </a:prstClr>
              </a:outerShdw>
            </a:effectLst>
            <a:extLst>
              <a:ext uri="{91240B29-F687-4F45-9708-019B960494DF}">
                <a14:hiddenLine xmlns:a14="http://schemas.microsoft.com/office/drawing/2010/main" w="0">
                  <a:solidFill>
                    <a:sysClr val="windowText" lastClr="000000"/>
                  </a:solidFill>
                  <a:prstDash val="solid"/>
                  <a:round/>
                </a14:hiddenLine>
              </a:ext>
            </a:extLst>
          </c:spPr>
          <c:invertIfNegative val="0"/>
          <c:dPt>
            <c:idx val="14"/>
            <c:invertIfNegative val="0"/>
            <c:bubble3D val="0"/>
          </c:dPt>
          <c:dPt>
            <c:idx val="15"/>
            <c:invertIfNegative val="0"/>
            <c:bubble3D val="0"/>
          </c:dPt>
          <c:dPt>
            <c:idx val="16"/>
            <c:invertIfNegative val="0"/>
            <c:bubble3D val="0"/>
          </c:dPt>
          <c:dPt>
            <c:idx val="17"/>
            <c:invertIfNegative val="0"/>
            <c:bubble3D val="0"/>
          </c:dPt>
          <c:dPt>
            <c:idx val="18"/>
            <c:invertIfNegative val="0"/>
            <c:bubble3D val="0"/>
          </c:dPt>
          <c:dPt>
            <c:idx val="25"/>
            <c:invertIfNegative val="0"/>
            <c:bubble3D val="0"/>
          </c:dPt>
          <c:dPt>
            <c:idx val="26"/>
            <c:invertIfNegative val="0"/>
            <c:bubble3D val="0"/>
          </c:dPt>
          <c:dPt>
            <c:idx val="27"/>
            <c:invertIfNegative val="0"/>
            <c:bubble3D val="0"/>
          </c:dPt>
          <c:dPt>
            <c:idx val="28"/>
            <c:invertIfNegative val="0"/>
            <c:bubble3D val="0"/>
          </c:dPt>
          <c:dPt>
            <c:idx val="29"/>
            <c:invertIfNegative val="0"/>
            <c:bubble3D val="0"/>
          </c:dPt>
          <c:dPt>
            <c:idx val="30"/>
            <c:invertIfNegative val="0"/>
            <c:bubble3D val="0"/>
          </c:dPt>
          <c:cat>
            <c:strRef>
              <c:f>'Long-termUR'!$D$31:$D$67</c:f>
              <c:strCache>
                <c:ptCount val="4"/>
                <c:pt idx="0">
                  <c:v>United States</c:v>
                </c:pt>
                <c:pt idx="1">
                  <c:v>OECD</c:v>
                </c:pt>
                <c:pt idx="2">
                  <c:v>Japan</c:v>
                </c:pt>
                <c:pt idx="3">
                  <c:v>Euro area</c:v>
                </c:pt>
              </c:strCache>
            </c:strRef>
          </c:cat>
          <c:val>
            <c:numRef>
              <c:f>'Long-termUR'!$E$31:$E$67</c:f>
              <c:numCache>
                <c:formatCode>0.0</c:formatCode>
                <c:ptCount val="4"/>
                <c:pt idx="0">
                  <c:v>9.9000869999999992</c:v>
                </c:pt>
                <c:pt idx="1">
                  <c:v>27.033380000000001</c:v>
                </c:pt>
                <c:pt idx="2">
                  <c:v>33.466140000000003</c:v>
                </c:pt>
                <c:pt idx="3">
                  <c:v>42.658360000000002</c:v>
                </c:pt>
              </c:numCache>
            </c:numRef>
          </c:val>
        </c:ser>
        <c:dLbls>
          <c:showLegendKey val="0"/>
          <c:showVal val="0"/>
          <c:showCatName val="0"/>
          <c:showSerName val="0"/>
          <c:showPercent val="0"/>
          <c:showBubbleSize val="0"/>
        </c:dLbls>
        <c:gapWidth val="150"/>
        <c:axId val="152193048"/>
        <c:axId val="126951832"/>
      </c:barChart>
      <c:lineChart>
        <c:grouping val="standard"/>
        <c:varyColors val="0"/>
        <c:ser>
          <c:idx val="2"/>
          <c:order val="1"/>
          <c:tx>
            <c:strRef>
              <c:f>'Long-termUR'!$F$30</c:f>
              <c:strCache>
                <c:ptCount val="1"/>
                <c:pt idx="0">
                  <c:v>Q4 2014</c:v>
                </c:pt>
              </c:strCache>
            </c:strRef>
          </c:tx>
          <c:spPr>
            <a:ln w="25400">
              <a:noFill/>
            </a:ln>
            <a:effectLst>
              <a:outerShdw blurRad="50800" dist="38100" dir="2700000" algn="tl" rotWithShape="0">
                <a:prstClr val="black">
                  <a:alpha val="40000"/>
                </a:prstClr>
              </a:outerShdw>
            </a:effectLst>
          </c:spPr>
          <c:marker>
            <c:symbol val="diamond"/>
            <c:size val="10"/>
            <c:spPr>
              <a:solidFill>
                <a:srgbClr val="D0165F"/>
              </a:solidFill>
              <a:ln w="6350">
                <a:solidFill>
                  <a:srgbClr val="BFBFBF"/>
                </a:solidFill>
                <a:prstDash val="solid"/>
              </a:ln>
              <a:effectLst>
                <a:outerShdw blurRad="50800" dist="38100" dir="2700000" algn="tl" rotWithShape="0">
                  <a:prstClr val="black">
                    <a:alpha val="40000"/>
                  </a:prstClr>
                </a:outerShdw>
              </a:effectLst>
            </c:spPr>
          </c:marker>
          <c:cat>
            <c:strRef>
              <c:f>'Long-termUR'!$D$31:$D$67</c:f>
              <c:strCache>
                <c:ptCount val="4"/>
                <c:pt idx="0">
                  <c:v>United States</c:v>
                </c:pt>
                <c:pt idx="1">
                  <c:v>OECD</c:v>
                </c:pt>
                <c:pt idx="2">
                  <c:v>Japan</c:v>
                </c:pt>
                <c:pt idx="3">
                  <c:v>Euro area</c:v>
                </c:pt>
              </c:strCache>
            </c:strRef>
          </c:cat>
          <c:val>
            <c:numRef>
              <c:f>'Long-termUR'!$F$31:$F$67</c:f>
              <c:numCache>
                <c:formatCode>0.0</c:formatCode>
                <c:ptCount val="4"/>
                <c:pt idx="0">
                  <c:v>22.56542</c:v>
                </c:pt>
                <c:pt idx="1">
                  <c:v>35.991729999999997</c:v>
                </c:pt>
                <c:pt idx="2">
                  <c:v>40.375590000000003</c:v>
                </c:pt>
                <c:pt idx="3">
                  <c:v>52.617690000000003</c:v>
                </c:pt>
              </c:numCache>
            </c:numRef>
          </c:val>
          <c:smooth val="0"/>
        </c:ser>
        <c:dLbls>
          <c:showLegendKey val="0"/>
          <c:showVal val="0"/>
          <c:showCatName val="0"/>
          <c:showSerName val="0"/>
          <c:showPercent val="0"/>
          <c:showBubbleSize val="0"/>
        </c:dLbls>
        <c:dropLines>
          <c:spPr>
            <a:ln w="4445">
              <a:solidFill>
                <a:srgbClr val="000000"/>
              </a:solidFill>
            </a:ln>
          </c:spPr>
        </c:dropLines>
        <c:marker val="1"/>
        <c:smooth val="0"/>
        <c:axId val="150546640"/>
        <c:axId val="127147720"/>
      </c:lineChart>
      <c:catAx>
        <c:axId val="152193048"/>
        <c:scaling>
          <c:orientation val="minMax"/>
        </c:scaling>
        <c:delete val="0"/>
        <c:axPos val="b"/>
        <c:majorGridlines>
          <c:spPr>
            <a:ln w="9525" cmpd="sng">
              <a:solidFill>
                <a:srgbClr val="FFFFFF"/>
              </a:solidFill>
              <a:prstDash val="solid"/>
            </a:ln>
          </c:spPr>
        </c:majorGridlines>
        <c:numFmt formatCode="General" sourceLinked="1"/>
        <c:majorTickMark val="out"/>
        <c:minorTickMark val="none"/>
        <c:tickLblPos val="low"/>
        <c:spPr>
          <a:noFill/>
          <a:ln w="9525">
            <a:solidFill>
              <a:srgbClr val="868686"/>
            </a:solidFill>
            <a:prstDash val="solid"/>
          </a:ln>
        </c:spPr>
        <c:txPr>
          <a:bodyPr rot="-60000000" vert="horz"/>
          <a:lstStyle/>
          <a:p>
            <a:pPr>
              <a:defRPr/>
            </a:pPr>
            <a:endParaRPr lang="it-IT"/>
          </a:p>
        </c:txPr>
        <c:crossAx val="126951832"/>
        <c:crosses val="autoZero"/>
        <c:auto val="1"/>
        <c:lblAlgn val="ctr"/>
        <c:lblOffset val="0"/>
        <c:tickLblSkip val="1"/>
        <c:noMultiLvlLbl val="0"/>
      </c:catAx>
      <c:valAx>
        <c:axId val="126951832"/>
        <c:scaling>
          <c:orientation val="minMax"/>
          <c:max val="60"/>
        </c:scaling>
        <c:delete val="0"/>
        <c:axPos val="l"/>
        <c:majorGridlines>
          <c:spPr>
            <a:ln w="9525" cmpd="sng">
              <a:solidFill>
                <a:srgbClr val="FFFFFF"/>
              </a:solidFill>
              <a:prstDash val="solid"/>
            </a:ln>
          </c:spPr>
        </c:majorGridlines>
        <c:numFmt formatCode="General" sourceLinked="0"/>
        <c:majorTickMark val="out"/>
        <c:minorTickMark val="none"/>
        <c:tickLblPos val="nextTo"/>
        <c:spPr>
          <a:noFill/>
          <a:ln w="9525">
            <a:solidFill>
              <a:srgbClr val="868686"/>
            </a:solidFill>
            <a:prstDash val="solid"/>
          </a:ln>
        </c:spPr>
        <c:txPr>
          <a:bodyPr rot="-60000000" vert="horz"/>
          <a:lstStyle/>
          <a:p>
            <a:pPr>
              <a:defRPr/>
            </a:pPr>
            <a:endParaRPr lang="it-IT"/>
          </a:p>
        </c:txPr>
        <c:crossAx val="152193048"/>
        <c:crosses val="autoZero"/>
        <c:crossBetween val="between"/>
        <c:majorUnit val="10"/>
      </c:valAx>
      <c:valAx>
        <c:axId val="127147720"/>
        <c:scaling>
          <c:orientation val="minMax"/>
        </c:scaling>
        <c:delete val="0"/>
        <c:axPos val="r"/>
        <c:numFmt formatCode="0" sourceLinked="0"/>
        <c:majorTickMark val="out"/>
        <c:minorTickMark val="none"/>
        <c:tickLblPos val="nextTo"/>
        <c:crossAx val="150546640"/>
        <c:crosses val="max"/>
        <c:crossBetween val="between"/>
      </c:valAx>
      <c:catAx>
        <c:axId val="150546640"/>
        <c:scaling>
          <c:orientation val="minMax"/>
        </c:scaling>
        <c:delete val="1"/>
        <c:axPos val="b"/>
        <c:numFmt formatCode="General" sourceLinked="1"/>
        <c:majorTickMark val="out"/>
        <c:minorTickMark val="none"/>
        <c:tickLblPos val="nextTo"/>
        <c:crossAx val="127147720"/>
        <c:crosses val="autoZero"/>
        <c:auto val="1"/>
        <c:lblAlgn val="ctr"/>
        <c:lblOffset val="100"/>
        <c:noMultiLvlLbl val="0"/>
      </c:catAx>
      <c:spPr>
        <a:solidFill>
          <a:srgbClr val="E6E6E6"/>
        </a:solidFill>
        <a:ln w="0">
          <a:noFill/>
        </a:ln>
      </c:spPr>
    </c:plotArea>
    <c:legend>
      <c:legendPos val="t"/>
      <c:layout>
        <c:manualLayout>
          <c:xMode val="edge"/>
          <c:yMode val="edge"/>
          <c:x val="5.317220764071158E-2"/>
          <c:y val="9.9616858237547887E-2"/>
          <c:w val="0.94219819537483185"/>
          <c:h val="5.7471264367816091E-2"/>
        </c:manualLayout>
      </c:layout>
      <c:overlay val="1"/>
      <c:spPr>
        <a:noFill/>
        <a:ln>
          <a:noFill/>
        </a:ln>
      </c:spPr>
    </c:legend>
    <c:plotVisOnly val="1"/>
    <c:dispBlanksAs val="gap"/>
    <c:showDLblsOverMax val="1"/>
  </c:chart>
  <c:spPr>
    <a:noFill/>
    <a:ln>
      <a:noFill/>
    </a:ln>
  </c:spPr>
  <c:txPr>
    <a:bodyPr/>
    <a:lstStyle/>
    <a:p>
      <a:pPr>
        <a:defRPr sz="1200" b="0">
          <a:solidFill>
            <a:schemeClr val="tx1">
              <a:lumMod val="50000"/>
            </a:schemeClr>
          </a:solidFill>
          <a:latin typeface="Arial" panose="020B0604020202020204" pitchFamily="34" charset="0"/>
          <a:cs typeface="Arial" panose="020B0604020202020204" pitchFamily="34" charset="0"/>
        </a:defRPr>
      </a:pPr>
      <a:endParaRPr lang="it-IT"/>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5384164364474155E-2"/>
          <c:y val="8.4944847010402766E-2"/>
          <c:w val="0.9452162066916"/>
          <c:h val="0.79132933667382488"/>
        </c:manualLayout>
      </c:layout>
      <c:barChart>
        <c:barDir val="col"/>
        <c:grouping val="clustered"/>
        <c:varyColors val="0"/>
        <c:ser>
          <c:idx val="0"/>
          <c:order val="0"/>
          <c:tx>
            <c:strRef>
              <c:f>'C.NEET'!$B$2</c:f>
              <c:strCache>
                <c:ptCount val="1"/>
                <c:pt idx="0">
                  <c:v>2007</c:v>
                </c:pt>
              </c:strCache>
            </c:strRef>
          </c:tx>
          <c:spPr>
            <a:solidFill>
              <a:srgbClr val="16854A"/>
            </a:solidFill>
            <a:ln w="0">
              <a:noFill/>
              <a:prstDash val="solid"/>
              <a:round/>
            </a:ln>
            <a:effectLst>
              <a:outerShdw blurRad="50800" dist="38100" dir="2700000" algn="tl" rotWithShape="0">
                <a:prstClr val="black">
                  <a:alpha val="40000"/>
                </a:prstClr>
              </a:outerShdw>
            </a:effectLst>
            <a:extLst>
              <a:ext uri="{91240B29-F687-4F45-9708-019B960494DF}">
                <a14:hiddenLine xmlns:a14="http://schemas.microsoft.com/office/drawing/2010/main" w="0">
                  <a:solidFill>
                    <a:sysClr val="windowText" lastClr="000000"/>
                  </a:solidFill>
                  <a:prstDash val="solid"/>
                  <a:round/>
                </a14:hiddenLine>
              </a:ext>
            </a:extLst>
          </c:spPr>
          <c:invertIfNegative val="0"/>
          <c:dPt>
            <c:idx val="14"/>
            <c:invertIfNegative val="0"/>
            <c:bubble3D val="0"/>
          </c:dPt>
          <c:dPt>
            <c:idx val="15"/>
            <c:invertIfNegative val="0"/>
            <c:bubble3D val="0"/>
          </c:dPt>
          <c:dPt>
            <c:idx val="16"/>
            <c:invertIfNegative val="0"/>
            <c:bubble3D val="0"/>
          </c:dPt>
          <c:dPt>
            <c:idx val="17"/>
            <c:invertIfNegative val="0"/>
            <c:bubble3D val="0"/>
          </c:dPt>
          <c:dPt>
            <c:idx val="18"/>
            <c:invertIfNegative val="0"/>
            <c:bubble3D val="0"/>
          </c:dPt>
          <c:dPt>
            <c:idx val="25"/>
            <c:invertIfNegative val="0"/>
            <c:bubble3D val="0"/>
          </c:dPt>
          <c:dPt>
            <c:idx val="26"/>
            <c:invertIfNegative val="0"/>
            <c:bubble3D val="0"/>
          </c:dPt>
          <c:dPt>
            <c:idx val="27"/>
            <c:invertIfNegative val="0"/>
            <c:bubble3D val="0"/>
          </c:dPt>
          <c:dPt>
            <c:idx val="28"/>
            <c:invertIfNegative val="0"/>
            <c:bubble3D val="0"/>
          </c:dPt>
          <c:dPt>
            <c:idx val="29"/>
            <c:invertIfNegative val="0"/>
            <c:bubble3D val="0"/>
          </c:dPt>
          <c:dPt>
            <c:idx val="30"/>
            <c:invertIfNegative val="0"/>
            <c:bubble3D val="0"/>
          </c:dPt>
          <c:cat>
            <c:strRef>
              <c:f>'C.NEET'!$A$4:$A$39</c:f>
              <c:strCache>
                <c:ptCount val="4"/>
                <c:pt idx="0">
                  <c:v>Japan</c:v>
                </c:pt>
                <c:pt idx="1">
                  <c:v>OECD</c:v>
                </c:pt>
                <c:pt idx="2">
                  <c:v>Euro area</c:v>
                </c:pt>
                <c:pt idx="3">
                  <c:v>United States</c:v>
                </c:pt>
              </c:strCache>
            </c:strRef>
          </c:cat>
          <c:val>
            <c:numRef>
              <c:f>'C.NEET'!$B$4:$B$39</c:f>
              <c:numCache>
                <c:formatCode>0.0</c:formatCode>
                <c:ptCount val="4"/>
                <c:pt idx="0">
                  <c:v>7.6290201944652205</c:v>
                </c:pt>
                <c:pt idx="1">
                  <c:v>12.47633337664139</c:v>
                </c:pt>
                <c:pt idx="2">
                  <c:v>13</c:v>
                </c:pt>
                <c:pt idx="3">
                  <c:v>13.0894920000455</c:v>
                </c:pt>
              </c:numCache>
            </c:numRef>
          </c:val>
        </c:ser>
        <c:dLbls>
          <c:showLegendKey val="0"/>
          <c:showVal val="0"/>
          <c:showCatName val="0"/>
          <c:showSerName val="0"/>
          <c:showPercent val="0"/>
          <c:showBubbleSize val="0"/>
        </c:dLbls>
        <c:gapWidth val="150"/>
        <c:axId val="80394224"/>
        <c:axId val="152964928"/>
      </c:barChart>
      <c:lineChart>
        <c:grouping val="standard"/>
        <c:varyColors val="0"/>
        <c:ser>
          <c:idx val="2"/>
          <c:order val="1"/>
          <c:tx>
            <c:strRef>
              <c:f>'C.NEET'!$C$2</c:f>
              <c:strCache>
                <c:ptCount val="1"/>
                <c:pt idx="0">
                  <c:v>2014</c:v>
                </c:pt>
              </c:strCache>
            </c:strRef>
          </c:tx>
          <c:spPr>
            <a:ln w="25400">
              <a:noFill/>
            </a:ln>
            <a:effectLst>
              <a:outerShdw blurRad="50800" dist="38100" dir="2700000" algn="tl" rotWithShape="0">
                <a:prstClr val="black">
                  <a:alpha val="40000"/>
                </a:prstClr>
              </a:outerShdw>
            </a:effectLst>
          </c:spPr>
          <c:marker>
            <c:symbol val="diamond"/>
            <c:size val="9"/>
            <c:spPr>
              <a:solidFill>
                <a:srgbClr val="E88E29"/>
              </a:solidFill>
              <a:ln w="6350">
                <a:solidFill>
                  <a:srgbClr val="BFBFBF"/>
                </a:solidFill>
                <a:prstDash val="solid"/>
              </a:ln>
              <a:effectLst>
                <a:outerShdw blurRad="50800" dist="38100" dir="2700000" algn="tl" rotWithShape="0">
                  <a:prstClr val="black">
                    <a:alpha val="40000"/>
                  </a:prstClr>
                </a:outerShdw>
              </a:effectLst>
            </c:spPr>
          </c:marker>
          <c:cat>
            <c:strRef>
              <c:f>'C.NEET'!$A$4:$A$39</c:f>
              <c:strCache>
                <c:ptCount val="4"/>
                <c:pt idx="0">
                  <c:v>Japan</c:v>
                </c:pt>
                <c:pt idx="1">
                  <c:v>OECD</c:v>
                </c:pt>
                <c:pt idx="2">
                  <c:v>Euro area</c:v>
                </c:pt>
                <c:pt idx="3">
                  <c:v>United States</c:v>
                </c:pt>
              </c:strCache>
            </c:strRef>
          </c:cat>
          <c:val>
            <c:numRef>
              <c:f>'C.NEET'!$C$4:$C$39</c:f>
              <c:numCache>
                <c:formatCode>0.0</c:formatCode>
                <c:ptCount val="4"/>
                <c:pt idx="0">
                  <c:v>6.583333333333333</c:v>
                </c:pt>
                <c:pt idx="1">
                  <c:v>13.9721114400079</c:v>
                </c:pt>
                <c:pt idx="2">
                  <c:v>15.5</c:v>
                </c:pt>
                <c:pt idx="3">
                  <c:v>16.004404128683348</c:v>
                </c:pt>
              </c:numCache>
            </c:numRef>
          </c:val>
          <c:smooth val="0"/>
        </c:ser>
        <c:dLbls>
          <c:showLegendKey val="0"/>
          <c:showVal val="0"/>
          <c:showCatName val="0"/>
          <c:showSerName val="0"/>
          <c:showPercent val="0"/>
          <c:showBubbleSize val="0"/>
        </c:dLbls>
        <c:dropLines>
          <c:spPr>
            <a:ln w="4445">
              <a:solidFill>
                <a:srgbClr val="000000"/>
              </a:solidFill>
            </a:ln>
          </c:spPr>
        </c:dropLines>
        <c:marker val="1"/>
        <c:smooth val="0"/>
        <c:axId val="152973888"/>
        <c:axId val="152971456"/>
      </c:lineChart>
      <c:catAx>
        <c:axId val="80394224"/>
        <c:scaling>
          <c:orientation val="minMax"/>
        </c:scaling>
        <c:delete val="0"/>
        <c:axPos val="b"/>
        <c:majorGridlines>
          <c:spPr>
            <a:ln w="9525" cmpd="sng">
              <a:solidFill>
                <a:srgbClr val="FFFFFF"/>
              </a:solidFill>
              <a:prstDash val="solid"/>
            </a:ln>
          </c:spPr>
        </c:majorGridlines>
        <c:numFmt formatCode="General" sourceLinked="1"/>
        <c:majorTickMark val="out"/>
        <c:minorTickMark val="none"/>
        <c:tickLblPos val="low"/>
        <c:spPr>
          <a:noFill/>
          <a:ln w="9525">
            <a:solidFill>
              <a:srgbClr val="868686"/>
            </a:solidFill>
            <a:prstDash val="solid"/>
          </a:ln>
        </c:spPr>
        <c:txPr>
          <a:bodyPr rot="-60000000" vert="horz"/>
          <a:lstStyle/>
          <a:p>
            <a:pPr>
              <a:defRPr/>
            </a:pPr>
            <a:endParaRPr lang="it-IT"/>
          </a:p>
        </c:txPr>
        <c:crossAx val="152964928"/>
        <c:crosses val="autoZero"/>
        <c:auto val="1"/>
        <c:lblAlgn val="ctr"/>
        <c:lblOffset val="0"/>
        <c:tickLblSkip val="1"/>
        <c:noMultiLvlLbl val="0"/>
      </c:catAx>
      <c:valAx>
        <c:axId val="152964928"/>
        <c:scaling>
          <c:orientation val="minMax"/>
          <c:max val="20"/>
        </c:scaling>
        <c:delete val="0"/>
        <c:axPos val="l"/>
        <c:majorGridlines>
          <c:spPr>
            <a:ln w="9525" cmpd="sng">
              <a:solidFill>
                <a:srgbClr val="FFFFFF"/>
              </a:solidFill>
              <a:prstDash val="solid"/>
            </a:ln>
          </c:spPr>
        </c:majorGridlines>
        <c:numFmt formatCode="General" sourceLinked="0"/>
        <c:majorTickMark val="out"/>
        <c:minorTickMark val="none"/>
        <c:tickLblPos val="nextTo"/>
        <c:spPr>
          <a:noFill/>
          <a:ln w="9525">
            <a:solidFill>
              <a:srgbClr val="868686"/>
            </a:solidFill>
            <a:prstDash val="solid"/>
          </a:ln>
        </c:spPr>
        <c:txPr>
          <a:bodyPr rot="-60000000" vert="horz"/>
          <a:lstStyle/>
          <a:p>
            <a:pPr>
              <a:defRPr/>
            </a:pPr>
            <a:endParaRPr lang="it-IT"/>
          </a:p>
        </c:txPr>
        <c:crossAx val="80394224"/>
        <c:crosses val="autoZero"/>
        <c:crossBetween val="between"/>
        <c:majorUnit val="5"/>
      </c:valAx>
      <c:valAx>
        <c:axId val="152971456"/>
        <c:scaling>
          <c:orientation val="minMax"/>
          <c:max val="20"/>
        </c:scaling>
        <c:delete val="0"/>
        <c:axPos val="r"/>
        <c:numFmt formatCode="0" sourceLinked="0"/>
        <c:majorTickMark val="out"/>
        <c:minorTickMark val="none"/>
        <c:tickLblPos val="nextTo"/>
        <c:crossAx val="152973888"/>
        <c:crosses val="max"/>
        <c:crossBetween val="between"/>
        <c:majorUnit val="5"/>
      </c:valAx>
      <c:catAx>
        <c:axId val="152973888"/>
        <c:scaling>
          <c:orientation val="minMax"/>
        </c:scaling>
        <c:delete val="1"/>
        <c:axPos val="b"/>
        <c:numFmt formatCode="General" sourceLinked="1"/>
        <c:majorTickMark val="out"/>
        <c:minorTickMark val="none"/>
        <c:tickLblPos val="nextTo"/>
        <c:crossAx val="152971456"/>
        <c:crosses val="autoZero"/>
        <c:auto val="1"/>
        <c:lblAlgn val="ctr"/>
        <c:lblOffset val="100"/>
        <c:noMultiLvlLbl val="0"/>
      </c:catAx>
      <c:spPr>
        <a:solidFill>
          <a:srgbClr val="E6E6E6"/>
        </a:solidFill>
        <a:ln w="0">
          <a:noFill/>
        </a:ln>
      </c:spPr>
    </c:plotArea>
    <c:legend>
      <c:legendPos val="t"/>
      <c:layout>
        <c:manualLayout>
          <c:xMode val="edge"/>
          <c:yMode val="edge"/>
          <c:x val="5.7779782735491399E-2"/>
          <c:y val="9.0579710144927536E-2"/>
          <c:w val="0.94222030703873461"/>
          <c:h val="5.434782608695652E-2"/>
        </c:manualLayout>
      </c:layout>
      <c:overlay val="1"/>
      <c:spPr>
        <a:noFill/>
        <a:ln>
          <a:noFill/>
        </a:ln>
      </c:spPr>
    </c:legend>
    <c:plotVisOnly val="1"/>
    <c:dispBlanksAs val="gap"/>
    <c:showDLblsOverMax val="1"/>
  </c:chart>
  <c:spPr>
    <a:noFill/>
    <a:ln>
      <a:noFill/>
    </a:ln>
  </c:spPr>
  <c:txPr>
    <a:bodyPr/>
    <a:lstStyle/>
    <a:p>
      <a:pPr>
        <a:defRPr sz="1200" b="0">
          <a:latin typeface="Arial" panose="020B0604020202020204" pitchFamily="34" charset="0"/>
          <a:cs typeface="Arial" panose="020B0604020202020204" pitchFamily="34" charset="0"/>
        </a:defRPr>
      </a:pPr>
      <a:endParaRPr lang="it-IT"/>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8293963254593169E-2"/>
          <c:y val="5.0925925925925923E-2"/>
          <c:w val="0.88115048118985129"/>
          <c:h val="0.69908594758988463"/>
        </c:manualLayout>
      </c:layout>
      <c:lineChart>
        <c:grouping val="standard"/>
        <c:varyColors val="0"/>
        <c:ser>
          <c:idx val="0"/>
          <c:order val="0"/>
          <c:tx>
            <c:strRef>
              <c:f>OECDINv!$B$8</c:f>
              <c:strCache>
                <c:ptCount val="1"/>
                <c:pt idx="0">
                  <c:v>t=1973Q4</c:v>
                </c:pt>
              </c:strCache>
            </c:strRef>
          </c:tx>
          <c:spPr>
            <a:ln w="38100" cap="rnd" cmpd="sng" algn="ctr">
              <a:solidFill>
                <a:srgbClr val="16854A"/>
              </a:solidFill>
              <a:prstDash val="solid"/>
              <a:round/>
            </a:ln>
            <a:effectLst>
              <a:outerShdw blurRad="50800" dist="38100" dir="2700000" algn="tl" rotWithShape="0">
                <a:prstClr val="black">
                  <a:alpha val="40000"/>
                </a:prstClr>
              </a:outerShdw>
            </a:effectLst>
          </c:spPr>
          <c:marker>
            <c:symbol val="none"/>
          </c:marker>
          <c:cat>
            <c:strRef>
              <c:f>OECDINv!$A$9:$A$37</c:f>
              <c:strCache>
                <c:ptCount val="29"/>
                <c:pt idx="0">
                  <c:v>t</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strCache>
            </c:strRef>
          </c:cat>
          <c:val>
            <c:numRef>
              <c:f>OECDINv!$B$9:$B$37</c:f>
              <c:numCache>
                <c:formatCode>General</c:formatCode>
                <c:ptCount val="29"/>
                <c:pt idx="0">
                  <c:v>100</c:v>
                </c:pt>
                <c:pt idx="1">
                  <c:v>99.424670000000006</c:v>
                </c:pt>
                <c:pt idx="2">
                  <c:v>97.945779999999999</c:v>
                </c:pt>
                <c:pt idx="3">
                  <c:v>96.630179999999996</c:v>
                </c:pt>
                <c:pt idx="4">
                  <c:v>94.977739999999997</c:v>
                </c:pt>
                <c:pt idx="5">
                  <c:v>92.890680000000003</c:v>
                </c:pt>
                <c:pt idx="6">
                  <c:v>90.609679999999997</c:v>
                </c:pt>
                <c:pt idx="7">
                  <c:v>91.546440000000004</c:v>
                </c:pt>
                <c:pt idx="8">
                  <c:v>92.602350000000001</c:v>
                </c:pt>
                <c:pt idx="9">
                  <c:v>93.562079999999995</c:v>
                </c:pt>
                <c:pt idx="10">
                  <c:v>94.906679999999994</c:v>
                </c:pt>
                <c:pt idx="11">
                  <c:v>95.315449999999998</c:v>
                </c:pt>
                <c:pt idx="12">
                  <c:v>96.762349999999998</c:v>
                </c:pt>
                <c:pt idx="13">
                  <c:v>98.718040000000002</c:v>
                </c:pt>
                <c:pt idx="14">
                  <c:v>100.4122</c:v>
                </c:pt>
                <c:pt idx="15">
                  <c:v>100.86109999999999</c:v>
                </c:pt>
                <c:pt idx="16">
                  <c:v>103.3313</c:v>
                </c:pt>
                <c:pt idx="17">
                  <c:v>104.0881</c:v>
                </c:pt>
                <c:pt idx="18">
                  <c:v>108.4255</c:v>
                </c:pt>
                <c:pt idx="19">
                  <c:v>111.3182</c:v>
                </c:pt>
                <c:pt idx="20">
                  <c:v>114.4757</c:v>
                </c:pt>
                <c:pt idx="21">
                  <c:v>115.49509999999999</c:v>
                </c:pt>
                <c:pt idx="22">
                  <c:v>118.2118</c:v>
                </c:pt>
                <c:pt idx="23">
                  <c:v>120.94750000000001</c:v>
                </c:pt>
                <c:pt idx="24">
                  <c:v>121.5545</c:v>
                </c:pt>
                <c:pt idx="25">
                  <c:v>123.50539999999999</c:v>
                </c:pt>
                <c:pt idx="26">
                  <c:v>120.4552</c:v>
                </c:pt>
                <c:pt idx="27">
                  <c:v>121.057</c:v>
                </c:pt>
                <c:pt idx="28">
                  <c:v>121.91540000000001</c:v>
                </c:pt>
              </c:numCache>
            </c:numRef>
          </c:val>
          <c:smooth val="0"/>
        </c:ser>
        <c:ser>
          <c:idx val="1"/>
          <c:order val="1"/>
          <c:tx>
            <c:strRef>
              <c:f>OECDINv!$C$8</c:f>
              <c:strCache>
                <c:ptCount val="1"/>
                <c:pt idx="0">
                  <c:v>t=1981Q4</c:v>
                </c:pt>
              </c:strCache>
            </c:strRef>
          </c:tx>
          <c:spPr>
            <a:ln w="38100" cap="rnd" cmpd="sng" algn="ctr">
              <a:solidFill>
                <a:srgbClr val="D0165F"/>
              </a:solidFill>
              <a:prstDash val="solid"/>
              <a:round/>
            </a:ln>
            <a:effectLst>
              <a:outerShdw blurRad="50800" dist="38100" dir="2700000" algn="tl" rotWithShape="0">
                <a:prstClr val="black">
                  <a:alpha val="40000"/>
                </a:prstClr>
              </a:outerShdw>
            </a:effectLst>
          </c:spPr>
          <c:marker>
            <c:symbol val="none"/>
          </c:marker>
          <c:cat>
            <c:strRef>
              <c:f>OECDINv!$A$9:$A$37</c:f>
              <c:strCache>
                <c:ptCount val="29"/>
                <c:pt idx="0">
                  <c:v>t</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strCache>
            </c:strRef>
          </c:cat>
          <c:val>
            <c:numRef>
              <c:f>OECDINv!$C$9:$C$37</c:f>
              <c:numCache>
                <c:formatCode>General</c:formatCode>
                <c:ptCount val="29"/>
                <c:pt idx="0">
                  <c:v>100</c:v>
                </c:pt>
                <c:pt idx="1">
                  <c:v>99.015770000000003</c:v>
                </c:pt>
                <c:pt idx="2">
                  <c:v>97.644319999999993</c:v>
                </c:pt>
                <c:pt idx="3">
                  <c:v>95.809269999999998</c:v>
                </c:pt>
                <c:pt idx="4">
                  <c:v>94.572850000000003</c:v>
                </c:pt>
                <c:pt idx="5">
                  <c:v>93.194890000000001</c:v>
                </c:pt>
                <c:pt idx="6">
                  <c:v>94.762079999999997</c:v>
                </c:pt>
                <c:pt idx="7">
                  <c:v>96.731399999999994</c:v>
                </c:pt>
                <c:pt idx="8">
                  <c:v>100.6284</c:v>
                </c:pt>
                <c:pt idx="9">
                  <c:v>102.10299999999999</c:v>
                </c:pt>
                <c:pt idx="10">
                  <c:v>104.9355</c:v>
                </c:pt>
                <c:pt idx="11">
                  <c:v>108.6212</c:v>
                </c:pt>
                <c:pt idx="12">
                  <c:v>111.3569</c:v>
                </c:pt>
                <c:pt idx="13">
                  <c:v>114.3871</c:v>
                </c:pt>
                <c:pt idx="14">
                  <c:v>115.3253</c:v>
                </c:pt>
                <c:pt idx="15">
                  <c:v>116.8068</c:v>
                </c:pt>
                <c:pt idx="16">
                  <c:v>118.71899999999999</c:v>
                </c:pt>
                <c:pt idx="17">
                  <c:v>118.2697</c:v>
                </c:pt>
                <c:pt idx="18">
                  <c:v>117.8656</c:v>
                </c:pt>
                <c:pt idx="19">
                  <c:v>117.79170000000001</c:v>
                </c:pt>
                <c:pt idx="20">
                  <c:v>119.8616</c:v>
                </c:pt>
                <c:pt idx="21">
                  <c:v>117.6217</c:v>
                </c:pt>
                <c:pt idx="22">
                  <c:v>121.667</c:v>
                </c:pt>
                <c:pt idx="23">
                  <c:v>125.7013</c:v>
                </c:pt>
                <c:pt idx="24">
                  <c:v>127.42870000000001</c:v>
                </c:pt>
                <c:pt idx="25">
                  <c:v>129.1711</c:v>
                </c:pt>
                <c:pt idx="26">
                  <c:v>132.8075</c:v>
                </c:pt>
                <c:pt idx="27">
                  <c:v>136.33539999999999</c:v>
                </c:pt>
                <c:pt idx="28">
                  <c:v>138.7414</c:v>
                </c:pt>
              </c:numCache>
            </c:numRef>
          </c:val>
          <c:smooth val="0"/>
        </c:ser>
        <c:ser>
          <c:idx val="2"/>
          <c:order val="2"/>
          <c:tx>
            <c:strRef>
              <c:f>OECDINv!$D$8</c:f>
              <c:strCache>
                <c:ptCount val="1"/>
                <c:pt idx="0">
                  <c:v>t=2000Q3</c:v>
                </c:pt>
              </c:strCache>
            </c:strRef>
          </c:tx>
          <c:spPr>
            <a:ln w="38100" cap="rnd" cmpd="sng" algn="ctr">
              <a:solidFill>
                <a:srgbClr val="DF6528"/>
              </a:solidFill>
              <a:prstDash val="lgDashDot"/>
              <a:round/>
            </a:ln>
            <a:effectLst>
              <a:outerShdw blurRad="50800" dist="38100" dir="2700000" algn="tl" rotWithShape="0">
                <a:prstClr val="black">
                  <a:alpha val="40000"/>
                </a:prstClr>
              </a:outerShdw>
            </a:effectLst>
          </c:spPr>
          <c:marker>
            <c:symbol val="none"/>
          </c:marker>
          <c:cat>
            <c:strRef>
              <c:f>OECDINv!$A$9:$A$37</c:f>
              <c:strCache>
                <c:ptCount val="29"/>
                <c:pt idx="0">
                  <c:v>t</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strCache>
            </c:strRef>
          </c:cat>
          <c:val>
            <c:numRef>
              <c:f>OECDINv!$D$9:$D$37</c:f>
              <c:numCache>
                <c:formatCode>General</c:formatCode>
                <c:ptCount val="29"/>
                <c:pt idx="0">
                  <c:v>100</c:v>
                </c:pt>
                <c:pt idx="1">
                  <c:v>99.494200000000006</c:v>
                </c:pt>
                <c:pt idx="2">
                  <c:v>98.321709999999996</c:v>
                </c:pt>
                <c:pt idx="3">
                  <c:v>97.403210000000001</c:v>
                </c:pt>
                <c:pt idx="4">
                  <c:v>94.506789999999995</c:v>
                </c:pt>
                <c:pt idx="5">
                  <c:v>93.455219999999997</c:v>
                </c:pt>
                <c:pt idx="6">
                  <c:v>93.076269999999994</c:v>
                </c:pt>
                <c:pt idx="7">
                  <c:v>93.389690000000002</c:v>
                </c:pt>
                <c:pt idx="8">
                  <c:v>93.181790000000007</c:v>
                </c:pt>
                <c:pt idx="9">
                  <c:v>93.430130000000005</c:v>
                </c:pt>
                <c:pt idx="10">
                  <c:v>94.65643</c:v>
                </c:pt>
                <c:pt idx="11">
                  <c:v>95.555289999999999</c:v>
                </c:pt>
                <c:pt idx="12">
                  <c:v>97.666210000000007</c:v>
                </c:pt>
                <c:pt idx="13">
                  <c:v>96.842699999999994</c:v>
                </c:pt>
                <c:pt idx="14">
                  <c:v>98.713790000000003</c:v>
                </c:pt>
                <c:pt idx="15">
                  <c:v>99.957269999999994</c:v>
                </c:pt>
                <c:pt idx="16">
                  <c:v>101.5423</c:v>
                </c:pt>
                <c:pt idx="17">
                  <c:v>102.2923</c:v>
                </c:pt>
                <c:pt idx="18">
                  <c:v>106.7668</c:v>
                </c:pt>
                <c:pt idx="19">
                  <c:v>105.3815</c:v>
                </c:pt>
                <c:pt idx="20">
                  <c:v>105.7522</c:v>
                </c:pt>
                <c:pt idx="21">
                  <c:v>107.9483</c:v>
                </c:pt>
                <c:pt idx="22">
                  <c:v>110.4072</c:v>
                </c:pt>
                <c:pt idx="23">
                  <c:v>111.8759</c:v>
                </c:pt>
                <c:pt idx="24">
                  <c:v>113.8691</c:v>
                </c:pt>
                <c:pt idx="25">
                  <c:v>115.87350000000001</c:v>
                </c:pt>
                <c:pt idx="26">
                  <c:v>117.4781</c:v>
                </c:pt>
                <c:pt idx="27">
                  <c:v>118.5817</c:v>
                </c:pt>
                <c:pt idx="28">
                  <c:v>121.6206</c:v>
                </c:pt>
              </c:numCache>
            </c:numRef>
          </c:val>
          <c:smooth val="0"/>
        </c:ser>
        <c:dLbls>
          <c:showLegendKey val="0"/>
          <c:showVal val="0"/>
          <c:showCatName val="0"/>
          <c:showSerName val="0"/>
          <c:showPercent val="0"/>
          <c:showBubbleSize val="0"/>
        </c:dLbls>
        <c:marker val="1"/>
        <c:smooth val="0"/>
        <c:axId val="152423416"/>
        <c:axId val="152423808"/>
      </c:lineChart>
      <c:lineChart>
        <c:grouping val="standard"/>
        <c:varyColors val="0"/>
        <c:ser>
          <c:idx val="3"/>
          <c:order val="3"/>
          <c:tx>
            <c:strRef>
              <c:f>OECDINv!$E$8</c:f>
              <c:strCache>
                <c:ptCount val="1"/>
                <c:pt idx="0">
                  <c:v>t=2008Q1</c:v>
                </c:pt>
              </c:strCache>
            </c:strRef>
          </c:tx>
          <c:spPr>
            <a:ln w="38100" cap="rnd" cmpd="sng" algn="ctr">
              <a:solidFill>
                <a:schemeClr val="tx1"/>
              </a:solidFill>
              <a:prstDash val="solid"/>
              <a:round/>
            </a:ln>
            <a:effectLst>
              <a:outerShdw blurRad="50800" dist="38100" dir="2700000" algn="tl" rotWithShape="0">
                <a:prstClr val="black">
                  <a:alpha val="40000"/>
                </a:prstClr>
              </a:outerShdw>
            </a:effectLst>
          </c:spPr>
          <c:marker>
            <c:symbol val="none"/>
          </c:marker>
          <c:cat>
            <c:strRef>
              <c:f>OECDINv!$A$9:$A$37</c:f>
              <c:strCache>
                <c:ptCount val="29"/>
                <c:pt idx="0">
                  <c:v>t</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strCache>
            </c:strRef>
          </c:cat>
          <c:val>
            <c:numRef>
              <c:f>OECDINv!$E$9:$E$37</c:f>
              <c:numCache>
                <c:formatCode>General</c:formatCode>
                <c:ptCount val="29"/>
                <c:pt idx="0">
                  <c:v>100</c:v>
                </c:pt>
                <c:pt idx="1">
                  <c:v>99.381330000000005</c:v>
                </c:pt>
                <c:pt idx="2">
                  <c:v>97.53922</c:v>
                </c:pt>
                <c:pt idx="3">
                  <c:v>92.553929999999994</c:v>
                </c:pt>
                <c:pt idx="4">
                  <c:v>86.373180000000005</c:v>
                </c:pt>
                <c:pt idx="5">
                  <c:v>83.691640000000007</c:v>
                </c:pt>
                <c:pt idx="6">
                  <c:v>83.111949999999993</c:v>
                </c:pt>
                <c:pt idx="7">
                  <c:v>83.305109999999999</c:v>
                </c:pt>
                <c:pt idx="8">
                  <c:v>84.092669999999998</c:v>
                </c:pt>
                <c:pt idx="9">
                  <c:v>86.552970000000002</c:v>
                </c:pt>
                <c:pt idx="10">
                  <c:v>88.096630000000005</c:v>
                </c:pt>
                <c:pt idx="11">
                  <c:v>89.230029999999999</c:v>
                </c:pt>
                <c:pt idx="12">
                  <c:v>90.147930000000002</c:v>
                </c:pt>
                <c:pt idx="13">
                  <c:v>91.452479999999994</c:v>
                </c:pt>
                <c:pt idx="14">
                  <c:v>93.926990000000004</c:v>
                </c:pt>
                <c:pt idx="15">
                  <c:v>96.042649999999995</c:v>
                </c:pt>
                <c:pt idx="16">
                  <c:v>97.013019999999997</c:v>
                </c:pt>
                <c:pt idx="17">
                  <c:v>97.230490000000003</c:v>
                </c:pt>
                <c:pt idx="18">
                  <c:v>96.975309999999993</c:v>
                </c:pt>
                <c:pt idx="19">
                  <c:v>97.203100000000006</c:v>
                </c:pt>
                <c:pt idx="20">
                  <c:v>97.111270000000005</c:v>
                </c:pt>
                <c:pt idx="21">
                  <c:v>97.836839999999995</c:v>
                </c:pt>
                <c:pt idx="22">
                  <c:v>98.908739999999995</c:v>
                </c:pt>
                <c:pt idx="23">
                  <c:v>100.40009999999999</c:v>
                </c:pt>
                <c:pt idx="24">
                  <c:v>101.8896</c:v>
                </c:pt>
                <c:pt idx="25">
                  <c:v>102.3355</c:v>
                </c:pt>
                <c:pt idx="26">
                  <c:v>103.5519</c:v>
                </c:pt>
                <c:pt idx="27">
                  <c:v>104.04600000000001</c:v>
                </c:pt>
                <c:pt idx="28">
                  <c:v>104.0065</c:v>
                </c:pt>
              </c:numCache>
            </c:numRef>
          </c:val>
          <c:smooth val="0"/>
        </c:ser>
        <c:dLbls>
          <c:showLegendKey val="0"/>
          <c:showVal val="0"/>
          <c:showCatName val="0"/>
          <c:showSerName val="0"/>
          <c:showPercent val="0"/>
          <c:showBubbleSize val="0"/>
        </c:dLbls>
        <c:marker val="1"/>
        <c:smooth val="0"/>
        <c:axId val="153533560"/>
        <c:axId val="152424200"/>
      </c:lineChart>
      <c:catAx>
        <c:axId val="152423416"/>
        <c:scaling>
          <c:orientation val="minMax"/>
        </c:scaling>
        <c:delete val="0"/>
        <c:axPos val="b"/>
        <c:majorGridlines>
          <c:spPr>
            <a:ln w="9525" cmpd="sng">
              <a:solidFill>
                <a:srgbClr val="FFFFFF"/>
              </a:solidFill>
              <a:prstDash val="solid"/>
            </a:ln>
          </c:spPr>
        </c:majorGridlines>
        <c:numFmt formatCode="General" sourceLinked="0"/>
        <c:majorTickMark val="out"/>
        <c:minorTickMark val="none"/>
        <c:tickLblPos val="low"/>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a:pPr>
            <a:endParaRPr lang="it-IT"/>
          </a:p>
        </c:txPr>
        <c:crossAx val="152423808"/>
        <c:crosses val="autoZero"/>
        <c:auto val="1"/>
        <c:lblAlgn val="ctr"/>
        <c:lblOffset val="0"/>
        <c:tickLblSkip val="2"/>
        <c:tickMarkSkip val="2"/>
        <c:noMultiLvlLbl val="0"/>
      </c:catAx>
      <c:valAx>
        <c:axId val="152423808"/>
        <c:scaling>
          <c:orientation val="minMax"/>
          <c:max val="150"/>
          <c:min val="80"/>
        </c:scaling>
        <c:delete val="0"/>
        <c:axPos val="l"/>
        <c:majorGridlines>
          <c:spPr>
            <a:ln w="9525" cmpd="sng">
              <a:solidFill>
                <a:srgbClr val="FFFFFF"/>
              </a:solidFill>
              <a:prstDash val="solid"/>
            </a:ln>
          </c:spPr>
        </c:majorGridlines>
        <c:numFmt formatCode="General" sourceLinked="1"/>
        <c:majorTickMark val="out"/>
        <c:minorTickMark val="none"/>
        <c:tickLblPos val="nextTo"/>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a:pPr>
            <a:endParaRPr lang="it-IT"/>
          </a:p>
        </c:txPr>
        <c:crossAx val="152423416"/>
        <c:crosses val="autoZero"/>
        <c:crossBetween val="between"/>
      </c:valAx>
      <c:valAx>
        <c:axId val="152424200"/>
        <c:scaling>
          <c:orientation val="minMax"/>
          <c:max val="150"/>
          <c:min val="80"/>
        </c:scaling>
        <c:delete val="0"/>
        <c:axPos val="r"/>
        <c:numFmt formatCode="General" sourceLinked="1"/>
        <c:majorTickMark val="out"/>
        <c:minorTickMark val="none"/>
        <c:tickLblPos val="nextTo"/>
        <c:crossAx val="153533560"/>
        <c:crosses val="max"/>
        <c:crossBetween val="between"/>
      </c:valAx>
      <c:catAx>
        <c:axId val="153533560"/>
        <c:scaling>
          <c:orientation val="minMax"/>
        </c:scaling>
        <c:delete val="1"/>
        <c:axPos val="b"/>
        <c:numFmt formatCode="General" sourceLinked="1"/>
        <c:majorTickMark val="out"/>
        <c:minorTickMark val="none"/>
        <c:tickLblPos val="nextTo"/>
        <c:crossAx val="152424200"/>
        <c:crosses val="autoZero"/>
        <c:auto val="1"/>
        <c:lblAlgn val="ctr"/>
        <c:lblOffset val="100"/>
        <c:noMultiLvlLbl val="0"/>
      </c:catAx>
      <c:spPr>
        <a:solidFill>
          <a:srgbClr val="E6E6E6"/>
        </a:solidFill>
        <a:ln>
          <a:noFill/>
          <a:round/>
        </a:ln>
        <a:effectLst/>
        <a:extLst>
          <a:ext uri="{91240B29-F687-4F45-9708-019B960494DF}">
            <a14:hiddenLine xmlns:a14="http://schemas.microsoft.com/office/drawing/2010/main">
              <a:noFill/>
              <a:round/>
            </a14:hiddenLine>
          </a:ext>
        </a:extLst>
      </c:spPr>
    </c:plotArea>
    <c:legend>
      <c:legendPos val="r"/>
      <c:layout>
        <c:manualLayout>
          <c:xMode val="edge"/>
          <c:yMode val="edge"/>
          <c:x val="0.14934711286089239"/>
          <c:y val="6.9312335958005233E-2"/>
          <c:w val="0.52693372703412078"/>
          <c:h val="0.18373003374578181"/>
        </c:manualLayout>
      </c:layout>
      <c:overlay val="1"/>
      <c:spPr>
        <a:noFill/>
        <a:ln>
          <a:noFill/>
          <a:round/>
        </a:ln>
        <a:effectLst/>
        <a:extLst>
          <a:ext uri="{91240B29-F687-4F45-9708-019B960494DF}">
            <a14:hiddenLine xmlns:a14="http://schemas.microsoft.com/office/drawing/2010/main">
              <a:noFill/>
              <a:round/>
            </a14:hiddenLine>
          </a:ext>
        </a:extLst>
      </c:sp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sz="1200">
          <a:solidFill>
            <a:schemeClr val="tx1">
              <a:lumMod val="50000"/>
            </a:schemeClr>
          </a:solidFill>
          <a:latin typeface="Arial" panose="020B0604020202020204" pitchFamily="34" charset="0"/>
          <a:cs typeface="Arial" panose="020B0604020202020204" pitchFamily="34" charset="0"/>
        </a:defRPr>
      </a:pPr>
      <a:endParaRPr lang="it-IT"/>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GDPpc!$G$22</c:f>
              <c:strCache>
                <c:ptCount val="1"/>
                <c:pt idx="0">
                  <c:v>USA</c:v>
                </c:pt>
              </c:strCache>
            </c:strRef>
          </c:tx>
          <c:spPr>
            <a:ln w="38100" cap="rnd" cmpd="sng" algn="ctr">
              <a:solidFill>
                <a:schemeClr val="tx2"/>
              </a:solidFill>
              <a:prstDash val="solid"/>
              <a:round/>
            </a:ln>
            <a:effectLst>
              <a:outerShdw blurRad="50800" dist="38100" dir="2700000" algn="tl" rotWithShape="0">
                <a:prstClr val="black">
                  <a:alpha val="40000"/>
                </a:prstClr>
              </a:outerShdw>
            </a:effectLst>
          </c:spPr>
          <c:marker>
            <c:symbol val="none"/>
          </c:marker>
          <c:cat>
            <c:numRef>
              <c:f>GDPpc!$Z$15:$Z$21</c:f>
              <c:numCache>
                <c:formatCode>General</c:formatCode>
                <c:ptCount val="7"/>
                <c:pt idx="0">
                  <c:v>2008</c:v>
                </c:pt>
                <c:pt idx="1">
                  <c:v>2009</c:v>
                </c:pt>
                <c:pt idx="2">
                  <c:v>2010</c:v>
                </c:pt>
                <c:pt idx="3">
                  <c:v>2011</c:v>
                </c:pt>
                <c:pt idx="4">
                  <c:v>2012</c:v>
                </c:pt>
                <c:pt idx="5">
                  <c:v>2013</c:v>
                </c:pt>
                <c:pt idx="6">
                  <c:v>2014</c:v>
                </c:pt>
              </c:numCache>
            </c:numRef>
          </c:cat>
          <c:val>
            <c:numRef>
              <c:f>GDPpc!$G$27:$G$33</c:f>
              <c:numCache>
                <c:formatCode>General</c:formatCode>
                <c:ptCount val="7"/>
                <c:pt idx="0">
                  <c:v>100</c:v>
                </c:pt>
                <c:pt idx="1">
                  <c:v>96.375852117313613</c:v>
                </c:pt>
                <c:pt idx="2">
                  <c:v>97.999736701619327</c:v>
                </c:pt>
                <c:pt idx="3">
                  <c:v>98.848271929901784</c:v>
                </c:pt>
                <c:pt idx="4">
                  <c:v>100.40407038515158</c:v>
                </c:pt>
                <c:pt idx="5">
                  <c:v>101.9002195369541</c:v>
                </c:pt>
                <c:pt idx="6">
                  <c:v>103.59031794957887</c:v>
                </c:pt>
              </c:numCache>
            </c:numRef>
          </c:val>
          <c:smooth val="0"/>
        </c:ser>
        <c:ser>
          <c:idx val="1"/>
          <c:order val="1"/>
          <c:tx>
            <c:strRef>
              <c:f>GDPpc!$H$22</c:f>
              <c:strCache>
                <c:ptCount val="1"/>
                <c:pt idx="0">
                  <c:v>JPN</c:v>
                </c:pt>
              </c:strCache>
            </c:strRef>
          </c:tx>
          <c:spPr>
            <a:ln w="38100" cap="rnd" cmpd="sng" algn="ctr">
              <a:solidFill>
                <a:srgbClr val="FF0000"/>
              </a:solidFill>
              <a:prstDash val="solid"/>
              <a:round/>
            </a:ln>
            <a:effectLst/>
          </c:spPr>
          <c:marker>
            <c:symbol val="none"/>
          </c:marker>
          <c:cat>
            <c:numRef>
              <c:f>GDPpc!$Z$15:$Z$21</c:f>
              <c:numCache>
                <c:formatCode>General</c:formatCode>
                <c:ptCount val="7"/>
                <c:pt idx="0">
                  <c:v>2008</c:v>
                </c:pt>
                <c:pt idx="1">
                  <c:v>2009</c:v>
                </c:pt>
                <c:pt idx="2">
                  <c:v>2010</c:v>
                </c:pt>
                <c:pt idx="3">
                  <c:v>2011</c:v>
                </c:pt>
                <c:pt idx="4">
                  <c:v>2012</c:v>
                </c:pt>
                <c:pt idx="5">
                  <c:v>2013</c:v>
                </c:pt>
                <c:pt idx="6">
                  <c:v>2014</c:v>
                </c:pt>
              </c:numCache>
            </c:numRef>
          </c:cat>
          <c:val>
            <c:numRef>
              <c:f>GDPpc!$H$27:$H$33</c:f>
              <c:numCache>
                <c:formatCode>General</c:formatCode>
                <c:ptCount val="7"/>
                <c:pt idx="0">
                  <c:v>100</c:v>
                </c:pt>
                <c:pt idx="1">
                  <c:v>94.607868545285129</c:v>
                </c:pt>
                <c:pt idx="2">
                  <c:v>98.642030758852727</c:v>
                </c:pt>
                <c:pt idx="3">
                  <c:v>98.392170071908239</c:v>
                </c:pt>
                <c:pt idx="4">
                  <c:v>100.32931465445462</c:v>
                </c:pt>
                <c:pt idx="5">
                  <c:v>102.09567541552791</c:v>
                </c:pt>
                <c:pt idx="6">
                  <c:v>102.16615659761659</c:v>
                </c:pt>
              </c:numCache>
            </c:numRef>
          </c:val>
          <c:smooth val="0"/>
        </c:ser>
        <c:ser>
          <c:idx val="2"/>
          <c:order val="2"/>
          <c:tx>
            <c:strRef>
              <c:f>GDPpc!$I$22</c:f>
              <c:strCache>
                <c:ptCount val="1"/>
                <c:pt idx="0">
                  <c:v>Euro area</c:v>
                </c:pt>
              </c:strCache>
            </c:strRef>
          </c:tx>
          <c:spPr>
            <a:ln w="38100" cap="rnd" cmpd="sng" algn="ctr">
              <a:solidFill>
                <a:srgbClr val="FFC000"/>
              </a:solidFill>
              <a:prstDash val="solid"/>
              <a:round/>
            </a:ln>
            <a:effectLst>
              <a:outerShdw blurRad="50800" dist="38100" dir="2700000" algn="tl" rotWithShape="0">
                <a:prstClr val="black">
                  <a:alpha val="40000"/>
                </a:prstClr>
              </a:outerShdw>
            </a:effectLst>
          </c:spPr>
          <c:marker>
            <c:symbol val="none"/>
          </c:marker>
          <c:cat>
            <c:numRef>
              <c:f>GDPpc!$Z$15:$Z$21</c:f>
              <c:numCache>
                <c:formatCode>General</c:formatCode>
                <c:ptCount val="7"/>
                <c:pt idx="0">
                  <c:v>2008</c:v>
                </c:pt>
                <c:pt idx="1">
                  <c:v>2009</c:v>
                </c:pt>
                <c:pt idx="2">
                  <c:v>2010</c:v>
                </c:pt>
                <c:pt idx="3">
                  <c:v>2011</c:v>
                </c:pt>
                <c:pt idx="4">
                  <c:v>2012</c:v>
                </c:pt>
                <c:pt idx="5">
                  <c:v>2013</c:v>
                </c:pt>
                <c:pt idx="6">
                  <c:v>2014</c:v>
                </c:pt>
              </c:numCache>
            </c:numRef>
          </c:cat>
          <c:val>
            <c:numRef>
              <c:f>GDPpc!$I$27:$I$33</c:f>
              <c:numCache>
                <c:formatCode>General</c:formatCode>
                <c:ptCount val="7"/>
                <c:pt idx="0">
                  <c:v>100</c:v>
                </c:pt>
                <c:pt idx="1">
                  <c:v>95.197870923690985</c:v>
                </c:pt>
                <c:pt idx="2">
                  <c:v>96.811564750916219</c:v>
                </c:pt>
                <c:pt idx="3">
                  <c:v>98.12368845523244</c:v>
                </c:pt>
                <c:pt idx="4">
                  <c:v>97.084673727943766</c:v>
                </c:pt>
                <c:pt idx="5">
                  <c:v>96.521866800032214</c:v>
                </c:pt>
                <c:pt idx="6">
                  <c:v>97.098150973412118</c:v>
                </c:pt>
              </c:numCache>
            </c:numRef>
          </c:val>
          <c:smooth val="0"/>
        </c:ser>
        <c:ser>
          <c:idx val="4"/>
          <c:order val="3"/>
          <c:tx>
            <c:strRef>
              <c:f>GDPpc!$J$22</c:f>
              <c:strCache>
                <c:ptCount val="1"/>
                <c:pt idx="0">
                  <c:v>OECD Europe excl.euro area</c:v>
                </c:pt>
              </c:strCache>
            </c:strRef>
          </c:tx>
          <c:spPr>
            <a:ln w="38100" cap="rnd" cmpd="sng" algn="ctr">
              <a:solidFill>
                <a:srgbClr val="00B050"/>
              </a:solidFill>
              <a:prstDash val="solid"/>
              <a:round/>
            </a:ln>
            <a:effectLst>
              <a:outerShdw blurRad="50800" dist="38100" dir="2700000" algn="tl" rotWithShape="0">
                <a:prstClr val="black">
                  <a:alpha val="40000"/>
                </a:prstClr>
              </a:outerShdw>
            </a:effectLst>
          </c:spPr>
          <c:marker>
            <c:symbol val="none"/>
          </c:marker>
          <c:cat>
            <c:numRef>
              <c:f>GDPpc!$Z$15:$Z$21</c:f>
              <c:numCache>
                <c:formatCode>General</c:formatCode>
                <c:ptCount val="7"/>
                <c:pt idx="0">
                  <c:v>2008</c:v>
                </c:pt>
                <c:pt idx="1">
                  <c:v>2009</c:v>
                </c:pt>
                <c:pt idx="2">
                  <c:v>2010</c:v>
                </c:pt>
                <c:pt idx="3">
                  <c:v>2011</c:v>
                </c:pt>
                <c:pt idx="4">
                  <c:v>2012</c:v>
                </c:pt>
                <c:pt idx="5">
                  <c:v>2013</c:v>
                </c:pt>
                <c:pt idx="6">
                  <c:v>2014</c:v>
                </c:pt>
              </c:numCache>
            </c:numRef>
          </c:cat>
          <c:val>
            <c:numRef>
              <c:f>GDPpc!$J$27:$J$33</c:f>
              <c:numCache>
                <c:formatCode>General</c:formatCode>
                <c:ptCount val="7"/>
                <c:pt idx="0">
                  <c:v>100</c:v>
                </c:pt>
                <c:pt idx="1">
                  <c:v>96.316974208321938</c:v>
                </c:pt>
                <c:pt idx="2">
                  <c:v>98.07257069363034</c:v>
                </c:pt>
                <c:pt idx="3">
                  <c:v>99.885520208979372</c:v>
                </c:pt>
                <c:pt idx="4">
                  <c:v>100.0043926526707</c:v>
                </c:pt>
                <c:pt idx="5">
                  <c:v>100.9673211184522</c:v>
                </c:pt>
                <c:pt idx="6">
                  <c:v>103.37351994826764</c:v>
                </c:pt>
              </c:numCache>
            </c:numRef>
          </c:val>
          <c:smooth val="0"/>
        </c:ser>
        <c:dLbls>
          <c:showLegendKey val="0"/>
          <c:showVal val="0"/>
          <c:showCatName val="0"/>
          <c:showSerName val="0"/>
          <c:showPercent val="0"/>
          <c:showBubbleSize val="0"/>
        </c:dLbls>
        <c:smooth val="0"/>
        <c:axId val="152598488"/>
        <c:axId val="152598880"/>
      </c:lineChart>
      <c:catAx>
        <c:axId val="152598488"/>
        <c:scaling>
          <c:orientation val="minMax"/>
        </c:scaling>
        <c:delete val="0"/>
        <c:axPos val="b"/>
        <c:majorGridlines>
          <c:spPr>
            <a:ln w="9525" cmpd="sng">
              <a:solidFill>
                <a:srgbClr val="FFFFFF"/>
              </a:solidFill>
              <a:prstDash val="solid"/>
            </a:ln>
          </c:spPr>
        </c:majorGridlines>
        <c:numFmt formatCode="General" sourceLinked="1"/>
        <c:majorTickMark val="out"/>
        <c:minorTickMark val="none"/>
        <c:tickLblPos val="low"/>
        <c:spPr>
          <a:noFill/>
          <a:ln w="9525">
            <a:solidFill>
              <a:srgbClr val="868686"/>
            </a:solidFill>
            <a:prstDash val="solid"/>
          </a:ln>
          <a:extLst>
            <a:ext uri="{909E8E84-426E-40DD-AFC4-6F175D3DCCD1}">
              <a14:hiddenFill xmlns:a14="http://schemas.microsoft.com/office/drawing/2010/main">
                <a:noFill/>
              </a14:hiddenFill>
            </a:ext>
          </a:extLst>
        </c:spPr>
        <c:txPr>
          <a:bodyPr rot="-2700000" vert="horz"/>
          <a:lstStyle/>
          <a:p>
            <a:pPr>
              <a:defRPr sz="1200"/>
            </a:pPr>
            <a:endParaRPr lang="it-IT"/>
          </a:p>
        </c:txPr>
        <c:crossAx val="152598880"/>
        <c:crosses val="autoZero"/>
        <c:auto val="1"/>
        <c:lblAlgn val="ctr"/>
        <c:lblOffset val="0"/>
        <c:tickLblSkip val="1"/>
        <c:noMultiLvlLbl val="0"/>
      </c:catAx>
      <c:valAx>
        <c:axId val="152598880"/>
        <c:scaling>
          <c:orientation val="minMax"/>
          <c:min val="94"/>
        </c:scaling>
        <c:delete val="0"/>
        <c:axPos val="l"/>
        <c:majorGridlines>
          <c:spPr>
            <a:ln w="9525" cmpd="sng">
              <a:solidFill>
                <a:srgbClr val="FFFFFF"/>
              </a:solidFill>
              <a:prstDash val="solid"/>
            </a:ln>
          </c:spPr>
        </c:majorGridlines>
        <c:numFmt formatCode="General" sourceLinked="1"/>
        <c:majorTickMark val="out"/>
        <c:minorTickMark val="none"/>
        <c:tickLblPos val="nextTo"/>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sz="1200"/>
            </a:pPr>
            <a:endParaRPr lang="it-IT"/>
          </a:p>
        </c:txPr>
        <c:crossAx val="152598488"/>
        <c:crosses val="autoZero"/>
        <c:crossBetween val="between"/>
      </c:valAx>
      <c:spPr>
        <a:solidFill>
          <a:srgbClr val="E6E6E6"/>
        </a:solidFill>
        <a:ln>
          <a:noFill/>
          <a:round/>
        </a:ln>
        <a:effectLst/>
        <a:extLst>
          <a:ext uri="{91240B29-F687-4F45-9708-019B960494DF}">
            <a14:hiddenLine xmlns:a14="http://schemas.microsoft.com/office/drawing/2010/main">
              <a:noFill/>
              <a:round/>
            </a14:hiddenLine>
          </a:ext>
        </a:extLst>
      </c:spPr>
    </c:plotArea>
    <c:legend>
      <c:legendPos val="r"/>
      <c:layout>
        <c:manualLayout>
          <c:xMode val="edge"/>
          <c:yMode val="edge"/>
          <c:x val="9.9372773475184181E-2"/>
          <c:y val="1.8518518518518517E-2"/>
          <c:w val="0.87051086786636256"/>
          <c:h val="0.25"/>
        </c:manualLayout>
      </c:layout>
      <c:overlay val="1"/>
      <c:spPr>
        <a:noFill/>
        <a:ln>
          <a:noFill/>
          <a:round/>
        </a:ln>
        <a:effectLst/>
        <a:extLst>
          <a:ext uri="{91240B29-F687-4F45-9708-019B960494DF}">
            <a14:hiddenLine xmlns:a14="http://schemas.microsoft.com/office/drawing/2010/main">
              <a:noFill/>
              <a:round/>
            </a14:hiddenLine>
          </a:ext>
        </a:extLst>
      </c:sp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a:solidFill>
            <a:schemeClr val="bg2">
              <a:lumMod val="10000"/>
            </a:schemeClr>
          </a:solidFill>
          <a:latin typeface="Arial" panose="020B0604020202020204" pitchFamily="34" charset="0"/>
          <a:cs typeface="Arial" panose="020B0604020202020204" pitchFamily="34" charset="0"/>
        </a:defRPr>
      </a:pPr>
      <a:endParaRPr lang="it-IT"/>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UNR_LFPR!$C$6</c:f>
              <c:strCache>
                <c:ptCount val="1"/>
                <c:pt idx="0">
                  <c:v>United States</c:v>
                </c:pt>
              </c:strCache>
            </c:strRef>
          </c:tx>
          <c:spPr>
            <a:ln w="38100" cap="rnd" cmpd="sng" algn="ctr">
              <a:solidFill>
                <a:srgbClr val="207FB8"/>
              </a:solidFill>
              <a:prstDash val="solid"/>
              <a:round/>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UNR_LFPR!$C$14:$C$49</c:f>
              <c:numCache>
                <c:formatCode>General</c:formatCode>
                <c:ptCount val="29"/>
                <c:pt idx="0">
                  <c:v>4.9832764327677896</c:v>
                </c:pt>
                <c:pt idx="1">
                  <c:v>5.3219719497821201</c:v>
                </c:pt>
                <c:pt idx="2">
                  <c:v>6.0103951000690099</c:v>
                </c:pt>
                <c:pt idx="3">
                  <c:v>6.8722666264515198</c:v>
                </c:pt>
                <c:pt idx="4">
                  <c:v>8.2919800121413498</c:v>
                </c:pt>
                <c:pt idx="5">
                  <c:v>9.2805169277456407</c:v>
                </c:pt>
                <c:pt idx="6">
                  <c:v>9.6025817273191105</c:v>
                </c:pt>
                <c:pt idx="7">
                  <c:v>9.91138803705946</c:v>
                </c:pt>
                <c:pt idx="8">
                  <c:v>9.8370965363496694</c:v>
                </c:pt>
                <c:pt idx="9">
                  <c:v>9.6576247650482507</c:v>
                </c:pt>
                <c:pt idx="10">
                  <c:v>9.4724007692441106</c:v>
                </c:pt>
                <c:pt idx="11">
                  <c:v>9.5242842591188008</c:v>
                </c:pt>
                <c:pt idx="12">
                  <c:v>9.0455255067207698</c:v>
                </c:pt>
                <c:pt idx="13">
                  <c:v>9.0717363729561704</c:v>
                </c:pt>
                <c:pt idx="14">
                  <c:v>8.9981284170485498</c:v>
                </c:pt>
                <c:pt idx="15">
                  <c:v>8.6537441691829908</c:v>
                </c:pt>
                <c:pt idx="16">
                  <c:v>8.2629771806814905</c:v>
                </c:pt>
                <c:pt idx="17">
                  <c:v>8.1777793084446895</c:v>
                </c:pt>
                <c:pt idx="18">
                  <c:v>8.0077381093277005</c:v>
                </c:pt>
                <c:pt idx="19">
                  <c:v>7.8138904554314399</c:v>
                </c:pt>
                <c:pt idx="20">
                  <c:v>7.7461088221479102</c:v>
                </c:pt>
                <c:pt idx="21">
                  <c:v>7.5299320369211697</c:v>
                </c:pt>
                <c:pt idx="22">
                  <c:v>7.2526992194279503</c:v>
                </c:pt>
                <c:pt idx="23">
                  <c:v>6.95792810657123</c:v>
                </c:pt>
                <c:pt idx="24">
                  <c:v>6.6440000513529203</c:v>
                </c:pt>
                <c:pt idx="25">
                  <c:v>6.1939072177980004</c:v>
                </c:pt>
                <c:pt idx="26">
                  <c:v>6.0806435411862498</c:v>
                </c:pt>
                <c:pt idx="27">
                  <c:v>5.7044545985912096</c:v>
                </c:pt>
                <c:pt idx="28">
                  <c:v>5.5741177869102998</c:v>
                </c:pt>
              </c:numCache>
            </c:numRef>
          </c:val>
          <c:smooth val="0"/>
        </c:ser>
        <c:ser>
          <c:idx val="1"/>
          <c:order val="1"/>
          <c:tx>
            <c:strRef>
              <c:f>UNR_LFPR!$D$6</c:f>
              <c:strCache>
                <c:ptCount val="1"/>
                <c:pt idx="0">
                  <c:v>Euro area</c:v>
                </c:pt>
              </c:strCache>
            </c:strRef>
          </c:tx>
          <c:spPr>
            <a:ln w="38100" cap="rnd" cmpd="sng" algn="ctr">
              <a:solidFill>
                <a:srgbClr val="E88E29"/>
              </a:solidFill>
              <a:prstDash val="solid"/>
              <a:round/>
            </a:ln>
            <a:effectLst>
              <a:outerShdw blurRad="50800" dist="50800" dir="5400000" algn="ctr" rotWithShape="0">
                <a:schemeClr val="tx1">
                  <a:alpha val="40000"/>
                </a:scheme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UNR_LFPR!$D$14:$D$49</c:f>
              <c:numCache>
                <c:formatCode>General</c:formatCode>
                <c:ptCount val="29"/>
                <c:pt idx="0">
                  <c:v>7.2019265032134703</c:v>
                </c:pt>
                <c:pt idx="1">
                  <c:v>7.37387224273985</c:v>
                </c:pt>
                <c:pt idx="2">
                  <c:v>7.5031938814888601</c:v>
                </c:pt>
                <c:pt idx="3">
                  <c:v>7.9110477781767896</c:v>
                </c:pt>
                <c:pt idx="4">
                  <c:v>8.8581932064070497</c:v>
                </c:pt>
                <c:pt idx="5">
                  <c:v>9.4045129430765595</c:v>
                </c:pt>
                <c:pt idx="6">
                  <c:v>9.6994866173209395</c:v>
                </c:pt>
                <c:pt idx="7">
                  <c:v>9.8544246849322192</c:v>
                </c:pt>
                <c:pt idx="8">
                  <c:v>9.9412813143207792</c:v>
                </c:pt>
                <c:pt idx="9">
                  <c:v>10.034714076680499</c:v>
                </c:pt>
                <c:pt idx="10">
                  <c:v>9.9873739910191208</c:v>
                </c:pt>
                <c:pt idx="11">
                  <c:v>9.9344738308628706</c:v>
                </c:pt>
                <c:pt idx="12">
                  <c:v>9.8140164410471495</c:v>
                </c:pt>
                <c:pt idx="13">
                  <c:v>9.7887499956346993</c:v>
                </c:pt>
                <c:pt idx="14">
                  <c:v>10.121905004429999</c:v>
                </c:pt>
                <c:pt idx="15">
                  <c:v>10.474774261672399</c:v>
                </c:pt>
                <c:pt idx="16">
                  <c:v>10.7703849978377</c:v>
                </c:pt>
                <c:pt idx="17">
                  <c:v>11.177536721314</c:v>
                </c:pt>
                <c:pt idx="18">
                  <c:v>11.4138908541183</c:v>
                </c:pt>
                <c:pt idx="19">
                  <c:v>11.682707640956201</c:v>
                </c:pt>
                <c:pt idx="20">
                  <c:v>11.9469368126836</c:v>
                </c:pt>
                <c:pt idx="21">
                  <c:v>11.989364892448799</c:v>
                </c:pt>
                <c:pt idx="22">
                  <c:v>11.9556125377656</c:v>
                </c:pt>
                <c:pt idx="23">
                  <c:v>11.8270824402678</c:v>
                </c:pt>
                <c:pt idx="24">
                  <c:v>11.7171311134323</c:v>
                </c:pt>
                <c:pt idx="25">
                  <c:v>11.533345535434201</c:v>
                </c:pt>
                <c:pt idx="26">
                  <c:v>11.497497206139</c:v>
                </c:pt>
                <c:pt idx="27">
                  <c:v>11.4309213628073</c:v>
                </c:pt>
                <c:pt idx="28">
                  <c:v>11.277913611265699</c:v>
                </c:pt>
              </c:numCache>
            </c:numRef>
          </c:val>
          <c:smooth val="0"/>
        </c:ser>
        <c:ser>
          <c:idx val="2"/>
          <c:order val="2"/>
          <c:tx>
            <c:strRef>
              <c:f>UNR_LFPR!$E$6</c:f>
              <c:strCache>
                <c:ptCount val="1"/>
                <c:pt idx="0">
                  <c:v>Japan</c:v>
                </c:pt>
              </c:strCache>
            </c:strRef>
          </c:tx>
          <c:spPr>
            <a:ln w="38100" cap="rnd" cmpd="sng" algn="ctr">
              <a:solidFill>
                <a:srgbClr val="D0165F"/>
              </a:solidFill>
              <a:prstDash val="solid"/>
              <a:round/>
            </a:ln>
            <a:effectLst>
              <a:outerShdw blurRad="50800" dist="50800" dir="5400000" algn="ctr" rotWithShape="0">
                <a:schemeClr val="tx1">
                  <a:alpha val="40000"/>
                </a:scheme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UNR_LFPR!$E$14:$E$49</c:f>
              <c:numCache>
                <c:formatCode>General</c:formatCode>
                <c:ptCount val="29"/>
                <c:pt idx="0">
                  <c:v>3.9001248439450702</c:v>
                </c:pt>
                <c:pt idx="1">
                  <c:v>3.9605440143476298</c:v>
                </c:pt>
                <c:pt idx="2">
                  <c:v>3.9665866346538698</c:v>
                </c:pt>
                <c:pt idx="3">
                  <c:v>4.0389902524368901</c:v>
                </c:pt>
                <c:pt idx="4">
                  <c:v>4.5436369089273203</c:v>
                </c:pt>
                <c:pt idx="5">
                  <c:v>5.1087937431063803</c:v>
                </c:pt>
                <c:pt idx="6">
                  <c:v>5.3830746119178698</c:v>
                </c:pt>
                <c:pt idx="7">
                  <c:v>5.1392939756612703</c:v>
                </c:pt>
                <c:pt idx="8">
                  <c:v>5.0193438175149501</c:v>
                </c:pt>
                <c:pt idx="9">
                  <c:v>5.1283341721187803</c:v>
                </c:pt>
                <c:pt idx="10">
                  <c:v>5.0235872729097597</c:v>
                </c:pt>
                <c:pt idx="11">
                  <c:v>4.9539807876074997</c:v>
                </c:pt>
                <c:pt idx="12">
                  <c:v>4.7261928729615503</c:v>
                </c:pt>
                <c:pt idx="13">
                  <c:v>4.6893970052610303</c:v>
                </c:pt>
                <c:pt idx="14">
                  <c:v>4.4587602718879999</c:v>
                </c:pt>
                <c:pt idx="15">
                  <c:v>4.4621150729335604</c:v>
                </c:pt>
                <c:pt idx="16">
                  <c:v>4.51799583735216</c:v>
                </c:pt>
                <c:pt idx="17">
                  <c:v>4.4254539905386903</c:v>
                </c:pt>
                <c:pt idx="18">
                  <c:v>4.2639800539357902</c:v>
                </c:pt>
                <c:pt idx="19">
                  <c:v>4.1700610997963299</c:v>
                </c:pt>
                <c:pt idx="20">
                  <c:v>4.2267099654962497</c:v>
                </c:pt>
                <c:pt idx="21">
                  <c:v>4.0554258450918699</c:v>
                </c:pt>
                <c:pt idx="22">
                  <c:v>3.97179669270569</c:v>
                </c:pt>
                <c:pt idx="23">
                  <c:v>3.8805517659542201</c:v>
                </c:pt>
                <c:pt idx="24">
                  <c:v>3.6402352464003198</c:v>
                </c:pt>
                <c:pt idx="25">
                  <c:v>3.6139089942805098</c:v>
                </c:pt>
                <c:pt idx="26">
                  <c:v>3.5887585928022601</c:v>
                </c:pt>
                <c:pt idx="27">
                  <c:v>3.5047792444242201</c:v>
                </c:pt>
                <c:pt idx="28">
                  <c:v>3.4594212413514498</c:v>
                </c:pt>
              </c:numCache>
            </c:numRef>
          </c:val>
          <c:smooth val="0"/>
        </c:ser>
        <c:ser>
          <c:idx val="5"/>
          <c:order val="3"/>
          <c:tx>
            <c:strRef>
              <c:f>UNR_LFPR!$G$13</c:f>
              <c:strCache>
                <c:ptCount val="1"/>
                <c:pt idx="0">
                  <c:v>Units</c:v>
                </c:pt>
              </c:strCache>
            </c:strRef>
          </c:tx>
          <c:spPr>
            <a:ln w="38100">
              <a:solidFill>
                <a:srgbClr val="207FB8"/>
              </a:solidFill>
              <a:prstDash val="sysDot"/>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UNR_LFPR!$G$14:$G$49</c:f>
              <c:numCache>
                <c:formatCode>General</c:formatCode>
                <c:ptCount val="29"/>
                <c:pt idx="28">
                  <c:v>5.5741177869102998</c:v>
                </c:pt>
              </c:numCache>
            </c:numRef>
          </c:val>
          <c:smooth val="0"/>
        </c:ser>
        <c:ser>
          <c:idx val="6"/>
          <c:order val="4"/>
          <c:tx>
            <c:strRef>
              <c:f>UNR_LFPR!$H$13</c:f>
              <c:strCache>
                <c:ptCount val="1"/>
                <c:pt idx="0">
                  <c:v>Units</c:v>
                </c:pt>
              </c:strCache>
            </c:strRef>
          </c:tx>
          <c:spPr>
            <a:ln w="38100">
              <a:solidFill>
                <a:srgbClr val="E88E29"/>
              </a:solidFill>
              <a:prstDash val="sysDot"/>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UNR_LFPR!$H$14:$H$49</c:f>
              <c:numCache>
                <c:formatCode>General</c:formatCode>
                <c:ptCount val="29"/>
                <c:pt idx="28">
                  <c:v>11.277913611265699</c:v>
                </c:pt>
              </c:numCache>
            </c:numRef>
          </c:val>
          <c:smooth val="0"/>
        </c:ser>
        <c:ser>
          <c:idx val="7"/>
          <c:order val="5"/>
          <c:tx>
            <c:strRef>
              <c:f>UNR_LFPR!$I$13</c:f>
              <c:strCache>
                <c:ptCount val="1"/>
                <c:pt idx="0">
                  <c:v>Units</c:v>
                </c:pt>
              </c:strCache>
            </c:strRef>
          </c:tx>
          <c:spPr>
            <a:ln w="38100">
              <a:solidFill>
                <a:srgbClr val="D0165F"/>
              </a:solidFill>
              <a:prstDash val="sysDot"/>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UNR_LFPR!$I$14:$I$49</c:f>
              <c:numCache>
                <c:formatCode>General</c:formatCode>
                <c:ptCount val="29"/>
                <c:pt idx="28">
                  <c:v>3.4594212413514498</c:v>
                </c:pt>
              </c:numCache>
            </c:numRef>
          </c:val>
          <c:smooth val="0"/>
        </c:ser>
        <c:ser>
          <c:idx val="8"/>
          <c:order val="6"/>
          <c:tx>
            <c:strRef>
              <c:f>UNR_LFPR!$J$13</c:f>
              <c:strCache>
                <c:ptCount val="1"/>
                <c:pt idx="0">
                  <c:v>Units</c:v>
                </c:pt>
              </c:strCache>
            </c:strRef>
          </c:tx>
          <c:spPr>
            <a:ln w="38100">
              <a:solidFill>
                <a:schemeClr val="tx1">
                  <a:lumMod val="95000"/>
                  <a:lumOff val="5000"/>
                </a:schemeClr>
              </a:solidFill>
              <a:prstDash val="sysDot"/>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UNR_LFPR!$J$14:$J$49</c:f>
              <c:numCache>
                <c:formatCode>General</c:formatCode>
                <c:ptCount val="29"/>
                <c:pt idx="28">
                  <c:v>7.0258320797812104</c:v>
                </c:pt>
              </c:numCache>
            </c:numRef>
          </c:val>
          <c:smooth val="0"/>
        </c:ser>
        <c:dLbls>
          <c:showLegendKey val="0"/>
          <c:showVal val="0"/>
          <c:showCatName val="0"/>
          <c:showSerName val="0"/>
          <c:showPercent val="0"/>
          <c:showBubbleSize val="0"/>
        </c:dLbls>
        <c:smooth val="0"/>
        <c:axId val="152599664"/>
        <c:axId val="152600056"/>
      </c:lineChart>
      <c:catAx>
        <c:axId val="152599664"/>
        <c:scaling>
          <c:orientation val="minMax"/>
        </c:scaling>
        <c:delete val="0"/>
        <c:axPos val="b"/>
        <c:majorGridlines>
          <c:spPr>
            <a:ln w="9525" cmpd="sng">
              <a:solidFill>
                <a:srgbClr val="FFFFFF"/>
              </a:solidFill>
              <a:prstDash val="solid"/>
            </a:ln>
          </c:spPr>
        </c:majorGridlines>
        <c:numFmt formatCode="General" sourceLinked="0"/>
        <c:majorTickMark val="out"/>
        <c:minorTickMark val="none"/>
        <c:tickLblPos val="low"/>
        <c:spPr>
          <a:noFill/>
          <a:ln w="9525">
            <a:solidFill>
              <a:srgbClr val="868686"/>
            </a:solidFill>
            <a:prstDash val="solid"/>
          </a:ln>
          <a:extLst>
            <a:ext uri="{909E8E84-426E-40DD-AFC4-6F175D3DCCD1}">
              <a14:hiddenFill xmlns:a14="http://schemas.microsoft.com/office/drawing/2010/main">
                <a:noFill/>
              </a14:hiddenFill>
            </a:ext>
          </a:extLst>
        </c:spPr>
        <c:txPr>
          <a:bodyPr rot="-2700000" vert="horz"/>
          <a:lstStyle/>
          <a:p>
            <a:pPr>
              <a:defRPr/>
            </a:pPr>
            <a:endParaRPr lang="it-IT"/>
          </a:p>
        </c:txPr>
        <c:crossAx val="152600056"/>
        <c:crosses val="autoZero"/>
        <c:auto val="1"/>
        <c:lblAlgn val="ctr"/>
        <c:lblOffset val="0"/>
        <c:tickLblSkip val="4"/>
        <c:tickMarkSkip val="4"/>
        <c:noMultiLvlLbl val="0"/>
      </c:catAx>
      <c:valAx>
        <c:axId val="152600056"/>
        <c:scaling>
          <c:orientation val="minMax"/>
          <c:max val="14"/>
          <c:min val="0"/>
        </c:scaling>
        <c:delete val="0"/>
        <c:axPos val="l"/>
        <c:majorGridlines>
          <c:spPr>
            <a:ln w="9525" cmpd="sng">
              <a:solidFill>
                <a:srgbClr val="FFFFFF"/>
              </a:solidFill>
              <a:prstDash val="solid"/>
            </a:ln>
          </c:spPr>
        </c:majorGridlines>
        <c:numFmt formatCode="General" sourceLinked="1"/>
        <c:majorTickMark val="out"/>
        <c:minorTickMark val="none"/>
        <c:tickLblPos val="nextTo"/>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a:pPr>
            <a:endParaRPr lang="it-IT"/>
          </a:p>
        </c:txPr>
        <c:crossAx val="152599664"/>
        <c:crosses val="autoZero"/>
        <c:crossBetween val="between"/>
      </c:valAx>
      <c:spPr>
        <a:solidFill>
          <a:srgbClr val="E6E6E6"/>
        </a:solidFill>
        <a:ln>
          <a:noFill/>
          <a:round/>
        </a:ln>
        <a:effectLst/>
        <a:extLst>
          <a:ext uri="{91240B29-F687-4F45-9708-019B960494DF}">
            <a14:hiddenLine xmlns:a14="http://schemas.microsoft.com/office/drawing/2010/main">
              <a:noFill/>
              <a:round/>
            </a14:hiddenLine>
          </a:ext>
        </a:extLst>
      </c:spPr>
    </c:plotArea>
    <c:legend>
      <c:legendPos val="r"/>
      <c:legendEntry>
        <c:idx val="3"/>
        <c:delete val="1"/>
      </c:legendEntry>
      <c:legendEntry>
        <c:idx val="4"/>
        <c:delete val="1"/>
      </c:legendEntry>
      <c:legendEntry>
        <c:idx val="5"/>
        <c:delete val="1"/>
      </c:legendEntry>
      <c:legendEntry>
        <c:idx val="6"/>
        <c:delete val="1"/>
      </c:legendEntry>
      <c:layout>
        <c:manualLayout>
          <c:xMode val="edge"/>
          <c:yMode val="edge"/>
          <c:x val="9.919050743657043E-2"/>
          <c:y val="0.625"/>
          <c:w val="0.73183420822397216"/>
          <c:h val="0.2095042286380869"/>
        </c:manualLayout>
      </c:layout>
      <c:overlay val="1"/>
      <c:spPr>
        <a:noFill/>
        <a:ln>
          <a:noFill/>
          <a:round/>
        </a:ln>
        <a:effectLst/>
        <a:extLst>
          <a:ext uri="{91240B29-F687-4F45-9708-019B960494DF}">
            <a14:hiddenLine xmlns:a14="http://schemas.microsoft.com/office/drawing/2010/main">
              <a:noFill/>
              <a:round/>
            </a14:hiddenLine>
          </a:ext>
        </a:extLst>
      </c:sp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sz="1200">
          <a:solidFill>
            <a:schemeClr val="bg2">
              <a:lumMod val="10000"/>
            </a:schemeClr>
          </a:solidFill>
          <a:latin typeface="Arial" panose="020B0604020202020204" pitchFamily="34" charset="0"/>
          <a:cs typeface="Arial" panose="020B0604020202020204" pitchFamily="34" charset="0"/>
        </a:defRPr>
      </a:pPr>
      <a:endParaRPr lang="it-IT"/>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8.7445796086387494E-3"/>
          <c:y val="1.1829282037095511E-2"/>
          <c:w val="0.98906927548920154"/>
          <c:h val="0.98521339745363057"/>
        </c:manualLayout>
      </c:layout>
      <c:lineChart>
        <c:grouping val="standard"/>
        <c:varyColors val="0"/>
        <c:ser>
          <c:idx val="0"/>
          <c:order val="0"/>
          <c:tx>
            <c:strRef>
              <c:f>INV_ITA!$J$4</c:f>
              <c:strCache>
                <c:ptCount val="1"/>
                <c:pt idx="0">
                  <c:v>ITA</c:v>
                </c:pt>
              </c:strCache>
            </c:strRef>
          </c:tx>
          <c:spPr>
            <a:ln w="28575" cap="rnd" cmpd="sng" algn="ctr">
              <a:solidFill>
                <a:srgbClr val="C00000"/>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INV_ITA!$J$24:$J$51</c:f>
              <c:numCache>
                <c:formatCode>General</c:formatCode>
                <c:ptCount val="28"/>
                <c:pt idx="1">
                  <c:v>100</c:v>
                </c:pt>
                <c:pt idx="2">
                  <c:v>97.607235956059597</c:v>
                </c:pt>
                <c:pt idx="3">
                  <c:v>94.110552012114596</c:v>
                </c:pt>
                <c:pt idx="4">
                  <c:v>90.027206496903915</c:v>
                </c:pt>
                <c:pt idx="5">
                  <c:v>88.060665201678063</c:v>
                </c:pt>
                <c:pt idx="6">
                  <c:v>87.304747014497124</c:v>
                </c:pt>
                <c:pt idx="7">
                  <c:v>87.455901147760969</c:v>
                </c:pt>
                <c:pt idx="8">
                  <c:v>86.748173615690078</c:v>
                </c:pt>
                <c:pt idx="9">
                  <c:v>87.307288327486333</c:v>
                </c:pt>
                <c:pt idx="10">
                  <c:v>87.576603629329526</c:v>
                </c:pt>
                <c:pt idx="11">
                  <c:v>88.458709944968334</c:v>
                </c:pt>
                <c:pt idx="12">
                  <c:v>88.642116396940736</c:v>
                </c:pt>
                <c:pt idx="13">
                  <c:v>88.896553383419857</c:v>
                </c:pt>
                <c:pt idx="14">
                  <c:v>87.634687307177302</c:v>
                </c:pt>
                <c:pt idx="15">
                  <c:v>85.520468504356856</c:v>
                </c:pt>
                <c:pt idx="16">
                  <c:v>81.718750960026227</c:v>
                </c:pt>
                <c:pt idx="17">
                  <c:v>79.727198034985619</c:v>
                </c:pt>
                <c:pt idx="18">
                  <c:v>77.691738643159695</c:v>
                </c:pt>
                <c:pt idx="19">
                  <c:v>76.550543110979547</c:v>
                </c:pt>
                <c:pt idx="20">
                  <c:v>74.484778067486445</c:v>
                </c:pt>
                <c:pt idx="21">
                  <c:v>74.749752910160765</c:v>
                </c:pt>
                <c:pt idx="22">
                  <c:v>74.812312401370136</c:v>
                </c:pt>
                <c:pt idx="23">
                  <c:v>74.347328166027339</c:v>
                </c:pt>
                <c:pt idx="24">
                  <c:v>73.168242584886698</c:v>
                </c:pt>
                <c:pt idx="25">
                  <c:v>72.717722998161676</c:v>
                </c:pt>
                <c:pt idx="26">
                  <c:v>71.84770426818308</c:v>
                </c:pt>
                <c:pt idx="27">
                  <c:v>72.029168615614964</c:v>
                </c:pt>
              </c:numCache>
            </c:numRef>
          </c:val>
          <c:smooth val="0"/>
        </c:ser>
        <c:ser>
          <c:idx val="1"/>
          <c:order val="1"/>
          <c:tx>
            <c:strRef>
              <c:f>INV_ITA!$K$4</c:f>
              <c:strCache>
                <c:ptCount val="1"/>
                <c:pt idx="0">
                  <c:v>USA</c:v>
                </c:pt>
              </c:strCache>
            </c:strRef>
          </c:tx>
          <c:spPr>
            <a:ln w="19050" cap="rnd" cmpd="sng" algn="ctr">
              <a:solidFill>
                <a:srgbClr val="8CC841"/>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INV_ITA!$K$24:$K$51</c:f>
              <c:numCache>
                <c:formatCode>General</c:formatCode>
                <c:ptCount val="28"/>
                <c:pt idx="1">
                  <c:v>100</c:v>
                </c:pt>
                <c:pt idx="2">
                  <c:v>98.194808649716876</c:v>
                </c:pt>
                <c:pt idx="3">
                  <c:v>93.710333295329306</c:v>
                </c:pt>
                <c:pt idx="4">
                  <c:v>88.416372135446352</c:v>
                </c:pt>
                <c:pt idx="5">
                  <c:v>86.846805761410707</c:v>
                </c:pt>
                <c:pt idx="6">
                  <c:v>86.181735263937981</c:v>
                </c:pt>
                <c:pt idx="7">
                  <c:v>85.220233344734538</c:v>
                </c:pt>
                <c:pt idx="8">
                  <c:v>85.505263557937141</c:v>
                </c:pt>
                <c:pt idx="9">
                  <c:v>87.812108083456835</c:v>
                </c:pt>
                <c:pt idx="10">
                  <c:v>89.187853912514726</c:v>
                </c:pt>
                <c:pt idx="11">
                  <c:v>90.202561471515992</c:v>
                </c:pt>
                <c:pt idx="12">
                  <c:v>89.172652301143913</c:v>
                </c:pt>
                <c:pt idx="13">
                  <c:v>90.457188461976969</c:v>
                </c:pt>
                <c:pt idx="14">
                  <c:v>93.231482537148935</c:v>
                </c:pt>
                <c:pt idx="15">
                  <c:v>94.713639645802445</c:v>
                </c:pt>
                <c:pt idx="16">
                  <c:v>95.051875498802872</c:v>
                </c:pt>
                <c:pt idx="17">
                  <c:v>95.872762512826355</c:v>
                </c:pt>
                <c:pt idx="18">
                  <c:v>95.656139550792389</c:v>
                </c:pt>
                <c:pt idx="19">
                  <c:v>95.811956067343147</c:v>
                </c:pt>
                <c:pt idx="20">
                  <c:v>95.488921825713518</c:v>
                </c:pt>
                <c:pt idx="21">
                  <c:v>95.887964124197168</c:v>
                </c:pt>
                <c:pt idx="22">
                  <c:v>96.845665640557897</c:v>
                </c:pt>
                <c:pt idx="23">
                  <c:v>98.51404248850379</c:v>
                </c:pt>
                <c:pt idx="24">
                  <c:v>97.947782464941284</c:v>
                </c:pt>
                <c:pt idx="25">
                  <c:v>100.2888306160453</c:v>
                </c:pt>
                <c:pt idx="26">
                  <c:v>101.99521149241819</c:v>
                </c:pt>
                <c:pt idx="27">
                  <c:v>103.15053395659942</c:v>
                </c:pt>
              </c:numCache>
            </c:numRef>
          </c:val>
          <c:smooth val="0"/>
        </c:ser>
        <c:ser>
          <c:idx val="2"/>
          <c:order val="2"/>
          <c:tx>
            <c:strRef>
              <c:f>INV_ITA!$L$4</c:f>
              <c:strCache>
                <c:ptCount val="1"/>
                <c:pt idx="0">
                  <c:v>GBR</c:v>
                </c:pt>
              </c:strCache>
            </c:strRef>
          </c:tx>
          <c:spPr>
            <a:ln w="19050" cap="rnd" cmpd="sng" algn="ctr">
              <a:solidFill>
                <a:srgbClr val="7F0506"/>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INV_ITA!$L$24:$L$51</c:f>
              <c:numCache>
                <c:formatCode>General</c:formatCode>
                <c:ptCount val="28"/>
                <c:pt idx="1">
                  <c:v>100</c:v>
                </c:pt>
                <c:pt idx="2">
                  <c:v>96.156039694308205</c:v>
                </c:pt>
                <c:pt idx="3">
                  <c:v>92.829169993536368</c:v>
                </c:pt>
                <c:pt idx="4">
                  <c:v>90.374890688566978</c:v>
                </c:pt>
                <c:pt idx="5">
                  <c:v>85.232500665373948</c:v>
                </c:pt>
                <c:pt idx="6">
                  <c:v>87.568913729515984</c:v>
                </c:pt>
                <c:pt idx="7">
                  <c:v>87.011900688186756</c:v>
                </c:pt>
                <c:pt idx="8">
                  <c:v>89.315995589521307</c:v>
                </c:pt>
                <c:pt idx="9">
                  <c:v>89.17341545948824</c:v>
                </c:pt>
                <c:pt idx="10">
                  <c:v>91.718946047678799</c:v>
                </c:pt>
                <c:pt idx="11">
                  <c:v>92.266453747005812</c:v>
                </c:pt>
                <c:pt idx="12">
                  <c:v>92.756929394319613</c:v>
                </c:pt>
                <c:pt idx="13">
                  <c:v>91.234173605566326</c:v>
                </c:pt>
                <c:pt idx="14">
                  <c:v>93.844340519371883</c:v>
                </c:pt>
                <c:pt idx="15">
                  <c:v>94.00973347021025</c:v>
                </c:pt>
                <c:pt idx="16">
                  <c:v>95.675069388996619</c:v>
                </c:pt>
                <c:pt idx="17">
                  <c:v>94.656096726360218</c:v>
                </c:pt>
                <c:pt idx="18">
                  <c:v>94.281586251473328</c:v>
                </c:pt>
                <c:pt idx="19">
                  <c:v>95.294855708908415</c:v>
                </c:pt>
                <c:pt idx="20">
                  <c:v>96.040074521881309</c:v>
                </c:pt>
                <c:pt idx="21">
                  <c:v>95.104748868864291</c:v>
                </c:pt>
                <c:pt idx="22">
                  <c:v>98.053305957948368</c:v>
                </c:pt>
                <c:pt idx="23">
                  <c:v>100.40872970609482</c:v>
                </c:pt>
                <c:pt idx="24">
                  <c:v>103.93901372571386</c:v>
                </c:pt>
                <c:pt idx="25">
                  <c:v>103.79073039047945</c:v>
                </c:pt>
                <c:pt idx="26">
                  <c:v>105.67278810691609</c:v>
                </c:pt>
                <c:pt idx="27">
                  <c:v>105.20322421200714</c:v>
                </c:pt>
              </c:numCache>
            </c:numRef>
          </c:val>
          <c:smooth val="0"/>
        </c:ser>
        <c:ser>
          <c:idx val="3"/>
          <c:order val="3"/>
          <c:tx>
            <c:strRef>
              <c:f>INV_ITA!$M$4</c:f>
              <c:strCache>
                <c:ptCount val="1"/>
                <c:pt idx="0">
                  <c:v>FRA</c:v>
                </c:pt>
              </c:strCache>
            </c:strRef>
          </c:tx>
          <c:spPr>
            <a:ln w="19050" cap="rnd" cmpd="sng" algn="ctr">
              <a:solidFill>
                <a:schemeClr val="accent1"/>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INV_ITA!$M$24:$M$51</c:f>
              <c:numCache>
                <c:formatCode>General</c:formatCode>
                <c:ptCount val="28"/>
                <c:pt idx="1">
                  <c:v>100</c:v>
                </c:pt>
                <c:pt idx="2">
                  <c:v>99.73292899639145</c:v>
                </c:pt>
                <c:pt idx="3">
                  <c:v>96.436908601899447</c:v>
                </c:pt>
                <c:pt idx="4">
                  <c:v>92.889060979855358</c:v>
                </c:pt>
                <c:pt idx="5">
                  <c:v>90.860709057967554</c:v>
                </c:pt>
                <c:pt idx="6">
                  <c:v>90.602574445169239</c:v>
                </c:pt>
                <c:pt idx="7">
                  <c:v>90.925932016258798</c:v>
                </c:pt>
                <c:pt idx="8">
                  <c:v>91.239337681175201</c:v>
                </c:pt>
                <c:pt idx="9">
                  <c:v>92.975011793756096</c:v>
                </c:pt>
                <c:pt idx="10">
                  <c:v>93.885851085632922</c:v>
                </c:pt>
                <c:pt idx="11">
                  <c:v>94.69908074972723</c:v>
                </c:pt>
                <c:pt idx="12">
                  <c:v>95.306162210370559</c:v>
                </c:pt>
                <c:pt idx="13">
                  <c:v>94.982841145215033</c:v>
                </c:pt>
                <c:pt idx="14">
                  <c:v>95.129831683910311</c:v>
                </c:pt>
                <c:pt idx="15">
                  <c:v>96.603937150546145</c:v>
                </c:pt>
                <c:pt idx="16">
                  <c:v>96.561352352310905</c:v>
                </c:pt>
                <c:pt idx="17">
                  <c:v>96.673431050949731</c:v>
                </c:pt>
                <c:pt idx="18">
                  <c:v>96.629542007977037</c:v>
                </c:pt>
                <c:pt idx="19">
                  <c:v>96.262116686625419</c:v>
                </c:pt>
                <c:pt idx="20">
                  <c:v>95.695814925263079</c:v>
                </c:pt>
                <c:pt idx="21">
                  <c:v>96.112725046914662</c:v>
                </c:pt>
                <c:pt idx="22">
                  <c:v>96.478394131330916</c:v>
                </c:pt>
                <c:pt idx="23">
                  <c:v>97.16413154266526</c:v>
                </c:pt>
                <c:pt idx="24">
                  <c:v>96.832698893640753</c:v>
                </c:pt>
                <c:pt idx="25">
                  <c:v>96.462874291949319</c:v>
                </c:pt>
                <c:pt idx="26">
                  <c:v>96.199649932898808</c:v>
                </c:pt>
                <c:pt idx="27">
                  <c:v>96.024179571549695</c:v>
                </c:pt>
              </c:numCache>
            </c:numRef>
          </c:val>
          <c:smooth val="0"/>
        </c:ser>
        <c:ser>
          <c:idx val="4"/>
          <c:order val="4"/>
          <c:tx>
            <c:strRef>
              <c:f>INV_ITA!$N$4</c:f>
              <c:strCache>
                <c:ptCount val="1"/>
                <c:pt idx="0">
                  <c:v>DEU</c:v>
                </c:pt>
              </c:strCache>
            </c:strRef>
          </c:tx>
          <c:spPr>
            <a:ln w="19050" cap="rnd" cmpd="sng" algn="ctr">
              <a:solidFill>
                <a:srgbClr val="A154A1"/>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INV_ITA!$N$24:$N$51</c:f>
              <c:numCache>
                <c:formatCode>General</c:formatCode>
                <c:ptCount val="28"/>
                <c:pt idx="1">
                  <c:v>100</c:v>
                </c:pt>
                <c:pt idx="2">
                  <c:v>100.6973678962722</c:v>
                </c:pt>
                <c:pt idx="3">
                  <c:v>98.75794251357172</c:v>
                </c:pt>
                <c:pt idx="4">
                  <c:v>88.557301795434512</c:v>
                </c:pt>
                <c:pt idx="5">
                  <c:v>87.764958867091053</c:v>
                </c:pt>
                <c:pt idx="6">
                  <c:v>88.182011912045894</c:v>
                </c:pt>
                <c:pt idx="7">
                  <c:v>87.888351103842155</c:v>
                </c:pt>
                <c:pt idx="8">
                  <c:v>87.991191039386678</c:v>
                </c:pt>
                <c:pt idx="9">
                  <c:v>92.8155713887638</c:v>
                </c:pt>
                <c:pt idx="10">
                  <c:v>94.217672477172982</c:v>
                </c:pt>
                <c:pt idx="11">
                  <c:v>94.576685677505466</c:v>
                </c:pt>
                <c:pt idx="12">
                  <c:v>97.890278902578501</c:v>
                </c:pt>
                <c:pt idx="13">
                  <c:v>98.397173165245604</c:v>
                </c:pt>
                <c:pt idx="14">
                  <c:v>98.922660490416575</c:v>
                </c:pt>
                <c:pt idx="15">
                  <c:v>98.635939732410208</c:v>
                </c:pt>
                <c:pt idx="16">
                  <c:v>98.061472937990473</c:v>
                </c:pt>
                <c:pt idx="17">
                  <c:v>96.566609217624588</c:v>
                </c:pt>
                <c:pt idx="18">
                  <c:v>96.380317726222302</c:v>
                </c:pt>
                <c:pt idx="19">
                  <c:v>96.626372658669467</c:v>
                </c:pt>
                <c:pt idx="20">
                  <c:v>94.020590584231229</c:v>
                </c:pt>
                <c:pt idx="21">
                  <c:v>96.133444475499488</c:v>
                </c:pt>
                <c:pt idx="22">
                  <c:v>96.219498754775969</c:v>
                </c:pt>
                <c:pt idx="23">
                  <c:v>97.696683203156368</c:v>
                </c:pt>
                <c:pt idx="24">
                  <c:v>100.14873023028213</c:v>
                </c:pt>
                <c:pt idx="25">
                  <c:v>98.961777103302339</c:v>
                </c:pt>
                <c:pt idx="26">
                  <c:v>97.883490657110372</c:v>
                </c:pt>
                <c:pt idx="27">
                  <c:v>98.751170466814358</c:v>
                </c:pt>
              </c:numCache>
            </c:numRef>
          </c:val>
          <c:smooth val="0"/>
        </c:ser>
        <c:dLbls>
          <c:showLegendKey val="0"/>
          <c:showVal val="0"/>
          <c:showCatName val="0"/>
          <c:showSerName val="0"/>
          <c:showPercent val="0"/>
          <c:showBubbleSize val="0"/>
        </c:dLbls>
        <c:smooth val="0"/>
        <c:axId val="152600840"/>
        <c:axId val="154084512"/>
      </c:lineChart>
      <c:catAx>
        <c:axId val="152600840"/>
        <c:scaling>
          <c:orientation val="minMax"/>
        </c:scaling>
        <c:delete val="0"/>
        <c:axPos val="b"/>
        <c:numFmt formatCode="General" sourceLinked="1"/>
        <c:majorTickMark val="in"/>
        <c:minorTickMark val="in"/>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it-IT"/>
          </a:p>
        </c:txPr>
        <c:crossAx val="154084512"/>
        <c:crosses val="autoZero"/>
        <c:auto val="1"/>
        <c:lblAlgn val="ctr"/>
        <c:lblOffset val="0"/>
        <c:tickMarkSkip val="4"/>
        <c:noMultiLvlLbl val="0"/>
      </c:catAx>
      <c:valAx>
        <c:axId val="154084512"/>
        <c:scaling>
          <c:orientation val="minMax"/>
          <c:min val="60"/>
        </c:scaling>
        <c:delete val="0"/>
        <c:axPos val="l"/>
        <c:majorGridlines>
          <c:spPr>
            <a:ln w="9525" cmpd="sng">
              <a:solidFill>
                <a:srgbClr val="CCCCCC"/>
              </a:solidFill>
              <a:prstDash val="solid"/>
            </a:ln>
          </c:spPr>
        </c:majorGridlines>
        <c:numFmt formatCode="General" sourceLinked="1"/>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it-IT"/>
          </a:p>
        </c:txPr>
        <c:crossAx val="152600840"/>
        <c:crosses val="autoZero"/>
        <c:crossBetween val="between"/>
      </c:valAx>
      <c:spPr>
        <a:solidFill>
          <a:srgbClr val="FFFFFF"/>
        </a:solidFill>
        <a:ln w="9525">
          <a:solidFill>
            <a:srgbClr val="000000"/>
          </a:solidFill>
        </a:ln>
      </c:spPr>
    </c:plotArea>
    <c:legend>
      <c:legendPos val="r"/>
      <c:layout>
        <c:manualLayout>
          <c:xMode val="edge"/>
          <c:yMode val="edge"/>
          <c:x val="4.9248196867929715E-2"/>
          <c:y val="1.3769058157709187E-2"/>
          <c:w val="0.89171002005693867"/>
          <c:h val="0.11926526060112116"/>
        </c:manualLayout>
      </c:layout>
      <c:overlay val="1"/>
      <c:spPr>
        <a:noFill/>
        <a:ln>
          <a:noFill/>
          <a:round/>
        </a:ln>
        <a:effectLst/>
        <a:extLst>
          <a:ext uri="{91240B29-F687-4F45-9708-019B960494DF}">
            <a14:hiddenLine xmlns:a14="http://schemas.microsoft.com/office/drawing/2010/main">
              <a:noFill/>
              <a:round/>
            </a14:hiddenLine>
          </a:ext>
        </a:extLst>
      </c:spPr>
      <c:txPr>
        <a:bodyPr/>
        <a:lstStyle/>
        <a:p>
          <a:pPr>
            <a:defRPr sz="1200" b="0" i="0" baseline="0">
              <a:solidFill>
                <a:srgbClr val="000000"/>
              </a:solidFill>
              <a:latin typeface="Arial Narrow"/>
              <a:ea typeface="Arial Narrow"/>
              <a:cs typeface="Arial Narrow"/>
            </a:defRPr>
          </a:pPr>
          <a:endParaRPr lang="it-IT"/>
        </a:p>
      </c:tx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8.7445796086387494E-3"/>
          <c:y val="1.1829282037095511E-2"/>
          <c:w val="0.98906927548920154"/>
          <c:h val="0.98521339745363057"/>
        </c:manualLayout>
      </c:layout>
      <c:lineChart>
        <c:grouping val="standard"/>
        <c:varyColors val="0"/>
        <c:ser>
          <c:idx val="0"/>
          <c:order val="0"/>
          <c:tx>
            <c:strRef>
              <c:f>INV_ITA!$J$71</c:f>
              <c:strCache>
                <c:ptCount val="1"/>
                <c:pt idx="0">
                  <c:v>ITA</c:v>
                </c:pt>
              </c:strCache>
            </c:strRef>
          </c:tx>
          <c:spPr>
            <a:ln w="31750" cap="rnd" cmpd="sng" algn="ctr">
              <a:solidFill>
                <a:srgbClr val="DA2128"/>
              </a:solidFill>
              <a:prstDash val="solid"/>
              <a:round/>
            </a:ln>
            <a:effectLst/>
          </c:spPr>
          <c:marker>
            <c:symbol val="none"/>
          </c:marker>
          <c:cat>
            <c:numRef>
              <c:f>INV_ITA!$I$72:$I$86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INV_ITA!$J$72:$J$86</c:f>
              <c:numCache>
                <c:formatCode>General</c:formatCode>
                <c:ptCount val="15"/>
                <c:pt idx="0">
                  <c:v>100</c:v>
                </c:pt>
                <c:pt idx="1">
                  <c:v>102.43444251479484</c:v>
                </c:pt>
                <c:pt idx="2">
                  <c:v>105.02358157684249</c:v>
                </c:pt>
                <c:pt idx="3">
                  <c:v>107.31767897685647</c:v>
                </c:pt>
                <c:pt idx="4">
                  <c:v>109.5561863599273</c:v>
                </c:pt>
                <c:pt idx="5">
                  <c:v>111.66596437952536</c:v>
                </c:pt>
                <c:pt idx="6">
                  <c:v>113.8177450736376</c:v>
                </c:pt>
                <c:pt idx="7">
                  <c:v>115.96908297167452</c:v>
                </c:pt>
                <c:pt idx="8">
                  <c:v>117.69800019138899</c:v>
                </c:pt>
                <c:pt idx="9">
                  <c:v>118.57805607614613</c:v>
                </c:pt>
                <c:pt idx="10">
                  <c:v>119.32919074457722</c:v>
                </c:pt>
                <c:pt idx="11">
                  <c:v>119.93896366503635</c:v>
                </c:pt>
                <c:pt idx="12">
                  <c:v>119.95593844105797</c:v>
                </c:pt>
                <c:pt idx="13">
                  <c:v>119.58234823458733</c:v>
                </c:pt>
                <c:pt idx="14">
                  <c:v>119.0310171227699</c:v>
                </c:pt>
              </c:numCache>
            </c:numRef>
          </c:val>
          <c:smooth val="0"/>
        </c:ser>
        <c:ser>
          <c:idx val="1"/>
          <c:order val="1"/>
          <c:tx>
            <c:strRef>
              <c:f>INV_ITA!$K$71</c:f>
              <c:strCache>
                <c:ptCount val="1"/>
                <c:pt idx="0">
                  <c:v>OECD</c:v>
                </c:pt>
              </c:strCache>
            </c:strRef>
          </c:tx>
          <c:spPr>
            <a:ln w="25400" cap="rnd" cmpd="sng" algn="ctr">
              <a:solidFill>
                <a:schemeClr val="tx1"/>
              </a:solidFill>
              <a:prstDash val="solid"/>
              <a:round/>
            </a:ln>
            <a:effectLst/>
          </c:spPr>
          <c:marker>
            <c:symbol val="none"/>
          </c:marker>
          <c:cat>
            <c:numRef>
              <c:f>INV_ITA!$I$72:$I$86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INV_ITA!$K$72:$K$86</c:f>
              <c:numCache>
                <c:formatCode>General</c:formatCode>
                <c:ptCount val="15"/>
                <c:pt idx="0">
                  <c:v>100</c:v>
                </c:pt>
                <c:pt idx="1">
                  <c:v>103.30679600706488</c:v>
                </c:pt>
                <c:pt idx="2">
                  <c:v>106.15280082493879</c:v>
                </c:pt>
                <c:pt idx="3">
                  <c:v>108.75484603638112</c:v>
                </c:pt>
                <c:pt idx="4">
                  <c:v>111.37021558000748</c:v>
                </c:pt>
                <c:pt idx="5">
                  <c:v>114.08084832816476</c:v>
                </c:pt>
                <c:pt idx="6">
                  <c:v>116.96851823774878</c:v>
                </c:pt>
                <c:pt idx="7">
                  <c:v>120.08874543140658</c:v>
                </c:pt>
                <c:pt idx="8">
                  <c:v>123.22806070514882</c:v>
                </c:pt>
                <c:pt idx="9">
                  <c:v>125.50162966440961</c:v>
                </c:pt>
                <c:pt idx="10">
                  <c:v>127.33462919727518</c:v>
                </c:pt>
                <c:pt idx="11">
                  <c:v>129.25094925454977</c:v>
                </c:pt>
                <c:pt idx="12">
                  <c:v>131.19133311333408</c:v>
                </c:pt>
                <c:pt idx="13">
                  <c:v>132.94489540441779</c:v>
                </c:pt>
                <c:pt idx="14">
                  <c:v>134.7392778060254</c:v>
                </c:pt>
              </c:numCache>
            </c:numRef>
          </c:val>
          <c:smooth val="0"/>
        </c:ser>
        <c:ser>
          <c:idx val="2"/>
          <c:order val="2"/>
          <c:tx>
            <c:strRef>
              <c:f>INV_ITA!$L$71</c:f>
              <c:strCache>
                <c:ptCount val="1"/>
                <c:pt idx="0">
                  <c:v>FRA</c:v>
                </c:pt>
              </c:strCache>
            </c:strRef>
          </c:tx>
          <c:spPr>
            <a:ln w="25400" cap="rnd" cmpd="sng" algn="ctr">
              <a:solidFill>
                <a:srgbClr val="0070C0"/>
              </a:solidFill>
              <a:prstDash val="solid"/>
              <a:round/>
            </a:ln>
            <a:effectLst/>
          </c:spPr>
          <c:marker>
            <c:symbol val="none"/>
          </c:marker>
          <c:cat>
            <c:numRef>
              <c:f>INV_ITA!$I$72:$I$86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INV_ITA!$L$72:$L$86</c:f>
              <c:numCache>
                <c:formatCode>General</c:formatCode>
                <c:ptCount val="15"/>
                <c:pt idx="0">
                  <c:v>100</c:v>
                </c:pt>
                <c:pt idx="1">
                  <c:v>102.60542398256756</c:v>
                </c:pt>
                <c:pt idx="2">
                  <c:v>104.83651884042598</c:v>
                </c:pt>
                <c:pt idx="3">
                  <c:v>106.92012220545513</c:v>
                </c:pt>
                <c:pt idx="4">
                  <c:v>109.05053824205349</c:v>
                </c:pt>
                <c:pt idx="5">
                  <c:v>111.20280376141125</c:v>
                </c:pt>
                <c:pt idx="6">
                  <c:v>113.47289060312752</c:v>
                </c:pt>
                <c:pt idx="7">
                  <c:v>116.06258828696205</c:v>
                </c:pt>
                <c:pt idx="8">
                  <c:v>118.65852147049651</c:v>
                </c:pt>
                <c:pt idx="9">
                  <c:v>120.30493112968061</c:v>
                </c:pt>
                <c:pt idx="10">
                  <c:v>121.95000730158254</c:v>
                </c:pt>
                <c:pt idx="11">
                  <c:v>123.63360276819823</c:v>
                </c:pt>
                <c:pt idx="12">
                  <c:v>125.27698148152862</c:v>
                </c:pt>
                <c:pt idx="13">
                  <c:v>126.8148276864341</c:v>
                </c:pt>
                <c:pt idx="14">
                  <c:v>128.15648080297879</c:v>
                </c:pt>
              </c:numCache>
            </c:numRef>
          </c:val>
          <c:smooth val="0"/>
        </c:ser>
        <c:ser>
          <c:idx val="4"/>
          <c:order val="3"/>
          <c:tx>
            <c:strRef>
              <c:f>INV_ITA!$N$71</c:f>
              <c:strCache>
                <c:ptCount val="1"/>
                <c:pt idx="0">
                  <c:v>GBR</c:v>
                </c:pt>
              </c:strCache>
            </c:strRef>
          </c:tx>
          <c:spPr>
            <a:ln w="25400" cap="rnd" cmpd="sng" algn="ctr">
              <a:solidFill>
                <a:srgbClr val="A154A1"/>
              </a:solidFill>
              <a:prstDash val="solid"/>
              <a:round/>
            </a:ln>
            <a:effectLst/>
          </c:spPr>
          <c:marker>
            <c:symbol val="none"/>
          </c:marker>
          <c:cat>
            <c:numRef>
              <c:f>INV_ITA!$I$72:$I$86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INV_ITA!$N$72:$N$86</c:f>
              <c:numCache>
                <c:formatCode>General</c:formatCode>
                <c:ptCount val="15"/>
                <c:pt idx="0">
                  <c:v>100</c:v>
                </c:pt>
                <c:pt idx="1">
                  <c:v>103.64547460943984</c:v>
                </c:pt>
                <c:pt idx="2">
                  <c:v>107.17433228943796</c:v>
                </c:pt>
                <c:pt idx="3">
                  <c:v>110.64941295469224</c:v>
                </c:pt>
                <c:pt idx="4">
                  <c:v>114.41016630576036</c:v>
                </c:pt>
                <c:pt idx="5">
                  <c:v>118.27946023574157</c:v>
                </c:pt>
                <c:pt idx="6">
                  <c:v>122.65502575620178</c:v>
                </c:pt>
                <c:pt idx="7">
                  <c:v>127.63451518467271</c:v>
                </c:pt>
                <c:pt idx="8">
                  <c:v>131.9799647341456</c:v>
                </c:pt>
                <c:pt idx="9">
                  <c:v>134.737274590434</c:v>
                </c:pt>
                <c:pt idx="10">
                  <c:v>137.87923803823509</c:v>
                </c:pt>
                <c:pt idx="11">
                  <c:v>141.04131524691994</c:v>
                </c:pt>
                <c:pt idx="12">
                  <c:v>144.28693476178449</c:v>
                </c:pt>
                <c:pt idx="13">
                  <c:v>147.67398576504414</c:v>
                </c:pt>
                <c:pt idx="14">
                  <c:v>151.49971701095009</c:v>
                </c:pt>
              </c:numCache>
            </c:numRef>
          </c:val>
          <c:smooth val="0"/>
        </c:ser>
        <c:dLbls>
          <c:showLegendKey val="0"/>
          <c:showVal val="0"/>
          <c:showCatName val="0"/>
          <c:showSerName val="0"/>
          <c:showPercent val="0"/>
          <c:showBubbleSize val="0"/>
        </c:dLbls>
        <c:smooth val="0"/>
        <c:axId val="154085296"/>
        <c:axId val="154085688"/>
      </c:lineChart>
      <c:catAx>
        <c:axId val="154085296"/>
        <c:scaling>
          <c:orientation val="minMax"/>
        </c:scaling>
        <c:delete val="0"/>
        <c:axPos val="b"/>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it-IT"/>
          </a:p>
        </c:txPr>
        <c:crossAx val="154085688"/>
        <c:crosses val="autoZero"/>
        <c:auto val="1"/>
        <c:lblAlgn val="ctr"/>
        <c:lblOffset val="0"/>
        <c:tickLblSkip val="2"/>
        <c:noMultiLvlLbl val="0"/>
      </c:catAx>
      <c:valAx>
        <c:axId val="154085688"/>
        <c:scaling>
          <c:orientation val="minMax"/>
          <c:min val="90"/>
        </c:scaling>
        <c:delete val="0"/>
        <c:axPos val="l"/>
        <c:majorGridlines>
          <c:spPr>
            <a:ln w="9525" cmpd="sng">
              <a:solidFill>
                <a:srgbClr val="CCCCCC"/>
              </a:solidFill>
              <a:prstDash val="solid"/>
            </a:ln>
          </c:spPr>
        </c:majorGridlines>
        <c:numFmt formatCode="General" sourceLinked="1"/>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it-IT"/>
          </a:p>
        </c:txPr>
        <c:crossAx val="154085296"/>
        <c:crosses val="autoZero"/>
        <c:crossBetween val="between"/>
      </c:valAx>
      <c:spPr>
        <a:solidFill>
          <a:srgbClr val="FFFFFF"/>
        </a:solidFill>
        <a:ln w="9525">
          <a:solidFill>
            <a:srgbClr val="000000"/>
          </a:solidFill>
        </a:ln>
      </c:spPr>
    </c:plotArea>
    <c:legend>
      <c:legendPos val="r"/>
      <c:layout>
        <c:manualLayout>
          <c:xMode val="edge"/>
          <c:yMode val="edge"/>
          <c:x val="6.083033598118727E-2"/>
          <c:y val="5.4273290622029652E-2"/>
          <c:w val="0.92790266250071218"/>
          <c:h val="4.4359807639108163E-2"/>
        </c:manualLayout>
      </c:layout>
      <c:overlay val="1"/>
      <c:spPr>
        <a:noFill/>
        <a:ln>
          <a:noFill/>
          <a:round/>
        </a:ln>
        <a:effectLst/>
        <a:extLst>
          <a:ext uri="{91240B29-F687-4F45-9708-019B960494DF}">
            <a14:hiddenLine xmlns:a14="http://schemas.microsoft.com/office/drawing/2010/main">
              <a:noFill/>
              <a:round/>
            </a14:hiddenLine>
          </a:ext>
        </a:extLst>
      </c:spPr>
      <c:txPr>
        <a:bodyPr/>
        <a:lstStyle/>
        <a:p>
          <a:pPr>
            <a:defRPr sz="1200" b="0" i="0" baseline="0">
              <a:solidFill>
                <a:srgbClr val="000000"/>
              </a:solidFill>
              <a:latin typeface="Arial Narrow"/>
              <a:ea typeface="Arial Narrow"/>
              <a:cs typeface="Arial Narrow"/>
            </a:defRPr>
          </a:pPr>
          <a:endParaRPr lang="it-IT"/>
        </a:p>
      </c:tx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6405074365704281E-2"/>
          <c:y val="5.1400554097404488E-2"/>
          <c:w val="0.89299693788276469"/>
          <c:h val="0.89719889180519097"/>
        </c:manualLayout>
      </c:layout>
      <c:barChart>
        <c:barDir val="col"/>
        <c:grouping val="clustered"/>
        <c:varyColors val="0"/>
        <c:ser>
          <c:idx val="6"/>
          <c:order val="6"/>
          <c:tx>
            <c:strRef>
              <c:f>EO97quarterly!$M$13</c:f>
              <c:strCache>
                <c:ptCount val="1"/>
                <c:pt idx="0">
                  <c:v>bubu</c:v>
                </c:pt>
              </c:strCache>
            </c:strRef>
          </c:tx>
          <c:spPr>
            <a:solidFill>
              <a:schemeClr val="accent2">
                <a:lumMod val="20000"/>
                <a:lumOff val="80000"/>
                <a:alpha val="50000"/>
              </a:schemeClr>
            </a:solidFill>
          </c:spPr>
          <c:invertIfNegative val="0"/>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EO97quarterly!$M$14:$M$57</c:f>
              <c:numCache>
                <c:formatCode>General</c:formatCode>
                <c:ptCount val="24"/>
                <c:pt idx="17">
                  <c:v>-5</c:v>
                </c:pt>
                <c:pt idx="18">
                  <c:v>-5</c:v>
                </c:pt>
                <c:pt idx="19">
                  <c:v>-5</c:v>
                </c:pt>
                <c:pt idx="20">
                  <c:v>-5</c:v>
                </c:pt>
                <c:pt idx="21">
                  <c:v>-5</c:v>
                </c:pt>
                <c:pt idx="22">
                  <c:v>-5</c:v>
                </c:pt>
                <c:pt idx="23">
                  <c:v>-5</c:v>
                </c:pt>
              </c:numCache>
            </c:numRef>
          </c:val>
        </c:ser>
        <c:ser>
          <c:idx val="7"/>
          <c:order val="7"/>
          <c:tx>
            <c:strRef>
              <c:f>EO97quarterly!$N$13</c:f>
              <c:strCache>
                <c:ptCount val="1"/>
                <c:pt idx="0">
                  <c:v>bubu</c:v>
                </c:pt>
              </c:strCache>
            </c:strRef>
          </c:tx>
          <c:spPr>
            <a:solidFill>
              <a:schemeClr val="accent2">
                <a:lumMod val="20000"/>
                <a:lumOff val="80000"/>
                <a:alpha val="50000"/>
              </a:schemeClr>
            </a:solidFill>
          </c:spPr>
          <c:invertIfNegative val="0"/>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EO97quarterly!$N$14:$N$57</c:f>
              <c:numCache>
                <c:formatCode>General</c:formatCode>
                <c:ptCount val="24"/>
                <c:pt idx="17">
                  <c:v>5</c:v>
                </c:pt>
                <c:pt idx="18">
                  <c:v>5</c:v>
                </c:pt>
                <c:pt idx="19">
                  <c:v>5</c:v>
                </c:pt>
                <c:pt idx="20">
                  <c:v>5</c:v>
                </c:pt>
                <c:pt idx="21">
                  <c:v>5</c:v>
                </c:pt>
                <c:pt idx="22">
                  <c:v>5</c:v>
                </c:pt>
                <c:pt idx="23">
                  <c:v>5</c:v>
                </c:pt>
              </c:numCache>
            </c:numRef>
          </c:val>
        </c:ser>
        <c:dLbls>
          <c:showLegendKey val="0"/>
          <c:showVal val="0"/>
          <c:showCatName val="0"/>
          <c:showSerName val="0"/>
          <c:showPercent val="0"/>
          <c:showBubbleSize val="0"/>
        </c:dLbls>
        <c:gapWidth val="0"/>
        <c:overlap val="100"/>
        <c:axId val="154296696"/>
        <c:axId val="154297088"/>
      </c:barChart>
      <c:lineChart>
        <c:grouping val="standard"/>
        <c:varyColors val="0"/>
        <c:ser>
          <c:idx val="0"/>
          <c:order val="0"/>
          <c:tx>
            <c:strRef>
              <c:f>EO97quarterly!$G$13</c:f>
              <c:strCache>
                <c:ptCount val="1"/>
                <c:pt idx="0">
                  <c:v>OECD</c:v>
                </c:pt>
              </c:strCache>
            </c:strRef>
          </c:tx>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EO97quarterly!$G$18:$G$57</c:f>
              <c:numCache>
                <c:formatCode>General</c:formatCode>
                <c:ptCount val="24"/>
                <c:pt idx="0">
                  <c:v>0.69893818852766465</c:v>
                </c:pt>
                <c:pt idx="1">
                  <c:v>1.4176091112871436</c:v>
                </c:pt>
                <c:pt idx="2">
                  <c:v>2.3383728254744662</c:v>
                </c:pt>
                <c:pt idx="3">
                  <c:v>1.8927043073136307</c:v>
                </c:pt>
                <c:pt idx="4">
                  <c:v>1.3875096710854518</c:v>
                </c:pt>
                <c:pt idx="5">
                  <c:v>0.63175990735022669</c:v>
                </c:pt>
                <c:pt idx="6">
                  <c:v>0.91759212830695436</c:v>
                </c:pt>
                <c:pt idx="7">
                  <c:v>-9.5002939143862264E-2</c:v>
                </c:pt>
                <c:pt idx="8">
                  <c:v>1.8574570661259671</c:v>
                </c:pt>
                <c:pt idx="9">
                  <c:v>1.8803668752176206</c:v>
                </c:pt>
                <c:pt idx="10">
                  <c:v>2.8238786155341256</c:v>
                </c:pt>
                <c:pt idx="11">
                  <c:v>2.084317622128351</c:v>
                </c:pt>
                <c:pt idx="12">
                  <c:v>0.88817450969618239</c:v>
                </c:pt>
                <c:pt idx="13">
                  <c:v>1.6648154353766431</c:v>
                </c:pt>
                <c:pt idx="14">
                  <c:v>2.4519981965651416</c:v>
                </c:pt>
                <c:pt idx="15">
                  <c:v>2.0144650675061548</c:v>
                </c:pt>
                <c:pt idx="16">
                  <c:v>1.0468936699475906</c:v>
                </c:pt>
              </c:numCache>
            </c:numRef>
          </c:val>
          <c:smooth val="0"/>
        </c:ser>
        <c:ser>
          <c:idx val="1"/>
          <c:order val="1"/>
          <c:tx>
            <c:strRef>
              <c:f>EO97quarterly!$H$13</c:f>
              <c:strCache>
                <c:ptCount val="1"/>
                <c:pt idx="0">
                  <c:v>Euro area</c:v>
                </c:pt>
              </c:strCache>
            </c:strRef>
          </c:tx>
          <c:spPr>
            <a:ln>
              <a:solidFill>
                <a:srgbClr val="FFC000"/>
              </a:solidFill>
              <a:prstDash val="solid"/>
            </a:ln>
          </c:spPr>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EO97quarterly!$H$18:$H$57</c:f>
              <c:numCache>
                <c:formatCode>General</c:formatCode>
                <c:ptCount val="24"/>
                <c:pt idx="0">
                  <c:v>3.8038077888259192</c:v>
                </c:pt>
                <c:pt idx="1">
                  <c:v>9.3592712707479819E-2</c:v>
                </c:pt>
                <c:pt idx="2">
                  <c:v>-0.20715324446958228</c:v>
                </c:pt>
                <c:pt idx="3">
                  <c:v>-1.2551501251272579</c:v>
                </c:pt>
                <c:pt idx="4">
                  <c:v>-0.61378667183678015</c:v>
                </c:pt>
                <c:pt idx="5">
                  <c:v>-1.2955575499797645</c:v>
                </c:pt>
                <c:pt idx="6">
                  <c:v>-0.532624979912244</c:v>
                </c:pt>
                <c:pt idx="7">
                  <c:v>-1.4289192463810219</c:v>
                </c:pt>
                <c:pt idx="8">
                  <c:v>-1.4014959750921041</c:v>
                </c:pt>
                <c:pt idx="9">
                  <c:v>1.5172755091872547</c:v>
                </c:pt>
                <c:pt idx="10">
                  <c:v>0.68244611430439139</c:v>
                </c:pt>
                <c:pt idx="11">
                  <c:v>1.0833030292541235</c:v>
                </c:pt>
                <c:pt idx="12">
                  <c:v>0.94941404151804853</c:v>
                </c:pt>
                <c:pt idx="13">
                  <c:v>0.32325854199681814</c:v>
                </c:pt>
                <c:pt idx="14">
                  <c:v>0.68049975330246593</c:v>
                </c:pt>
                <c:pt idx="15">
                  <c:v>1.4047853042559177</c:v>
                </c:pt>
                <c:pt idx="16">
                  <c:v>1.6150042495653327</c:v>
                </c:pt>
              </c:numCache>
            </c:numRef>
          </c:val>
          <c:smooth val="0"/>
        </c:ser>
        <c:ser>
          <c:idx val="2"/>
          <c:order val="2"/>
          <c:tx>
            <c:strRef>
              <c:f>EO97quarterly!$I$13</c:f>
              <c:strCache>
                <c:ptCount val="1"/>
                <c:pt idx="0">
                  <c:v>Italy</c:v>
                </c:pt>
              </c:strCache>
            </c:strRef>
          </c:tx>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EO97quarterly!$I$18:$I$57</c:f>
              <c:numCache>
                <c:formatCode>General</c:formatCode>
                <c:ptCount val="24"/>
                <c:pt idx="0">
                  <c:v>1.6902568758691228</c:v>
                </c:pt>
                <c:pt idx="1">
                  <c:v>0.64202683426224372</c:v>
                </c:pt>
                <c:pt idx="2">
                  <c:v>-2.1847770171235514</c:v>
                </c:pt>
                <c:pt idx="3">
                  <c:v>-4.1468294945120387</c:v>
                </c:pt>
                <c:pt idx="4">
                  <c:v>-3.6035179156118424</c:v>
                </c:pt>
                <c:pt idx="5">
                  <c:v>-2.5415328792409375</c:v>
                </c:pt>
                <c:pt idx="6">
                  <c:v>-2.1865301624853561</c:v>
                </c:pt>
                <c:pt idx="7">
                  <c:v>-2.40994927960968</c:v>
                </c:pt>
                <c:pt idx="8">
                  <c:v>-3.1705891536732422</c:v>
                </c:pt>
                <c:pt idx="9">
                  <c:v>-0.25594826987045405</c:v>
                </c:pt>
                <c:pt idx="10">
                  <c:v>0.33689796989653242</c:v>
                </c:pt>
                <c:pt idx="11">
                  <c:v>-0.12616141127438363</c:v>
                </c:pt>
                <c:pt idx="12">
                  <c:v>-0.52113867227403521</c:v>
                </c:pt>
                <c:pt idx="13">
                  <c:v>-0.78601961540590848</c:v>
                </c:pt>
                <c:pt idx="14">
                  <c:v>-0.54570603432637643</c:v>
                </c:pt>
                <c:pt idx="15">
                  <c:v>-0.12979160859506456</c:v>
                </c:pt>
                <c:pt idx="16">
                  <c:v>1.1026046220609764</c:v>
                </c:pt>
              </c:numCache>
            </c:numRef>
          </c:val>
          <c:smooth val="0"/>
        </c:ser>
        <c:ser>
          <c:idx val="3"/>
          <c:order val="3"/>
          <c:tx>
            <c:strRef>
              <c:f>EO97quarterly!$J$13</c:f>
              <c:strCache>
                <c:ptCount val="1"/>
                <c:pt idx="0">
                  <c:v>bubu</c:v>
                </c:pt>
              </c:strCache>
            </c:strRef>
          </c:tx>
          <c:spPr>
            <a:ln>
              <a:solidFill>
                <a:schemeClr val="tx2"/>
              </a:solidFill>
              <a:prstDash val="sysDash"/>
            </a:ln>
          </c:spPr>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EO97quarterly!$J$14:$J$57</c:f>
              <c:numCache>
                <c:formatCode>General</c:formatCode>
                <c:ptCount val="24"/>
                <c:pt idx="16">
                  <c:v>1.0468936699475906</c:v>
                </c:pt>
                <c:pt idx="17">
                  <c:v>2.1029226407781598</c:v>
                </c:pt>
                <c:pt idx="18">
                  <c:v>2.5013524827558031</c:v>
                </c:pt>
                <c:pt idx="19">
                  <c:v>2.5600671023886079</c:v>
                </c:pt>
                <c:pt idx="20">
                  <c:v>2.5591126397281005</c:v>
                </c:pt>
                <c:pt idx="21">
                  <c:v>2.5460760215174627</c:v>
                </c:pt>
                <c:pt idx="22">
                  <c:v>2.5956476036919973</c:v>
                </c:pt>
                <c:pt idx="23">
                  <c:v>2.611905136422954</c:v>
                </c:pt>
              </c:numCache>
            </c:numRef>
          </c:val>
          <c:smooth val="0"/>
        </c:ser>
        <c:ser>
          <c:idx val="4"/>
          <c:order val="4"/>
          <c:tx>
            <c:strRef>
              <c:f>EO97quarterly!$K$13</c:f>
              <c:strCache>
                <c:ptCount val="1"/>
                <c:pt idx="0">
                  <c:v>bubu</c:v>
                </c:pt>
              </c:strCache>
            </c:strRef>
          </c:tx>
          <c:spPr>
            <a:ln>
              <a:solidFill>
                <a:srgbClr val="FFC000"/>
              </a:solidFill>
              <a:prstDash val="sysDash"/>
            </a:ln>
          </c:spPr>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EO97quarterly!$K$14:$K$57</c:f>
              <c:numCache>
                <c:formatCode>General</c:formatCode>
                <c:ptCount val="24"/>
                <c:pt idx="16">
                  <c:v>1.6150042495653327</c:v>
                </c:pt>
                <c:pt idx="17">
                  <c:v>1.7241413246797288</c:v>
                </c:pt>
                <c:pt idx="18">
                  <c:v>1.8316693077087498</c:v>
                </c:pt>
                <c:pt idx="19">
                  <c:v>1.9677289416167199</c:v>
                </c:pt>
                <c:pt idx="20">
                  <c:v>2.0820436793006714</c:v>
                </c:pt>
                <c:pt idx="21">
                  <c:v>2.178253573878397</c:v>
                </c:pt>
                <c:pt idx="22">
                  <c:v>2.2284406819272684</c:v>
                </c:pt>
                <c:pt idx="23">
                  <c:v>2.2836713890808769</c:v>
                </c:pt>
              </c:numCache>
            </c:numRef>
          </c:val>
          <c:smooth val="0"/>
        </c:ser>
        <c:ser>
          <c:idx val="5"/>
          <c:order val="5"/>
          <c:tx>
            <c:strRef>
              <c:f>EO97quarterly!$L$13</c:f>
              <c:strCache>
                <c:ptCount val="1"/>
                <c:pt idx="0">
                  <c:v>bubu</c:v>
                </c:pt>
              </c:strCache>
            </c:strRef>
          </c:tx>
          <c:spPr>
            <a:ln>
              <a:solidFill>
                <a:srgbClr val="92D050"/>
              </a:solidFill>
              <a:prstDash val="sysDash"/>
            </a:ln>
          </c:spPr>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EO97quarterly!$L$14:$L$57</c:f>
              <c:numCache>
                <c:formatCode>General</c:formatCode>
                <c:ptCount val="24"/>
                <c:pt idx="16">
                  <c:v>1.1026046220609764</c:v>
                </c:pt>
                <c:pt idx="17">
                  <c:v>1.2318284847361083</c:v>
                </c:pt>
                <c:pt idx="18">
                  <c:v>1.178691408093302</c:v>
                </c:pt>
                <c:pt idx="19">
                  <c:v>1.3895497575268534</c:v>
                </c:pt>
                <c:pt idx="20">
                  <c:v>1.550796465290305</c:v>
                </c:pt>
                <c:pt idx="21">
                  <c:v>1.6785792282441925</c:v>
                </c:pt>
                <c:pt idx="22">
                  <c:v>1.6642835843365233</c:v>
                </c:pt>
                <c:pt idx="23">
                  <c:v>1.764279185750306</c:v>
                </c:pt>
              </c:numCache>
            </c:numRef>
          </c:val>
          <c:smooth val="0"/>
        </c:ser>
        <c:dLbls>
          <c:showLegendKey val="0"/>
          <c:showVal val="0"/>
          <c:showCatName val="0"/>
          <c:showSerName val="0"/>
          <c:showPercent val="0"/>
          <c:showBubbleSize val="0"/>
        </c:dLbls>
        <c:marker val="1"/>
        <c:smooth val="0"/>
        <c:axId val="154296696"/>
        <c:axId val="154297088"/>
      </c:lineChart>
      <c:catAx>
        <c:axId val="154296696"/>
        <c:scaling>
          <c:orientation val="minMax"/>
        </c:scaling>
        <c:delete val="0"/>
        <c:axPos val="b"/>
        <c:numFmt formatCode="General" sourceLinked="1"/>
        <c:majorTickMark val="out"/>
        <c:minorTickMark val="none"/>
        <c:tickLblPos val="nextTo"/>
        <c:crossAx val="154297088"/>
        <c:crosses val="autoZero"/>
        <c:auto val="1"/>
        <c:lblAlgn val="ctr"/>
        <c:lblOffset val="100"/>
        <c:tickLblSkip val="4"/>
        <c:tickMarkSkip val="4"/>
        <c:noMultiLvlLbl val="0"/>
      </c:catAx>
      <c:valAx>
        <c:axId val="154297088"/>
        <c:scaling>
          <c:orientation val="minMax"/>
          <c:max val="5"/>
          <c:min val="-5"/>
        </c:scaling>
        <c:delete val="0"/>
        <c:axPos val="l"/>
        <c:majorGridlines/>
        <c:numFmt formatCode="General" sourceLinked="1"/>
        <c:majorTickMark val="out"/>
        <c:minorTickMark val="none"/>
        <c:tickLblPos val="nextTo"/>
        <c:crossAx val="154296696"/>
        <c:crosses val="autoZero"/>
        <c:crossBetween val="between"/>
      </c:valAx>
    </c:plotArea>
    <c:legend>
      <c:legendPos val="r"/>
      <c:legendEntry>
        <c:idx val="0"/>
        <c:delete val="1"/>
      </c:legendEntry>
      <c:legendEntry>
        <c:idx val="1"/>
        <c:delete val="1"/>
      </c:legendEntry>
      <c:legendEntry>
        <c:idx val="5"/>
        <c:delete val="1"/>
      </c:legendEntry>
      <c:legendEntry>
        <c:idx val="6"/>
        <c:delete val="1"/>
      </c:legendEntry>
      <c:legendEntry>
        <c:idx val="7"/>
        <c:delete val="1"/>
      </c:legendEntry>
      <c:layout>
        <c:manualLayout>
          <c:xMode val="edge"/>
          <c:yMode val="edge"/>
          <c:x val="0.36333267716535433"/>
          <c:y val="0.66609069699620893"/>
          <c:w val="0.370000656167979"/>
          <c:h val="0.25115157480314959"/>
        </c:manualLayout>
      </c:layout>
      <c:overlay val="0"/>
    </c:legend>
    <c:plotVisOnly val="1"/>
    <c:dispBlanksAs val="gap"/>
    <c:showDLblsOverMax val="0"/>
  </c:chart>
  <c:txPr>
    <a:bodyPr/>
    <a:lstStyle/>
    <a:p>
      <a:pPr>
        <a:defRPr sz="1400"/>
      </a:pPr>
      <a:endParaRPr lang="it-IT"/>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810BF4-9CD1-4424-9DA8-7ACF8F4E4A73}" type="doc">
      <dgm:prSet loTypeId="urn:microsoft.com/office/officeart/2008/layout/LinedList" loCatId="list" qsTypeId="urn:microsoft.com/office/officeart/2005/8/quickstyle/3d2" qsCatId="3D" csTypeId="urn:microsoft.com/office/officeart/2005/8/colors/accent1_2" csCatId="accent1" phldr="1"/>
      <dgm:spPr/>
      <dgm:t>
        <a:bodyPr/>
        <a:lstStyle/>
        <a:p>
          <a:endParaRPr lang="en-GB"/>
        </a:p>
      </dgm:t>
    </dgm:pt>
    <dgm:pt modelId="{D52C3866-396B-4E9B-B3A0-94A48F2B3BA3}">
      <dgm:prSet phldrT="[Text]" custT="1"/>
      <dgm:spPr/>
      <dgm:t>
        <a:bodyPr/>
        <a:lstStyle/>
        <a:p>
          <a:r>
            <a:rPr lang="en-GB" sz="2000" b="1" dirty="0" smtClean="0">
              <a:solidFill>
                <a:srgbClr val="000000"/>
              </a:solidFill>
              <a:latin typeface="+mn-lt"/>
            </a:rPr>
            <a:t>Reduced fiscal drag— but need better balance</a:t>
          </a:r>
          <a:endParaRPr lang="en-GB" sz="2000" b="1" dirty="0">
            <a:solidFill>
              <a:srgbClr val="000000"/>
            </a:solidFill>
            <a:latin typeface="+mn-lt"/>
          </a:endParaRPr>
        </a:p>
      </dgm:t>
    </dgm:pt>
    <dgm:pt modelId="{8543E64D-EE80-4B99-A569-C2B24E9E7690}" type="parTrans" cxnId="{6F0C80E2-A2F0-4926-862F-73D4B7D82C20}">
      <dgm:prSet/>
      <dgm:spPr/>
      <dgm:t>
        <a:bodyPr/>
        <a:lstStyle/>
        <a:p>
          <a:endParaRPr lang="en-GB" sz="2400" b="1">
            <a:latin typeface="+mn-lt"/>
          </a:endParaRPr>
        </a:p>
      </dgm:t>
    </dgm:pt>
    <dgm:pt modelId="{35C28CB3-406A-41F0-89B8-84FC7842E6CE}" type="sibTrans" cxnId="{6F0C80E2-A2F0-4926-862F-73D4B7D82C20}">
      <dgm:prSet/>
      <dgm:spPr/>
      <dgm:t>
        <a:bodyPr/>
        <a:lstStyle/>
        <a:p>
          <a:endParaRPr lang="en-GB" sz="2400" b="1">
            <a:latin typeface="+mn-lt"/>
          </a:endParaRPr>
        </a:p>
      </dgm:t>
    </dgm:pt>
    <dgm:pt modelId="{B54E4129-EC3B-4B20-9BEB-8BECBE9E7C02}">
      <dgm:prSet phldrT="[Text]" custT="1"/>
      <dgm:spPr/>
      <dgm:t>
        <a:bodyPr/>
        <a:lstStyle/>
        <a:p>
          <a:r>
            <a:rPr lang="en-GB" sz="2000" b="1" dirty="0" smtClean="0">
              <a:solidFill>
                <a:srgbClr val="000000"/>
              </a:solidFill>
              <a:latin typeface="+mn-lt"/>
            </a:rPr>
            <a:t>Monetary easing—for 50% of global GDP </a:t>
          </a:r>
          <a:endParaRPr lang="en-GB" sz="2000" b="1" dirty="0">
            <a:solidFill>
              <a:srgbClr val="000000"/>
            </a:solidFill>
            <a:latin typeface="+mn-lt"/>
          </a:endParaRPr>
        </a:p>
      </dgm:t>
    </dgm:pt>
    <dgm:pt modelId="{1982E9EC-0B44-4834-AD24-81AD6C9CEB70}" type="parTrans" cxnId="{9D360DA0-8F5B-4B27-8ACE-D57F85FF017C}">
      <dgm:prSet/>
      <dgm:spPr/>
      <dgm:t>
        <a:bodyPr/>
        <a:lstStyle/>
        <a:p>
          <a:endParaRPr lang="en-GB" sz="2400" b="1">
            <a:latin typeface="+mn-lt"/>
          </a:endParaRPr>
        </a:p>
      </dgm:t>
    </dgm:pt>
    <dgm:pt modelId="{6EAA04E3-67F0-41DD-892D-A897B5CB07EC}" type="sibTrans" cxnId="{9D360DA0-8F5B-4B27-8ACE-D57F85FF017C}">
      <dgm:prSet/>
      <dgm:spPr/>
      <dgm:t>
        <a:bodyPr/>
        <a:lstStyle/>
        <a:p>
          <a:endParaRPr lang="en-GB" sz="2400" b="1">
            <a:latin typeface="+mn-lt"/>
          </a:endParaRPr>
        </a:p>
      </dgm:t>
    </dgm:pt>
    <dgm:pt modelId="{34138CCC-2974-4A66-8F72-0C9F740F5A8D}">
      <dgm:prSet phldrT="[Text]" custT="1"/>
      <dgm:spPr/>
      <dgm:t>
        <a:bodyPr/>
        <a:lstStyle/>
        <a:p>
          <a:r>
            <a:rPr lang="en-GB" sz="2000" b="1" dirty="0" smtClean="0">
              <a:solidFill>
                <a:srgbClr val="000000"/>
              </a:solidFill>
              <a:latin typeface="+mn-lt"/>
            </a:rPr>
            <a:t>Currency depreciation—except US </a:t>
          </a:r>
          <a:endParaRPr lang="en-GB" sz="2000" b="1" dirty="0">
            <a:solidFill>
              <a:srgbClr val="000000"/>
            </a:solidFill>
            <a:latin typeface="+mn-lt"/>
          </a:endParaRPr>
        </a:p>
      </dgm:t>
    </dgm:pt>
    <dgm:pt modelId="{CE3F90B5-C83E-4ADE-8D81-1E9FAD354DA6}" type="parTrans" cxnId="{7482B7CD-7283-4FA7-8D68-797CC906E01B}">
      <dgm:prSet/>
      <dgm:spPr/>
      <dgm:t>
        <a:bodyPr/>
        <a:lstStyle/>
        <a:p>
          <a:endParaRPr lang="en-GB" sz="2400" b="1">
            <a:latin typeface="+mn-lt"/>
          </a:endParaRPr>
        </a:p>
      </dgm:t>
    </dgm:pt>
    <dgm:pt modelId="{7D8CBB8A-A714-4831-882B-2DF804C56604}" type="sibTrans" cxnId="{7482B7CD-7283-4FA7-8D68-797CC906E01B}">
      <dgm:prSet/>
      <dgm:spPr/>
      <dgm:t>
        <a:bodyPr/>
        <a:lstStyle/>
        <a:p>
          <a:endParaRPr lang="en-GB" sz="2400" b="1">
            <a:latin typeface="+mn-lt"/>
          </a:endParaRPr>
        </a:p>
      </dgm:t>
    </dgm:pt>
    <dgm:pt modelId="{4A0CF688-0F50-40F9-8E23-749E34169672}">
      <dgm:prSet phldrT="[Text]" custT="1"/>
      <dgm:spPr/>
      <dgm:t>
        <a:bodyPr/>
        <a:lstStyle/>
        <a:p>
          <a:r>
            <a:rPr lang="en-GB" sz="2000" b="1" dirty="0" smtClean="0">
              <a:solidFill>
                <a:srgbClr val="000000"/>
              </a:solidFill>
              <a:latin typeface="+mn-lt"/>
            </a:rPr>
            <a:t>Lower oil prices – adds 0.5% to level of global GDP</a:t>
          </a:r>
          <a:endParaRPr lang="en-GB" sz="2000" b="1" dirty="0">
            <a:solidFill>
              <a:srgbClr val="000000"/>
            </a:solidFill>
            <a:latin typeface="+mn-lt"/>
          </a:endParaRPr>
        </a:p>
      </dgm:t>
    </dgm:pt>
    <dgm:pt modelId="{B94C4B8A-C27A-49C0-9DFC-334480343A64}" type="parTrans" cxnId="{FFE86A3A-8B0B-49DA-AD84-AB9A8139789D}">
      <dgm:prSet/>
      <dgm:spPr/>
      <dgm:t>
        <a:bodyPr/>
        <a:lstStyle/>
        <a:p>
          <a:endParaRPr lang="en-GB" sz="2400" b="1">
            <a:latin typeface="+mn-lt"/>
          </a:endParaRPr>
        </a:p>
      </dgm:t>
    </dgm:pt>
    <dgm:pt modelId="{ED815708-E9F7-4BD2-84CD-D8085E7A8A18}" type="sibTrans" cxnId="{FFE86A3A-8B0B-49DA-AD84-AB9A8139789D}">
      <dgm:prSet/>
      <dgm:spPr/>
      <dgm:t>
        <a:bodyPr/>
        <a:lstStyle/>
        <a:p>
          <a:endParaRPr lang="en-GB" sz="2400" b="1">
            <a:latin typeface="+mn-lt"/>
          </a:endParaRPr>
        </a:p>
      </dgm:t>
    </dgm:pt>
    <dgm:pt modelId="{9AF81D63-0185-4608-A255-205FB4E4590E}" type="pres">
      <dgm:prSet presAssocID="{DE810BF4-9CD1-4424-9DA8-7ACF8F4E4A73}" presName="vert0" presStyleCnt="0">
        <dgm:presLayoutVars>
          <dgm:dir/>
          <dgm:animOne val="branch"/>
          <dgm:animLvl val="lvl"/>
        </dgm:presLayoutVars>
      </dgm:prSet>
      <dgm:spPr/>
      <dgm:t>
        <a:bodyPr/>
        <a:lstStyle/>
        <a:p>
          <a:endParaRPr lang="en-GB"/>
        </a:p>
      </dgm:t>
    </dgm:pt>
    <dgm:pt modelId="{E9594357-A95A-41C0-B168-BB5135553CC2}" type="pres">
      <dgm:prSet presAssocID="{D52C3866-396B-4E9B-B3A0-94A48F2B3BA3}" presName="thickLine" presStyleLbl="alignNode1" presStyleIdx="0" presStyleCnt="4"/>
      <dgm:spPr/>
      <dgm:t>
        <a:bodyPr/>
        <a:lstStyle/>
        <a:p>
          <a:endParaRPr lang="en-GB"/>
        </a:p>
      </dgm:t>
    </dgm:pt>
    <dgm:pt modelId="{F0DC1910-893F-4463-B110-4B0BB8322B3D}" type="pres">
      <dgm:prSet presAssocID="{D52C3866-396B-4E9B-B3A0-94A48F2B3BA3}" presName="horz1" presStyleCnt="0"/>
      <dgm:spPr/>
      <dgm:t>
        <a:bodyPr/>
        <a:lstStyle/>
        <a:p>
          <a:endParaRPr lang="en-GB"/>
        </a:p>
      </dgm:t>
    </dgm:pt>
    <dgm:pt modelId="{1104FC2B-C3FF-4F74-BD55-D800AA8A9DBD}" type="pres">
      <dgm:prSet presAssocID="{D52C3866-396B-4E9B-B3A0-94A48F2B3BA3}" presName="tx1" presStyleLbl="revTx" presStyleIdx="0" presStyleCnt="4" custScaleX="500000"/>
      <dgm:spPr/>
      <dgm:t>
        <a:bodyPr/>
        <a:lstStyle/>
        <a:p>
          <a:endParaRPr lang="en-GB"/>
        </a:p>
      </dgm:t>
    </dgm:pt>
    <dgm:pt modelId="{958801CE-4F44-41FA-B9FA-80395EE9A242}" type="pres">
      <dgm:prSet presAssocID="{D52C3866-396B-4E9B-B3A0-94A48F2B3BA3}" presName="vert1" presStyleCnt="0"/>
      <dgm:spPr/>
      <dgm:t>
        <a:bodyPr/>
        <a:lstStyle/>
        <a:p>
          <a:endParaRPr lang="en-GB"/>
        </a:p>
      </dgm:t>
    </dgm:pt>
    <dgm:pt modelId="{2430A11B-DB10-448B-A792-3752BD6BD540}" type="pres">
      <dgm:prSet presAssocID="{B54E4129-EC3B-4B20-9BEB-8BECBE9E7C02}" presName="thickLine" presStyleLbl="alignNode1" presStyleIdx="1" presStyleCnt="4"/>
      <dgm:spPr/>
      <dgm:t>
        <a:bodyPr/>
        <a:lstStyle/>
        <a:p>
          <a:endParaRPr lang="en-GB"/>
        </a:p>
      </dgm:t>
    </dgm:pt>
    <dgm:pt modelId="{CFD22B70-D0E6-4E7C-865D-D1F8A65A3A72}" type="pres">
      <dgm:prSet presAssocID="{B54E4129-EC3B-4B20-9BEB-8BECBE9E7C02}" presName="horz1" presStyleCnt="0"/>
      <dgm:spPr/>
      <dgm:t>
        <a:bodyPr/>
        <a:lstStyle/>
        <a:p>
          <a:endParaRPr lang="en-GB"/>
        </a:p>
      </dgm:t>
    </dgm:pt>
    <dgm:pt modelId="{D0A4DCEE-7DB0-45F6-9E89-2EADBDEA24CB}" type="pres">
      <dgm:prSet presAssocID="{B54E4129-EC3B-4B20-9BEB-8BECBE9E7C02}" presName="tx1" presStyleLbl="revTx" presStyleIdx="1" presStyleCnt="4" custLinFactNeighborX="564" custLinFactNeighborY="-17804"/>
      <dgm:spPr/>
      <dgm:t>
        <a:bodyPr/>
        <a:lstStyle/>
        <a:p>
          <a:endParaRPr lang="en-GB"/>
        </a:p>
      </dgm:t>
    </dgm:pt>
    <dgm:pt modelId="{B4507875-590C-4B7F-B88A-E55858949031}" type="pres">
      <dgm:prSet presAssocID="{B54E4129-EC3B-4B20-9BEB-8BECBE9E7C02}" presName="vert1" presStyleCnt="0"/>
      <dgm:spPr/>
      <dgm:t>
        <a:bodyPr/>
        <a:lstStyle/>
        <a:p>
          <a:endParaRPr lang="en-GB"/>
        </a:p>
      </dgm:t>
    </dgm:pt>
    <dgm:pt modelId="{EEE0D6F0-B410-4124-A9BF-5DE89735641C}" type="pres">
      <dgm:prSet presAssocID="{34138CCC-2974-4A66-8F72-0C9F740F5A8D}" presName="thickLine" presStyleLbl="alignNode1" presStyleIdx="2" presStyleCnt="4"/>
      <dgm:spPr/>
      <dgm:t>
        <a:bodyPr/>
        <a:lstStyle/>
        <a:p>
          <a:endParaRPr lang="en-GB"/>
        </a:p>
      </dgm:t>
    </dgm:pt>
    <dgm:pt modelId="{4A3F105E-A26E-4FF0-ADB0-F31BAC96A693}" type="pres">
      <dgm:prSet presAssocID="{34138CCC-2974-4A66-8F72-0C9F740F5A8D}" presName="horz1" presStyleCnt="0"/>
      <dgm:spPr/>
      <dgm:t>
        <a:bodyPr/>
        <a:lstStyle/>
        <a:p>
          <a:endParaRPr lang="en-GB"/>
        </a:p>
      </dgm:t>
    </dgm:pt>
    <dgm:pt modelId="{5D63BEEF-19F8-44DD-9B2E-DFDED4520E40}" type="pres">
      <dgm:prSet presAssocID="{34138CCC-2974-4A66-8F72-0C9F740F5A8D}" presName="tx1" presStyleLbl="revTx" presStyleIdx="2" presStyleCnt="4"/>
      <dgm:spPr/>
      <dgm:t>
        <a:bodyPr/>
        <a:lstStyle/>
        <a:p>
          <a:endParaRPr lang="en-GB"/>
        </a:p>
      </dgm:t>
    </dgm:pt>
    <dgm:pt modelId="{4034F59B-17C6-4987-9257-7DC50B486BD6}" type="pres">
      <dgm:prSet presAssocID="{34138CCC-2974-4A66-8F72-0C9F740F5A8D}" presName="vert1" presStyleCnt="0"/>
      <dgm:spPr/>
      <dgm:t>
        <a:bodyPr/>
        <a:lstStyle/>
        <a:p>
          <a:endParaRPr lang="en-GB"/>
        </a:p>
      </dgm:t>
    </dgm:pt>
    <dgm:pt modelId="{F1F53F7D-2BA5-4C14-8AE0-BB164B461576}" type="pres">
      <dgm:prSet presAssocID="{4A0CF688-0F50-40F9-8E23-749E34169672}" presName="thickLine" presStyleLbl="alignNode1" presStyleIdx="3" presStyleCnt="4"/>
      <dgm:spPr/>
      <dgm:t>
        <a:bodyPr/>
        <a:lstStyle/>
        <a:p>
          <a:endParaRPr lang="en-GB"/>
        </a:p>
      </dgm:t>
    </dgm:pt>
    <dgm:pt modelId="{AC6F5713-0D5D-4FC1-A909-6CAAB05D7978}" type="pres">
      <dgm:prSet presAssocID="{4A0CF688-0F50-40F9-8E23-749E34169672}" presName="horz1" presStyleCnt="0"/>
      <dgm:spPr/>
      <dgm:t>
        <a:bodyPr/>
        <a:lstStyle/>
        <a:p>
          <a:endParaRPr lang="en-GB"/>
        </a:p>
      </dgm:t>
    </dgm:pt>
    <dgm:pt modelId="{5FE4822A-BFC4-44AA-B4A1-5CD6167CFF69}" type="pres">
      <dgm:prSet presAssocID="{4A0CF688-0F50-40F9-8E23-749E34169672}" presName="tx1" presStyleLbl="revTx" presStyleIdx="3" presStyleCnt="4"/>
      <dgm:spPr/>
      <dgm:t>
        <a:bodyPr/>
        <a:lstStyle/>
        <a:p>
          <a:endParaRPr lang="en-GB"/>
        </a:p>
      </dgm:t>
    </dgm:pt>
    <dgm:pt modelId="{B3C7F19F-829D-458A-ACD1-71F1C03FBD44}" type="pres">
      <dgm:prSet presAssocID="{4A0CF688-0F50-40F9-8E23-749E34169672}" presName="vert1" presStyleCnt="0"/>
      <dgm:spPr/>
      <dgm:t>
        <a:bodyPr/>
        <a:lstStyle/>
        <a:p>
          <a:endParaRPr lang="en-GB"/>
        </a:p>
      </dgm:t>
    </dgm:pt>
  </dgm:ptLst>
  <dgm:cxnLst>
    <dgm:cxn modelId="{857F69A6-6EC4-4E2E-830C-1688DE4A0257}" type="presOf" srcId="{B54E4129-EC3B-4B20-9BEB-8BECBE9E7C02}" destId="{D0A4DCEE-7DB0-45F6-9E89-2EADBDEA24CB}" srcOrd="0" destOrd="0" presId="urn:microsoft.com/office/officeart/2008/layout/LinedList"/>
    <dgm:cxn modelId="{13ABEAFD-3E99-44D2-A928-D17D21D2E034}" type="presOf" srcId="{D52C3866-396B-4E9B-B3A0-94A48F2B3BA3}" destId="{1104FC2B-C3FF-4F74-BD55-D800AA8A9DBD}" srcOrd="0" destOrd="0" presId="urn:microsoft.com/office/officeart/2008/layout/LinedList"/>
    <dgm:cxn modelId="{FFE86A3A-8B0B-49DA-AD84-AB9A8139789D}" srcId="{DE810BF4-9CD1-4424-9DA8-7ACF8F4E4A73}" destId="{4A0CF688-0F50-40F9-8E23-749E34169672}" srcOrd="3" destOrd="0" parTransId="{B94C4B8A-C27A-49C0-9DFC-334480343A64}" sibTransId="{ED815708-E9F7-4BD2-84CD-D8085E7A8A18}"/>
    <dgm:cxn modelId="{3737ABF3-0CBB-4BF8-A15B-E34CE171CB72}" type="presOf" srcId="{DE810BF4-9CD1-4424-9DA8-7ACF8F4E4A73}" destId="{9AF81D63-0185-4608-A255-205FB4E4590E}" srcOrd="0" destOrd="0" presId="urn:microsoft.com/office/officeart/2008/layout/LinedList"/>
    <dgm:cxn modelId="{8D28CCF2-19A4-438B-9A0E-49C184B6B333}" type="presOf" srcId="{34138CCC-2974-4A66-8F72-0C9F740F5A8D}" destId="{5D63BEEF-19F8-44DD-9B2E-DFDED4520E40}" srcOrd="0" destOrd="0" presId="urn:microsoft.com/office/officeart/2008/layout/LinedList"/>
    <dgm:cxn modelId="{E3E358A6-C25C-4E9C-A8FF-699692B9A291}" type="presOf" srcId="{4A0CF688-0F50-40F9-8E23-749E34169672}" destId="{5FE4822A-BFC4-44AA-B4A1-5CD6167CFF69}" srcOrd="0" destOrd="0" presId="urn:microsoft.com/office/officeart/2008/layout/LinedList"/>
    <dgm:cxn modelId="{7482B7CD-7283-4FA7-8D68-797CC906E01B}" srcId="{DE810BF4-9CD1-4424-9DA8-7ACF8F4E4A73}" destId="{34138CCC-2974-4A66-8F72-0C9F740F5A8D}" srcOrd="2" destOrd="0" parTransId="{CE3F90B5-C83E-4ADE-8D81-1E9FAD354DA6}" sibTransId="{7D8CBB8A-A714-4831-882B-2DF804C56604}"/>
    <dgm:cxn modelId="{6F0C80E2-A2F0-4926-862F-73D4B7D82C20}" srcId="{DE810BF4-9CD1-4424-9DA8-7ACF8F4E4A73}" destId="{D52C3866-396B-4E9B-B3A0-94A48F2B3BA3}" srcOrd="0" destOrd="0" parTransId="{8543E64D-EE80-4B99-A569-C2B24E9E7690}" sibTransId="{35C28CB3-406A-41F0-89B8-84FC7842E6CE}"/>
    <dgm:cxn modelId="{9D360DA0-8F5B-4B27-8ACE-D57F85FF017C}" srcId="{DE810BF4-9CD1-4424-9DA8-7ACF8F4E4A73}" destId="{B54E4129-EC3B-4B20-9BEB-8BECBE9E7C02}" srcOrd="1" destOrd="0" parTransId="{1982E9EC-0B44-4834-AD24-81AD6C9CEB70}" sibTransId="{6EAA04E3-67F0-41DD-892D-A897B5CB07EC}"/>
    <dgm:cxn modelId="{FD0CCACC-162E-472E-9829-52030FCA5A3B}" type="presParOf" srcId="{9AF81D63-0185-4608-A255-205FB4E4590E}" destId="{E9594357-A95A-41C0-B168-BB5135553CC2}" srcOrd="0" destOrd="0" presId="urn:microsoft.com/office/officeart/2008/layout/LinedList"/>
    <dgm:cxn modelId="{B02741D7-16B8-4A93-9708-15191446ABC8}" type="presParOf" srcId="{9AF81D63-0185-4608-A255-205FB4E4590E}" destId="{F0DC1910-893F-4463-B110-4B0BB8322B3D}" srcOrd="1" destOrd="0" presId="urn:microsoft.com/office/officeart/2008/layout/LinedList"/>
    <dgm:cxn modelId="{AC8A06C8-96B1-436C-88E3-BD26B8DC5606}" type="presParOf" srcId="{F0DC1910-893F-4463-B110-4B0BB8322B3D}" destId="{1104FC2B-C3FF-4F74-BD55-D800AA8A9DBD}" srcOrd="0" destOrd="0" presId="urn:microsoft.com/office/officeart/2008/layout/LinedList"/>
    <dgm:cxn modelId="{1835B06D-E671-4E10-95FD-DFEFED44F521}" type="presParOf" srcId="{F0DC1910-893F-4463-B110-4B0BB8322B3D}" destId="{958801CE-4F44-41FA-B9FA-80395EE9A242}" srcOrd="1" destOrd="0" presId="urn:microsoft.com/office/officeart/2008/layout/LinedList"/>
    <dgm:cxn modelId="{198E012C-28C8-417D-AB3D-B96C90D81AD1}" type="presParOf" srcId="{9AF81D63-0185-4608-A255-205FB4E4590E}" destId="{2430A11B-DB10-448B-A792-3752BD6BD540}" srcOrd="2" destOrd="0" presId="urn:microsoft.com/office/officeart/2008/layout/LinedList"/>
    <dgm:cxn modelId="{24951CDD-70E1-490E-AE6B-7EDD65924FFE}" type="presParOf" srcId="{9AF81D63-0185-4608-A255-205FB4E4590E}" destId="{CFD22B70-D0E6-4E7C-865D-D1F8A65A3A72}" srcOrd="3" destOrd="0" presId="urn:microsoft.com/office/officeart/2008/layout/LinedList"/>
    <dgm:cxn modelId="{84119C06-7087-4BDA-A564-F7598D2105EE}" type="presParOf" srcId="{CFD22B70-D0E6-4E7C-865D-D1F8A65A3A72}" destId="{D0A4DCEE-7DB0-45F6-9E89-2EADBDEA24CB}" srcOrd="0" destOrd="0" presId="urn:microsoft.com/office/officeart/2008/layout/LinedList"/>
    <dgm:cxn modelId="{DCF04D06-7A9D-4F2C-BF6B-DCDB45BB267F}" type="presParOf" srcId="{CFD22B70-D0E6-4E7C-865D-D1F8A65A3A72}" destId="{B4507875-590C-4B7F-B88A-E55858949031}" srcOrd="1" destOrd="0" presId="urn:microsoft.com/office/officeart/2008/layout/LinedList"/>
    <dgm:cxn modelId="{DC19C334-602C-4FD5-B77F-3F38E6E95C71}" type="presParOf" srcId="{9AF81D63-0185-4608-A255-205FB4E4590E}" destId="{EEE0D6F0-B410-4124-A9BF-5DE89735641C}" srcOrd="4" destOrd="0" presId="urn:microsoft.com/office/officeart/2008/layout/LinedList"/>
    <dgm:cxn modelId="{17A7C8AE-1B49-4F13-B3D0-498B98B15D01}" type="presParOf" srcId="{9AF81D63-0185-4608-A255-205FB4E4590E}" destId="{4A3F105E-A26E-4FF0-ADB0-F31BAC96A693}" srcOrd="5" destOrd="0" presId="urn:microsoft.com/office/officeart/2008/layout/LinedList"/>
    <dgm:cxn modelId="{C2144A24-6105-4007-BF7E-FFE639B8B758}" type="presParOf" srcId="{4A3F105E-A26E-4FF0-ADB0-F31BAC96A693}" destId="{5D63BEEF-19F8-44DD-9B2E-DFDED4520E40}" srcOrd="0" destOrd="0" presId="urn:microsoft.com/office/officeart/2008/layout/LinedList"/>
    <dgm:cxn modelId="{1CF8EB8F-3D42-4CDB-B09F-05858C5F82BB}" type="presParOf" srcId="{4A3F105E-A26E-4FF0-ADB0-F31BAC96A693}" destId="{4034F59B-17C6-4987-9257-7DC50B486BD6}" srcOrd="1" destOrd="0" presId="urn:microsoft.com/office/officeart/2008/layout/LinedList"/>
    <dgm:cxn modelId="{848878EC-99AD-4FEC-95EF-ED4BA812407C}" type="presParOf" srcId="{9AF81D63-0185-4608-A255-205FB4E4590E}" destId="{F1F53F7D-2BA5-4C14-8AE0-BB164B461576}" srcOrd="6" destOrd="0" presId="urn:microsoft.com/office/officeart/2008/layout/LinedList"/>
    <dgm:cxn modelId="{4B4A77A3-33A1-4B44-97A0-CF733E87311B}" type="presParOf" srcId="{9AF81D63-0185-4608-A255-205FB4E4590E}" destId="{AC6F5713-0D5D-4FC1-A909-6CAAB05D7978}" srcOrd="7" destOrd="0" presId="urn:microsoft.com/office/officeart/2008/layout/LinedList"/>
    <dgm:cxn modelId="{3BC59005-A6D2-48CB-A335-170998C82DF8}" type="presParOf" srcId="{AC6F5713-0D5D-4FC1-A909-6CAAB05D7978}" destId="{5FE4822A-BFC4-44AA-B4A1-5CD6167CFF69}" srcOrd="0" destOrd="0" presId="urn:microsoft.com/office/officeart/2008/layout/LinedList"/>
    <dgm:cxn modelId="{001F5799-AF8A-433D-892E-988802B40528}" type="presParOf" srcId="{AC6F5713-0D5D-4FC1-A909-6CAAB05D7978}" destId="{B3C7F19F-829D-458A-ACD1-71F1C03FBD44}"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2AE3AD-150C-4556-B9F3-C5AFE07518AD}" type="doc">
      <dgm:prSet loTypeId="urn:microsoft.com/office/officeart/2008/layout/LinedList" loCatId="list" qsTypeId="urn:microsoft.com/office/officeart/2005/8/quickstyle/3d2" qsCatId="3D" csTypeId="urn:microsoft.com/office/officeart/2005/8/colors/accent1_2" csCatId="accent1" phldr="1"/>
      <dgm:spPr/>
      <dgm:t>
        <a:bodyPr/>
        <a:lstStyle/>
        <a:p>
          <a:endParaRPr lang="en-GB"/>
        </a:p>
      </dgm:t>
    </dgm:pt>
    <dgm:pt modelId="{1619F894-9423-487E-9473-836DB2298E25}">
      <dgm:prSet custT="1"/>
      <dgm:spPr/>
      <dgm:t>
        <a:bodyPr/>
        <a:lstStyle/>
        <a:p>
          <a:pPr rtl="0"/>
          <a:r>
            <a:rPr lang="en-GB" sz="2000" b="1" dirty="0" smtClean="0">
              <a:latin typeface="+mj-lt"/>
            </a:rPr>
            <a:t>Sluggish investment means:</a:t>
          </a:r>
        </a:p>
      </dgm:t>
    </dgm:pt>
    <dgm:pt modelId="{DA3BE179-4ADE-4B96-BC34-F538DFDFE048}" type="sibTrans" cxnId="{BEDC54FE-635D-4E4D-B846-48CFCF3AE2A5}">
      <dgm:prSet/>
      <dgm:spPr/>
      <dgm:t>
        <a:bodyPr/>
        <a:lstStyle/>
        <a:p>
          <a:endParaRPr lang="en-GB">
            <a:latin typeface="+mj-lt"/>
          </a:endParaRPr>
        </a:p>
      </dgm:t>
    </dgm:pt>
    <dgm:pt modelId="{B5427286-1FDE-4210-88B0-D4F6B49B2F73}" type="parTrans" cxnId="{BEDC54FE-635D-4E4D-B846-48CFCF3AE2A5}">
      <dgm:prSet/>
      <dgm:spPr/>
      <dgm:t>
        <a:bodyPr/>
        <a:lstStyle/>
        <a:p>
          <a:endParaRPr lang="en-GB">
            <a:latin typeface="+mj-lt"/>
          </a:endParaRPr>
        </a:p>
      </dgm:t>
    </dgm:pt>
    <dgm:pt modelId="{45CF5C03-F0D1-4CB1-838B-53471A87ADD1}">
      <dgm:prSet custT="1"/>
      <dgm:spPr/>
      <dgm:t>
        <a:bodyPr/>
        <a:lstStyle/>
        <a:p>
          <a:pPr rtl="0"/>
          <a:r>
            <a:rPr lang="en-GB" sz="1500" b="0" dirty="0" smtClean="0">
              <a:latin typeface="+mj-lt"/>
              <a:cs typeface="Times New Roman"/>
            </a:rPr>
            <a:t>● </a:t>
          </a:r>
          <a:r>
            <a:rPr lang="en-GB" sz="1800" b="1" dirty="0" smtClean="0">
              <a:latin typeface="+mj-lt"/>
              <a:cs typeface="Times New Roman"/>
            </a:rPr>
            <a:t>Labour scarring</a:t>
          </a:r>
          <a:endParaRPr lang="en-GB" sz="1800" b="1" dirty="0" smtClean="0">
            <a:latin typeface="+mj-lt"/>
          </a:endParaRPr>
        </a:p>
      </dgm:t>
    </dgm:pt>
    <dgm:pt modelId="{6A339D16-B7F5-400D-9B0A-1EEC4496CCEF}" type="parTrans" cxnId="{0FC2EBC9-5C89-4151-BA0F-AB8818FC7861}">
      <dgm:prSet/>
      <dgm:spPr/>
      <dgm:t>
        <a:bodyPr/>
        <a:lstStyle/>
        <a:p>
          <a:endParaRPr lang="en-GB"/>
        </a:p>
      </dgm:t>
    </dgm:pt>
    <dgm:pt modelId="{9A02F7E3-6B0F-47B6-ADA2-00B1FF5F29F7}" type="sibTrans" cxnId="{0FC2EBC9-5C89-4151-BA0F-AB8818FC7861}">
      <dgm:prSet/>
      <dgm:spPr/>
      <dgm:t>
        <a:bodyPr/>
        <a:lstStyle/>
        <a:p>
          <a:endParaRPr lang="en-GB"/>
        </a:p>
      </dgm:t>
    </dgm:pt>
    <dgm:pt modelId="{99FC3AAD-D91D-404D-AA2D-BF194253332D}">
      <dgm:prSet custT="1"/>
      <dgm:spPr/>
      <dgm:t>
        <a:bodyPr/>
        <a:lstStyle/>
        <a:p>
          <a:pPr rtl="0"/>
          <a:r>
            <a:rPr lang="en-GB" sz="1500" b="0" dirty="0" smtClean="0">
              <a:latin typeface="+mj-lt"/>
              <a:cs typeface="Times New Roman"/>
            </a:rPr>
            <a:t>● </a:t>
          </a:r>
          <a:r>
            <a:rPr lang="en-GB" sz="1800" b="1" dirty="0" smtClean="0">
              <a:latin typeface="+mj-lt"/>
            </a:rPr>
            <a:t>Stagnant incomes, rising inequality </a:t>
          </a:r>
          <a:endParaRPr lang="en-GB" sz="1500" b="1" dirty="0" smtClean="0">
            <a:latin typeface="+mj-lt"/>
          </a:endParaRPr>
        </a:p>
      </dgm:t>
    </dgm:pt>
    <dgm:pt modelId="{02469B87-7C13-4C2D-B0AE-E2CF87BCE433}" type="parTrans" cxnId="{FC5678C7-4A7E-4E06-88A8-D25E47E7EA58}">
      <dgm:prSet/>
      <dgm:spPr/>
      <dgm:t>
        <a:bodyPr/>
        <a:lstStyle/>
        <a:p>
          <a:endParaRPr lang="en-GB"/>
        </a:p>
      </dgm:t>
    </dgm:pt>
    <dgm:pt modelId="{E9B09882-8305-481B-B911-B5EC3E20CB37}" type="sibTrans" cxnId="{FC5678C7-4A7E-4E06-88A8-D25E47E7EA58}">
      <dgm:prSet/>
      <dgm:spPr/>
      <dgm:t>
        <a:bodyPr/>
        <a:lstStyle/>
        <a:p>
          <a:endParaRPr lang="en-GB"/>
        </a:p>
      </dgm:t>
    </dgm:pt>
    <dgm:pt modelId="{A7495315-BB14-4EA2-B132-31A14323F913}">
      <dgm:prSet custT="1"/>
      <dgm:spPr/>
      <dgm:t>
        <a:bodyPr/>
        <a:lstStyle/>
        <a:p>
          <a:pPr rtl="0"/>
          <a:r>
            <a:rPr lang="en-GB" sz="1500" b="0" dirty="0" smtClean="0">
              <a:latin typeface="+mj-lt"/>
              <a:cs typeface="Times New Roman"/>
            </a:rPr>
            <a:t>● </a:t>
          </a:r>
          <a:r>
            <a:rPr lang="en-GB" sz="1800" b="1" dirty="0" smtClean="0">
              <a:latin typeface="+mj-lt"/>
              <a:cs typeface="Times New Roman"/>
            </a:rPr>
            <a:t>S</a:t>
          </a:r>
          <a:r>
            <a:rPr lang="en-GB" sz="1800" b="1" dirty="0" smtClean="0">
              <a:latin typeface="+mj-lt"/>
            </a:rPr>
            <a:t>lower diffusion from innovation frontier</a:t>
          </a:r>
        </a:p>
      </dgm:t>
    </dgm:pt>
    <dgm:pt modelId="{A90FE7DF-6A0D-4A7D-92E3-7BC479B4C6F7}" type="parTrans" cxnId="{00ACF91F-6A3B-40C7-9EF2-E83E2F48CE4B}">
      <dgm:prSet/>
      <dgm:spPr/>
      <dgm:t>
        <a:bodyPr/>
        <a:lstStyle/>
        <a:p>
          <a:endParaRPr lang="en-GB"/>
        </a:p>
      </dgm:t>
    </dgm:pt>
    <dgm:pt modelId="{C92813CE-F6CF-415B-BB96-B7901B1B5168}" type="sibTrans" cxnId="{00ACF91F-6A3B-40C7-9EF2-E83E2F48CE4B}">
      <dgm:prSet/>
      <dgm:spPr/>
      <dgm:t>
        <a:bodyPr/>
        <a:lstStyle/>
        <a:p>
          <a:endParaRPr lang="en-GB"/>
        </a:p>
      </dgm:t>
    </dgm:pt>
    <dgm:pt modelId="{098A6B60-A960-4014-8210-195D1B6C8A9C}">
      <dgm:prSet custT="1"/>
      <dgm:spPr/>
      <dgm:t>
        <a:bodyPr/>
        <a:lstStyle/>
        <a:p>
          <a:pPr rtl="0"/>
          <a:r>
            <a:rPr lang="en-GB" sz="1500" b="0" dirty="0" smtClean="0">
              <a:latin typeface="+mj-lt"/>
              <a:cs typeface="Times New Roman"/>
            </a:rPr>
            <a:t>● </a:t>
          </a:r>
          <a:r>
            <a:rPr lang="en-GB" sz="1800" b="1" dirty="0" smtClean="0">
              <a:latin typeface="+mj-lt"/>
            </a:rPr>
            <a:t>Slower potential growth</a:t>
          </a:r>
          <a:endParaRPr lang="en-GB" sz="1500" b="1" dirty="0" smtClean="0">
            <a:latin typeface="+mj-lt"/>
          </a:endParaRPr>
        </a:p>
      </dgm:t>
    </dgm:pt>
    <dgm:pt modelId="{84E4BE4F-8ACF-4E1F-B42E-D032BD1F97AF}" type="parTrans" cxnId="{42C6849A-9DF6-47F2-8F9D-9781E96C589B}">
      <dgm:prSet/>
      <dgm:spPr/>
      <dgm:t>
        <a:bodyPr/>
        <a:lstStyle/>
        <a:p>
          <a:endParaRPr lang="en-GB"/>
        </a:p>
      </dgm:t>
    </dgm:pt>
    <dgm:pt modelId="{9EA5DCA1-0506-4E01-A97A-D6C343C30A79}" type="sibTrans" cxnId="{42C6849A-9DF6-47F2-8F9D-9781E96C589B}">
      <dgm:prSet/>
      <dgm:spPr/>
      <dgm:t>
        <a:bodyPr/>
        <a:lstStyle/>
        <a:p>
          <a:endParaRPr lang="en-GB"/>
        </a:p>
      </dgm:t>
    </dgm:pt>
    <dgm:pt modelId="{E18086E6-4C41-471D-BE49-81A0027405ED}" type="pres">
      <dgm:prSet presAssocID="{312AE3AD-150C-4556-B9F3-C5AFE07518AD}" presName="vert0" presStyleCnt="0">
        <dgm:presLayoutVars>
          <dgm:dir/>
          <dgm:animOne val="branch"/>
          <dgm:animLvl val="lvl"/>
        </dgm:presLayoutVars>
      </dgm:prSet>
      <dgm:spPr/>
      <dgm:t>
        <a:bodyPr/>
        <a:lstStyle/>
        <a:p>
          <a:endParaRPr lang="en-GB"/>
        </a:p>
      </dgm:t>
    </dgm:pt>
    <dgm:pt modelId="{97C36DCA-4625-433B-9CC5-7394061A15E3}" type="pres">
      <dgm:prSet presAssocID="{1619F894-9423-487E-9473-836DB2298E25}" presName="thickLine" presStyleLbl="alignNode1" presStyleIdx="0" presStyleCnt="5"/>
      <dgm:spPr/>
      <dgm:t>
        <a:bodyPr/>
        <a:lstStyle/>
        <a:p>
          <a:endParaRPr lang="en-GB"/>
        </a:p>
      </dgm:t>
    </dgm:pt>
    <dgm:pt modelId="{B8CE9363-6B86-4B9B-A416-FD1BFA906D8D}" type="pres">
      <dgm:prSet presAssocID="{1619F894-9423-487E-9473-836DB2298E25}" presName="horz1" presStyleCnt="0"/>
      <dgm:spPr/>
      <dgm:t>
        <a:bodyPr/>
        <a:lstStyle/>
        <a:p>
          <a:endParaRPr lang="en-GB"/>
        </a:p>
      </dgm:t>
    </dgm:pt>
    <dgm:pt modelId="{BE6FD146-D39D-45E7-8C85-D27C51DF9361}" type="pres">
      <dgm:prSet presAssocID="{1619F894-9423-487E-9473-836DB2298E25}" presName="tx1" presStyleLbl="revTx" presStyleIdx="0" presStyleCnt="5"/>
      <dgm:spPr/>
      <dgm:t>
        <a:bodyPr/>
        <a:lstStyle/>
        <a:p>
          <a:endParaRPr lang="en-GB"/>
        </a:p>
      </dgm:t>
    </dgm:pt>
    <dgm:pt modelId="{85038998-AD62-48F4-B157-3C6FC36F07C4}" type="pres">
      <dgm:prSet presAssocID="{1619F894-9423-487E-9473-836DB2298E25}" presName="vert1" presStyleCnt="0"/>
      <dgm:spPr/>
      <dgm:t>
        <a:bodyPr/>
        <a:lstStyle/>
        <a:p>
          <a:endParaRPr lang="en-GB"/>
        </a:p>
      </dgm:t>
    </dgm:pt>
    <dgm:pt modelId="{597EC0FA-3575-414E-B588-85E1C841579B}" type="pres">
      <dgm:prSet presAssocID="{45CF5C03-F0D1-4CB1-838B-53471A87ADD1}" presName="thickLine" presStyleLbl="alignNode1" presStyleIdx="1" presStyleCnt="5"/>
      <dgm:spPr/>
      <dgm:t>
        <a:bodyPr/>
        <a:lstStyle/>
        <a:p>
          <a:endParaRPr lang="en-GB"/>
        </a:p>
      </dgm:t>
    </dgm:pt>
    <dgm:pt modelId="{7F91C82A-2F4A-4A2A-B3C8-1F0B5F9481D8}" type="pres">
      <dgm:prSet presAssocID="{45CF5C03-F0D1-4CB1-838B-53471A87ADD1}" presName="horz1" presStyleCnt="0"/>
      <dgm:spPr/>
      <dgm:t>
        <a:bodyPr/>
        <a:lstStyle/>
        <a:p>
          <a:endParaRPr lang="en-GB"/>
        </a:p>
      </dgm:t>
    </dgm:pt>
    <dgm:pt modelId="{DC7C1A66-2130-4CA0-80DC-3F4848FC4B00}" type="pres">
      <dgm:prSet presAssocID="{45CF5C03-F0D1-4CB1-838B-53471A87ADD1}" presName="tx1" presStyleLbl="revTx" presStyleIdx="1" presStyleCnt="5"/>
      <dgm:spPr/>
      <dgm:t>
        <a:bodyPr/>
        <a:lstStyle/>
        <a:p>
          <a:endParaRPr lang="en-GB"/>
        </a:p>
      </dgm:t>
    </dgm:pt>
    <dgm:pt modelId="{4507AACC-FF2C-4BE3-AD03-78B951D78300}" type="pres">
      <dgm:prSet presAssocID="{45CF5C03-F0D1-4CB1-838B-53471A87ADD1}" presName="vert1" presStyleCnt="0"/>
      <dgm:spPr/>
      <dgm:t>
        <a:bodyPr/>
        <a:lstStyle/>
        <a:p>
          <a:endParaRPr lang="en-GB"/>
        </a:p>
      </dgm:t>
    </dgm:pt>
    <dgm:pt modelId="{F23EE511-740C-40B9-8B3A-BAC7DDD3129C}" type="pres">
      <dgm:prSet presAssocID="{99FC3AAD-D91D-404D-AA2D-BF194253332D}" presName="thickLine" presStyleLbl="alignNode1" presStyleIdx="2" presStyleCnt="5"/>
      <dgm:spPr/>
      <dgm:t>
        <a:bodyPr/>
        <a:lstStyle/>
        <a:p>
          <a:endParaRPr lang="en-GB"/>
        </a:p>
      </dgm:t>
    </dgm:pt>
    <dgm:pt modelId="{BF70E060-445F-4658-9844-EBE403CEC4E9}" type="pres">
      <dgm:prSet presAssocID="{99FC3AAD-D91D-404D-AA2D-BF194253332D}" presName="horz1" presStyleCnt="0"/>
      <dgm:spPr/>
      <dgm:t>
        <a:bodyPr/>
        <a:lstStyle/>
        <a:p>
          <a:endParaRPr lang="en-GB"/>
        </a:p>
      </dgm:t>
    </dgm:pt>
    <dgm:pt modelId="{E77BE23D-929F-4A9A-91F5-6FACAF3499AF}" type="pres">
      <dgm:prSet presAssocID="{99FC3AAD-D91D-404D-AA2D-BF194253332D}" presName="tx1" presStyleLbl="revTx" presStyleIdx="2" presStyleCnt="5"/>
      <dgm:spPr/>
      <dgm:t>
        <a:bodyPr/>
        <a:lstStyle/>
        <a:p>
          <a:endParaRPr lang="en-GB"/>
        </a:p>
      </dgm:t>
    </dgm:pt>
    <dgm:pt modelId="{5382AF20-8B42-4E7F-9767-C3791314D660}" type="pres">
      <dgm:prSet presAssocID="{99FC3AAD-D91D-404D-AA2D-BF194253332D}" presName="vert1" presStyleCnt="0"/>
      <dgm:spPr/>
      <dgm:t>
        <a:bodyPr/>
        <a:lstStyle/>
        <a:p>
          <a:endParaRPr lang="en-GB"/>
        </a:p>
      </dgm:t>
    </dgm:pt>
    <dgm:pt modelId="{CDC5F860-FD37-4004-BD7E-DB1DD2727093}" type="pres">
      <dgm:prSet presAssocID="{A7495315-BB14-4EA2-B132-31A14323F913}" presName="thickLine" presStyleLbl="alignNode1" presStyleIdx="3" presStyleCnt="5"/>
      <dgm:spPr/>
      <dgm:t>
        <a:bodyPr/>
        <a:lstStyle/>
        <a:p>
          <a:endParaRPr lang="en-GB"/>
        </a:p>
      </dgm:t>
    </dgm:pt>
    <dgm:pt modelId="{FC7CF4C1-1F93-49CC-8236-91D523185141}" type="pres">
      <dgm:prSet presAssocID="{A7495315-BB14-4EA2-B132-31A14323F913}" presName="horz1" presStyleCnt="0"/>
      <dgm:spPr/>
      <dgm:t>
        <a:bodyPr/>
        <a:lstStyle/>
        <a:p>
          <a:endParaRPr lang="en-GB"/>
        </a:p>
      </dgm:t>
    </dgm:pt>
    <dgm:pt modelId="{757C6326-D099-4EC2-BB83-B4C25F13AFA8}" type="pres">
      <dgm:prSet presAssocID="{A7495315-BB14-4EA2-B132-31A14323F913}" presName="tx1" presStyleLbl="revTx" presStyleIdx="3" presStyleCnt="5"/>
      <dgm:spPr/>
      <dgm:t>
        <a:bodyPr/>
        <a:lstStyle/>
        <a:p>
          <a:endParaRPr lang="en-GB"/>
        </a:p>
      </dgm:t>
    </dgm:pt>
    <dgm:pt modelId="{EF152ADF-71A6-4BBA-95A9-986E8317260A}" type="pres">
      <dgm:prSet presAssocID="{A7495315-BB14-4EA2-B132-31A14323F913}" presName="vert1" presStyleCnt="0"/>
      <dgm:spPr/>
      <dgm:t>
        <a:bodyPr/>
        <a:lstStyle/>
        <a:p>
          <a:endParaRPr lang="en-GB"/>
        </a:p>
      </dgm:t>
    </dgm:pt>
    <dgm:pt modelId="{B7474704-D9C7-4DC5-A35D-5D10FAEDE6EF}" type="pres">
      <dgm:prSet presAssocID="{098A6B60-A960-4014-8210-195D1B6C8A9C}" presName="thickLine" presStyleLbl="alignNode1" presStyleIdx="4" presStyleCnt="5"/>
      <dgm:spPr/>
      <dgm:t>
        <a:bodyPr/>
        <a:lstStyle/>
        <a:p>
          <a:endParaRPr lang="en-GB"/>
        </a:p>
      </dgm:t>
    </dgm:pt>
    <dgm:pt modelId="{E8ED6108-F293-4F5C-B56A-9B29BE2E68F3}" type="pres">
      <dgm:prSet presAssocID="{098A6B60-A960-4014-8210-195D1B6C8A9C}" presName="horz1" presStyleCnt="0"/>
      <dgm:spPr/>
      <dgm:t>
        <a:bodyPr/>
        <a:lstStyle/>
        <a:p>
          <a:endParaRPr lang="en-GB"/>
        </a:p>
      </dgm:t>
    </dgm:pt>
    <dgm:pt modelId="{371E289C-C7FB-43B5-881E-4B2332A1B4AF}" type="pres">
      <dgm:prSet presAssocID="{098A6B60-A960-4014-8210-195D1B6C8A9C}" presName="tx1" presStyleLbl="revTx" presStyleIdx="4" presStyleCnt="5"/>
      <dgm:spPr/>
      <dgm:t>
        <a:bodyPr/>
        <a:lstStyle/>
        <a:p>
          <a:endParaRPr lang="en-GB"/>
        </a:p>
      </dgm:t>
    </dgm:pt>
    <dgm:pt modelId="{E0B0F660-0F55-4043-93B1-52C8CA284D40}" type="pres">
      <dgm:prSet presAssocID="{098A6B60-A960-4014-8210-195D1B6C8A9C}" presName="vert1" presStyleCnt="0"/>
      <dgm:spPr/>
      <dgm:t>
        <a:bodyPr/>
        <a:lstStyle/>
        <a:p>
          <a:endParaRPr lang="en-GB"/>
        </a:p>
      </dgm:t>
    </dgm:pt>
  </dgm:ptLst>
  <dgm:cxnLst>
    <dgm:cxn modelId="{0FC2EBC9-5C89-4151-BA0F-AB8818FC7861}" srcId="{312AE3AD-150C-4556-B9F3-C5AFE07518AD}" destId="{45CF5C03-F0D1-4CB1-838B-53471A87ADD1}" srcOrd="1" destOrd="0" parTransId="{6A339D16-B7F5-400D-9B0A-1EEC4496CCEF}" sibTransId="{9A02F7E3-6B0F-47B6-ADA2-00B1FF5F29F7}"/>
    <dgm:cxn modelId="{9663B70C-E787-46F3-BE5C-67F6B6ABDDD5}" type="presOf" srcId="{312AE3AD-150C-4556-B9F3-C5AFE07518AD}" destId="{E18086E6-4C41-471D-BE49-81A0027405ED}" srcOrd="0" destOrd="0" presId="urn:microsoft.com/office/officeart/2008/layout/LinedList"/>
    <dgm:cxn modelId="{BEDC54FE-635D-4E4D-B846-48CFCF3AE2A5}" srcId="{312AE3AD-150C-4556-B9F3-C5AFE07518AD}" destId="{1619F894-9423-487E-9473-836DB2298E25}" srcOrd="0" destOrd="0" parTransId="{B5427286-1FDE-4210-88B0-D4F6B49B2F73}" sibTransId="{DA3BE179-4ADE-4B96-BC34-F538DFDFE048}"/>
    <dgm:cxn modelId="{00ACF91F-6A3B-40C7-9EF2-E83E2F48CE4B}" srcId="{312AE3AD-150C-4556-B9F3-C5AFE07518AD}" destId="{A7495315-BB14-4EA2-B132-31A14323F913}" srcOrd="3" destOrd="0" parTransId="{A90FE7DF-6A0D-4A7D-92E3-7BC479B4C6F7}" sibTransId="{C92813CE-F6CF-415B-BB96-B7901B1B5168}"/>
    <dgm:cxn modelId="{FC5678C7-4A7E-4E06-88A8-D25E47E7EA58}" srcId="{312AE3AD-150C-4556-B9F3-C5AFE07518AD}" destId="{99FC3AAD-D91D-404D-AA2D-BF194253332D}" srcOrd="2" destOrd="0" parTransId="{02469B87-7C13-4C2D-B0AE-E2CF87BCE433}" sibTransId="{E9B09882-8305-481B-B911-B5EC3E20CB37}"/>
    <dgm:cxn modelId="{42C6849A-9DF6-47F2-8F9D-9781E96C589B}" srcId="{312AE3AD-150C-4556-B9F3-C5AFE07518AD}" destId="{098A6B60-A960-4014-8210-195D1B6C8A9C}" srcOrd="4" destOrd="0" parTransId="{84E4BE4F-8ACF-4E1F-B42E-D032BD1F97AF}" sibTransId="{9EA5DCA1-0506-4E01-A97A-D6C343C30A79}"/>
    <dgm:cxn modelId="{0DADD72A-6B28-40B7-90DC-B3E278319303}" type="presOf" srcId="{1619F894-9423-487E-9473-836DB2298E25}" destId="{BE6FD146-D39D-45E7-8C85-D27C51DF9361}" srcOrd="0" destOrd="0" presId="urn:microsoft.com/office/officeart/2008/layout/LinedList"/>
    <dgm:cxn modelId="{4E1B8222-A8A4-46E8-9885-50F818AEBBF5}" type="presOf" srcId="{098A6B60-A960-4014-8210-195D1B6C8A9C}" destId="{371E289C-C7FB-43B5-881E-4B2332A1B4AF}" srcOrd="0" destOrd="0" presId="urn:microsoft.com/office/officeart/2008/layout/LinedList"/>
    <dgm:cxn modelId="{37E74DAF-17D7-43B1-AA08-DC5709C0D5D8}" type="presOf" srcId="{A7495315-BB14-4EA2-B132-31A14323F913}" destId="{757C6326-D099-4EC2-BB83-B4C25F13AFA8}" srcOrd="0" destOrd="0" presId="urn:microsoft.com/office/officeart/2008/layout/LinedList"/>
    <dgm:cxn modelId="{5EABE62F-472C-42CC-9833-2A5AB80E031D}" type="presOf" srcId="{45CF5C03-F0D1-4CB1-838B-53471A87ADD1}" destId="{DC7C1A66-2130-4CA0-80DC-3F4848FC4B00}" srcOrd="0" destOrd="0" presId="urn:microsoft.com/office/officeart/2008/layout/LinedList"/>
    <dgm:cxn modelId="{283AE497-A553-4702-A6A2-348CC9A757EF}" type="presOf" srcId="{99FC3AAD-D91D-404D-AA2D-BF194253332D}" destId="{E77BE23D-929F-4A9A-91F5-6FACAF3499AF}" srcOrd="0" destOrd="0" presId="urn:microsoft.com/office/officeart/2008/layout/LinedList"/>
    <dgm:cxn modelId="{CEAFE43F-534C-426F-9C3E-85F2B158CCF7}" type="presParOf" srcId="{E18086E6-4C41-471D-BE49-81A0027405ED}" destId="{97C36DCA-4625-433B-9CC5-7394061A15E3}" srcOrd="0" destOrd="0" presId="urn:microsoft.com/office/officeart/2008/layout/LinedList"/>
    <dgm:cxn modelId="{FE23BB9A-90AC-4A68-A4A2-927FD0956ACB}" type="presParOf" srcId="{E18086E6-4C41-471D-BE49-81A0027405ED}" destId="{B8CE9363-6B86-4B9B-A416-FD1BFA906D8D}" srcOrd="1" destOrd="0" presId="urn:microsoft.com/office/officeart/2008/layout/LinedList"/>
    <dgm:cxn modelId="{10AF3902-2552-4FC0-B54A-B0303916E755}" type="presParOf" srcId="{B8CE9363-6B86-4B9B-A416-FD1BFA906D8D}" destId="{BE6FD146-D39D-45E7-8C85-D27C51DF9361}" srcOrd="0" destOrd="0" presId="urn:microsoft.com/office/officeart/2008/layout/LinedList"/>
    <dgm:cxn modelId="{76A6E0C7-D70B-4B84-8893-E0DCDF185B6A}" type="presParOf" srcId="{B8CE9363-6B86-4B9B-A416-FD1BFA906D8D}" destId="{85038998-AD62-48F4-B157-3C6FC36F07C4}" srcOrd="1" destOrd="0" presId="urn:microsoft.com/office/officeart/2008/layout/LinedList"/>
    <dgm:cxn modelId="{1AD3AAFE-282C-4ECB-85F9-DE4FE1D14FFD}" type="presParOf" srcId="{E18086E6-4C41-471D-BE49-81A0027405ED}" destId="{597EC0FA-3575-414E-B588-85E1C841579B}" srcOrd="2" destOrd="0" presId="urn:microsoft.com/office/officeart/2008/layout/LinedList"/>
    <dgm:cxn modelId="{0EA90AEF-C310-48FD-924F-9698D924311C}" type="presParOf" srcId="{E18086E6-4C41-471D-BE49-81A0027405ED}" destId="{7F91C82A-2F4A-4A2A-B3C8-1F0B5F9481D8}" srcOrd="3" destOrd="0" presId="urn:microsoft.com/office/officeart/2008/layout/LinedList"/>
    <dgm:cxn modelId="{FF027A86-BC52-436C-9337-537492A47C43}" type="presParOf" srcId="{7F91C82A-2F4A-4A2A-B3C8-1F0B5F9481D8}" destId="{DC7C1A66-2130-4CA0-80DC-3F4848FC4B00}" srcOrd="0" destOrd="0" presId="urn:microsoft.com/office/officeart/2008/layout/LinedList"/>
    <dgm:cxn modelId="{FCE33830-5AB2-4AC1-9664-DD5691719875}" type="presParOf" srcId="{7F91C82A-2F4A-4A2A-B3C8-1F0B5F9481D8}" destId="{4507AACC-FF2C-4BE3-AD03-78B951D78300}" srcOrd="1" destOrd="0" presId="urn:microsoft.com/office/officeart/2008/layout/LinedList"/>
    <dgm:cxn modelId="{B7E2BEC2-C1F5-4B35-AFCF-745D643089D5}" type="presParOf" srcId="{E18086E6-4C41-471D-BE49-81A0027405ED}" destId="{F23EE511-740C-40B9-8B3A-BAC7DDD3129C}" srcOrd="4" destOrd="0" presId="urn:microsoft.com/office/officeart/2008/layout/LinedList"/>
    <dgm:cxn modelId="{5510556F-9811-48CA-BCE8-C543F255738F}" type="presParOf" srcId="{E18086E6-4C41-471D-BE49-81A0027405ED}" destId="{BF70E060-445F-4658-9844-EBE403CEC4E9}" srcOrd="5" destOrd="0" presId="urn:microsoft.com/office/officeart/2008/layout/LinedList"/>
    <dgm:cxn modelId="{27E9DFEF-9A9B-4DB6-AD87-AF43E7F5A5AA}" type="presParOf" srcId="{BF70E060-445F-4658-9844-EBE403CEC4E9}" destId="{E77BE23D-929F-4A9A-91F5-6FACAF3499AF}" srcOrd="0" destOrd="0" presId="urn:microsoft.com/office/officeart/2008/layout/LinedList"/>
    <dgm:cxn modelId="{0E61F98B-BDB4-4883-A656-FB3FC2F096C4}" type="presParOf" srcId="{BF70E060-445F-4658-9844-EBE403CEC4E9}" destId="{5382AF20-8B42-4E7F-9767-C3791314D660}" srcOrd="1" destOrd="0" presId="urn:microsoft.com/office/officeart/2008/layout/LinedList"/>
    <dgm:cxn modelId="{4F009EA2-F559-4613-8CA7-46C9140D325E}" type="presParOf" srcId="{E18086E6-4C41-471D-BE49-81A0027405ED}" destId="{CDC5F860-FD37-4004-BD7E-DB1DD2727093}" srcOrd="6" destOrd="0" presId="urn:microsoft.com/office/officeart/2008/layout/LinedList"/>
    <dgm:cxn modelId="{13E2C579-2A71-42E2-BB03-DBAB629A27E7}" type="presParOf" srcId="{E18086E6-4C41-471D-BE49-81A0027405ED}" destId="{FC7CF4C1-1F93-49CC-8236-91D523185141}" srcOrd="7" destOrd="0" presId="urn:microsoft.com/office/officeart/2008/layout/LinedList"/>
    <dgm:cxn modelId="{985048F6-8786-46F0-8EB7-2176126815A7}" type="presParOf" srcId="{FC7CF4C1-1F93-49CC-8236-91D523185141}" destId="{757C6326-D099-4EC2-BB83-B4C25F13AFA8}" srcOrd="0" destOrd="0" presId="urn:microsoft.com/office/officeart/2008/layout/LinedList"/>
    <dgm:cxn modelId="{1A19163F-1CDC-4ECE-89DF-D3AE7ABC8679}" type="presParOf" srcId="{FC7CF4C1-1F93-49CC-8236-91D523185141}" destId="{EF152ADF-71A6-4BBA-95A9-986E8317260A}" srcOrd="1" destOrd="0" presId="urn:microsoft.com/office/officeart/2008/layout/LinedList"/>
    <dgm:cxn modelId="{F17CC938-8A25-462C-A6FB-E75CD8333E43}" type="presParOf" srcId="{E18086E6-4C41-471D-BE49-81A0027405ED}" destId="{B7474704-D9C7-4DC5-A35D-5D10FAEDE6EF}" srcOrd="8" destOrd="0" presId="urn:microsoft.com/office/officeart/2008/layout/LinedList"/>
    <dgm:cxn modelId="{11BEC359-998B-4920-AF6E-86E630015301}" type="presParOf" srcId="{E18086E6-4C41-471D-BE49-81A0027405ED}" destId="{E8ED6108-F293-4F5C-B56A-9B29BE2E68F3}" srcOrd="9" destOrd="0" presId="urn:microsoft.com/office/officeart/2008/layout/LinedList"/>
    <dgm:cxn modelId="{E2658D87-E747-4D1B-9BCF-FED6B3BAD93E}" type="presParOf" srcId="{E8ED6108-F293-4F5C-B56A-9B29BE2E68F3}" destId="{371E289C-C7FB-43B5-881E-4B2332A1B4AF}" srcOrd="0" destOrd="0" presId="urn:microsoft.com/office/officeart/2008/layout/LinedList"/>
    <dgm:cxn modelId="{B2711C7F-5110-4BD3-AABE-2CBDAAD8ABCD}" type="presParOf" srcId="{E8ED6108-F293-4F5C-B56A-9B29BE2E68F3}" destId="{E0B0F660-0F55-4043-93B1-52C8CA284D4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2AE3AD-150C-4556-B9F3-C5AFE07518A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0623D6FD-D8EB-4C22-BDDE-D9DD5BCF3119}">
      <dgm:prSet custT="1"/>
      <dgm:spPr>
        <a:noFill/>
      </dgm:spPr>
      <dgm:t>
        <a:bodyPr/>
        <a:lstStyle/>
        <a:p>
          <a:r>
            <a:rPr lang="en-GB" sz="2400" b="1" dirty="0" smtClean="0">
              <a:solidFill>
                <a:schemeClr val="tx1"/>
              </a:solidFill>
            </a:rPr>
            <a:t>The near-term outlook for the world and Italy is better than the recent past… but </a:t>
          </a:r>
          <a:endParaRPr lang="en-GB" sz="2400" b="1" dirty="0">
            <a:solidFill>
              <a:schemeClr val="tx1"/>
            </a:solidFill>
          </a:endParaRPr>
        </a:p>
      </dgm:t>
    </dgm:pt>
    <dgm:pt modelId="{7020F547-F0F6-4732-AC00-6C8EF78569E2}" type="parTrans" cxnId="{BC7B85F2-5DA6-4FA2-9977-36E171088719}">
      <dgm:prSet/>
      <dgm:spPr/>
      <dgm:t>
        <a:bodyPr/>
        <a:lstStyle/>
        <a:p>
          <a:endParaRPr lang="en-GB"/>
        </a:p>
      </dgm:t>
    </dgm:pt>
    <dgm:pt modelId="{936AEA16-A900-4992-B287-A0A6F691B71E}" type="sibTrans" cxnId="{BC7B85F2-5DA6-4FA2-9977-36E171088719}">
      <dgm:prSet/>
      <dgm:spPr/>
      <dgm:t>
        <a:bodyPr/>
        <a:lstStyle/>
        <a:p>
          <a:endParaRPr lang="en-GB"/>
        </a:p>
      </dgm:t>
    </dgm:pt>
    <dgm:pt modelId="{7EBDEBBE-298E-4E9A-9B71-8626EACE74BB}">
      <dgm:prSet custT="1"/>
      <dgm:spPr>
        <a:noFill/>
      </dgm:spPr>
      <dgm:t>
        <a:bodyPr/>
        <a:lstStyle/>
        <a:p>
          <a:r>
            <a:rPr lang="en-GB" sz="2400" b="1" dirty="0" smtClean="0">
              <a:solidFill>
                <a:schemeClr val="tx1"/>
              </a:solidFill>
            </a:rPr>
            <a:t>Risk of persistent slow growth equilibrium remains substantial in most major advanced economies, and especially in Italy</a:t>
          </a:r>
          <a:endParaRPr lang="en-GB" sz="2400" b="1" dirty="0">
            <a:solidFill>
              <a:schemeClr val="tx1"/>
            </a:solidFill>
          </a:endParaRPr>
        </a:p>
      </dgm:t>
    </dgm:pt>
    <dgm:pt modelId="{BA8C9F61-56B8-4D4A-AACF-E9079FCDDFCC}" type="parTrans" cxnId="{3BEA5232-17EC-47D7-B970-33394D9E3168}">
      <dgm:prSet/>
      <dgm:spPr/>
      <dgm:t>
        <a:bodyPr/>
        <a:lstStyle/>
        <a:p>
          <a:endParaRPr lang="en-GB"/>
        </a:p>
      </dgm:t>
    </dgm:pt>
    <dgm:pt modelId="{F596EE7D-57A2-43C0-9EA2-13A9C1857D5A}" type="sibTrans" cxnId="{3BEA5232-17EC-47D7-B970-33394D9E3168}">
      <dgm:prSet/>
      <dgm:spPr/>
      <dgm:t>
        <a:bodyPr/>
        <a:lstStyle/>
        <a:p>
          <a:endParaRPr lang="en-GB"/>
        </a:p>
      </dgm:t>
    </dgm:pt>
    <dgm:pt modelId="{125BAB7A-1884-46E6-B2BC-C164CE940D8D}">
      <dgm:prSet custT="1"/>
      <dgm:spPr>
        <a:noFill/>
      </dgm:spPr>
      <dgm:t>
        <a:bodyPr/>
        <a:lstStyle/>
        <a:p>
          <a:r>
            <a:rPr lang="en-GB" sz="2400" b="1" dirty="0" smtClean="0">
              <a:solidFill>
                <a:schemeClr val="tx1"/>
              </a:solidFill>
            </a:rPr>
            <a:t>Italy has a range of structural policy challenges that must be addressed if long-term growth prospects are to improve</a:t>
          </a:r>
        </a:p>
      </dgm:t>
    </dgm:pt>
    <dgm:pt modelId="{262B56F2-C058-43B6-B930-55B0558C264B}" type="parTrans" cxnId="{D41F6B29-FD31-46F2-A47F-F0888DB6B40B}">
      <dgm:prSet/>
      <dgm:spPr/>
      <dgm:t>
        <a:bodyPr/>
        <a:lstStyle/>
        <a:p>
          <a:endParaRPr lang="en-GB"/>
        </a:p>
      </dgm:t>
    </dgm:pt>
    <dgm:pt modelId="{6660A221-8C74-4334-BE68-91F32CF51046}" type="sibTrans" cxnId="{D41F6B29-FD31-46F2-A47F-F0888DB6B40B}">
      <dgm:prSet/>
      <dgm:spPr/>
      <dgm:t>
        <a:bodyPr/>
        <a:lstStyle/>
        <a:p>
          <a:endParaRPr lang="en-GB"/>
        </a:p>
      </dgm:t>
    </dgm:pt>
    <dgm:pt modelId="{9F81FEA7-6F57-41EC-9CC2-4456AB3B38C3}">
      <dgm:prSet custT="1"/>
      <dgm:spPr>
        <a:noFill/>
      </dgm:spPr>
      <dgm:t>
        <a:bodyPr/>
        <a:lstStyle/>
        <a:p>
          <a:r>
            <a:rPr lang="en-GB" sz="2400" b="1" dirty="0" err="1" smtClean="0">
              <a:solidFill>
                <a:schemeClr val="tx1"/>
              </a:solidFill>
            </a:rPr>
            <a:t>Riforme</a:t>
          </a:r>
          <a:r>
            <a:rPr lang="en-GB" sz="2400" b="1" dirty="0" smtClean="0">
              <a:solidFill>
                <a:schemeClr val="tx1"/>
              </a:solidFill>
            </a:rPr>
            <a:t>: Avanti </a:t>
          </a:r>
          <a:r>
            <a:rPr lang="en-GB" sz="2400" b="1" dirty="0" err="1" smtClean="0">
              <a:solidFill>
                <a:schemeClr val="tx1"/>
              </a:solidFill>
            </a:rPr>
            <a:t>tutta</a:t>
          </a:r>
          <a:r>
            <a:rPr lang="en-GB" sz="2400" b="1" dirty="0" smtClean="0">
              <a:solidFill>
                <a:schemeClr val="tx1"/>
              </a:solidFill>
            </a:rPr>
            <a:t>!</a:t>
          </a:r>
        </a:p>
      </dgm:t>
    </dgm:pt>
    <dgm:pt modelId="{CAC0CE7E-5F0B-4B49-9E83-AA2E60FC9496}" type="parTrans" cxnId="{9F37DE35-9F7E-49A4-B7EB-A4B2CD0B8C46}">
      <dgm:prSet/>
      <dgm:spPr/>
      <dgm:t>
        <a:bodyPr/>
        <a:lstStyle/>
        <a:p>
          <a:endParaRPr lang="en-GB"/>
        </a:p>
      </dgm:t>
    </dgm:pt>
    <dgm:pt modelId="{44ADF7E3-D2CB-4052-AA0E-A65D32CCE5DC}" type="sibTrans" cxnId="{9F37DE35-9F7E-49A4-B7EB-A4B2CD0B8C46}">
      <dgm:prSet/>
      <dgm:spPr/>
      <dgm:t>
        <a:bodyPr/>
        <a:lstStyle/>
        <a:p>
          <a:endParaRPr lang="en-GB"/>
        </a:p>
      </dgm:t>
    </dgm:pt>
    <dgm:pt modelId="{2E9BD066-5772-45B3-AF70-8A7A03272818}" type="pres">
      <dgm:prSet presAssocID="{312AE3AD-150C-4556-B9F3-C5AFE07518AD}" presName="linear" presStyleCnt="0">
        <dgm:presLayoutVars>
          <dgm:animLvl val="lvl"/>
          <dgm:resizeHandles val="exact"/>
        </dgm:presLayoutVars>
      </dgm:prSet>
      <dgm:spPr/>
      <dgm:t>
        <a:bodyPr/>
        <a:lstStyle/>
        <a:p>
          <a:endParaRPr lang="en-GB"/>
        </a:p>
      </dgm:t>
    </dgm:pt>
    <dgm:pt modelId="{F7314E50-F784-41D7-AF3A-D7181DAF13E0}" type="pres">
      <dgm:prSet presAssocID="{0623D6FD-D8EB-4C22-BDDE-D9DD5BCF3119}" presName="parentText" presStyleLbl="node1" presStyleIdx="0" presStyleCnt="4">
        <dgm:presLayoutVars>
          <dgm:chMax val="0"/>
          <dgm:bulletEnabled val="1"/>
        </dgm:presLayoutVars>
      </dgm:prSet>
      <dgm:spPr/>
      <dgm:t>
        <a:bodyPr/>
        <a:lstStyle/>
        <a:p>
          <a:endParaRPr lang="en-GB"/>
        </a:p>
      </dgm:t>
    </dgm:pt>
    <dgm:pt modelId="{37340A5D-FDA6-4C82-8B35-0BE29E894AF7}" type="pres">
      <dgm:prSet presAssocID="{936AEA16-A900-4992-B287-A0A6F691B71E}" presName="spacer" presStyleCnt="0"/>
      <dgm:spPr/>
    </dgm:pt>
    <dgm:pt modelId="{834CC95F-7579-4E7D-B13D-6B3C4631A4B2}" type="pres">
      <dgm:prSet presAssocID="{7EBDEBBE-298E-4E9A-9B71-8626EACE74BB}" presName="parentText" presStyleLbl="node1" presStyleIdx="1" presStyleCnt="4">
        <dgm:presLayoutVars>
          <dgm:chMax val="0"/>
          <dgm:bulletEnabled val="1"/>
        </dgm:presLayoutVars>
      </dgm:prSet>
      <dgm:spPr/>
      <dgm:t>
        <a:bodyPr/>
        <a:lstStyle/>
        <a:p>
          <a:endParaRPr lang="en-GB"/>
        </a:p>
      </dgm:t>
    </dgm:pt>
    <dgm:pt modelId="{10793A90-B457-4FDD-A435-CB76D77A2058}" type="pres">
      <dgm:prSet presAssocID="{F596EE7D-57A2-43C0-9EA2-13A9C1857D5A}" presName="spacer" presStyleCnt="0"/>
      <dgm:spPr/>
    </dgm:pt>
    <dgm:pt modelId="{10119153-65EA-463E-AE57-0E1B504EB38A}" type="pres">
      <dgm:prSet presAssocID="{125BAB7A-1884-46E6-B2BC-C164CE940D8D}" presName="parentText" presStyleLbl="node1" presStyleIdx="2" presStyleCnt="4">
        <dgm:presLayoutVars>
          <dgm:chMax val="0"/>
          <dgm:bulletEnabled val="1"/>
        </dgm:presLayoutVars>
      </dgm:prSet>
      <dgm:spPr/>
      <dgm:t>
        <a:bodyPr/>
        <a:lstStyle/>
        <a:p>
          <a:endParaRPr lang="en-GB"/>
        </a:p>
      </dgm:t>
    </dgm:pt>
    <dgm:pt modelId="{F24C0418-AF0B-491E-A106-177E85382A64}" type="pres">
      <dgm:prSet presAssocID="{6660A221-8C74-4334-BE68-91F32CF51046}" presName="spacer" presStyleCnt="0"/>
      <dgm:spPr/>
    </dgm:pt>
    <dgm:pt modelId="{FE9B3695-FC04-485E-9402-DA772CDA7ED1}" type="pres">
      <dgm:prSet presAssocID="{9F81FEA7-6F57-41EC-9CC2-4456AB3B38C3}" presName="parentText" presStyleLbl="node1" presStyleIdx="3" presStyleCnt="4">
        <dgm:presLayoutVars>
          <dgm:chMax val="0"/>
          <dgm:bulletEnabled val="1"/>
        </dgm:presLayoutVars>
      </dgm:prSet>
      <dgm:spPr/>
      <dgm:t>
        <a:bodyPr/>
        <a:lstStyle/>
        <a:p>
          <a:endParaRPr lang="en-GB"/>
        </a:p>
      </dgm:t>
    </dgm:pt>
  </dgm:ptLst>
  <dgm:cxnLst>
    <dgm:cxn modelId="{3BEA5232-17EC-47D7-B970-33394D9E3168}" srcId="{312AE3AD-150C-4556-B9F3-C5AFE07518AD}" destId="{7EBDEBBE-298E-4E9A-9B71-8626EACE74BB}" srcOrd="1" destOrd="0" parTransId="{BA8C9F61-56B8-4D4A-AACF-E9079FCDDFCC}" sibTransId="{F596EE7D-57A2-43C0-9EA2-13A9C1857D5A}"/>
    <dgm:cxn modelId="{BC7B85F2-5DA6-4FA2-9977-36E171088719}" srcId="{312AE3AD-150C-4556-B9F3-C5AFE07518AD}" destId="{0623D6FD-D8EB-4C22-BDDE-D9DD5BCF3119}" srcOrd="0" destOrd="0" parTransId="{7020F547-F0F6-4732-AC00-6C8EF78569E2}" sibTransId="{936AEA16-A900-4992-B287-A0A6F691B71E}"/>
    <dgm:cxn modelId="{F2E992C5-0EE5-40B1-90E0-BD3957E43E14}" type="presOf" srcId="{9F81FEA7-6F57-41EC-9CC2-4456AB3B38C3}" destId="{FE9B3695-FC04-485E-9402-DA772CDA7ED1}" srcOrd="0" destOrd="0" presId="urn:microsoft.com/office/officeart/2005/8/layout/vList2"/>
    <dgm:cxn modelId="{689382D5-2FB4-4A67-BB99-A08DA1EF6F91}" type="presOf" srcId="{125BAB7A-1884-46E6-B2BC-C164CE940D8D}" destId="{10119153-65EA-463E-AE57-0E1B504EB38A}" srcOrd="0" destOrd="0" presId="urn:microsoft.com/office/officeart/2005/8/layout/vList2"/>
    <dgm:cxn modelId="{73DBFB88-EEA5-4D2A-9E9C-70E1BA2AF36B}" type="presOf" srcId="{312AE3AD-150C-4556-B9F3-C5AFE07518AD}" destId="{2E9BD066-5772-45B3-AF70-8A7A03272818}" srcOrd="0" destOrd="0" presId="urn:microsoft.com/office/officeart/2005/8/layout/vList2"/>
    <dgm:cxn modelId="{9F37DE35-9F7E-49A4-B7EB-A4B2CD0B8C46}" srcId="{312AE3AD-150C-4556-B9F3-C5AFE07518AD}" destId="{9F81FEA7-6F57-41EC-9CC2-4456AB3B38C3}" srcOrd="3" destOrd="0" parTransId="{CAC0CE7E-5F0B-4B49-9E83-AA2E60FC9496}" sibTransId="{44ADF7E3-D2CB-4052-AA0E-A65D32CCE5DC}"/>
    <dgm:cxn modelId="{EC578912-C6ED-4363-A37A-F5381A350D18}" type="presOf" srcId="{0623D6FD-D8EB-4C22-BDDE-D9DD5BCF3119}" destId="{F7314E50-F784-41D7-AF3A-D7181DAF13E0}" srcOrd="0" destOrd="0" presId="urn:microsoft.com/office/officeart/2005/8/layout/vList2"/>
    <dgm:cxn modelId="{D41F6B29-FD31-46F2-A47F-F0888DB6B40B}" srcId="{312AE3AD-150C-4556-B9F3-C5AFE07518AD}" destId="{125BAB7A-1884-46E6-B2BC-C164CE940D8D}" srcOrd="2" destOrd="0" parTransId="{262B56F2-C058-43B6-B930-55B0558C264B}" sibTransId="{6660A221-8C74-4334-BE68-91F32CF51046}"/>
    <dgm:cxn modelId="{DC3D8D37-DA93-4479-BE4A-330327E07B8F}" type="presOf" srcId="{7EBDEBBE-298E-4E9A-9B71-8626EACE74BB}" destId="{834CC95F-7579-4E7D-B13D-6B3C4631A4B2}" srcOrd="0" destOrd="0" presId="urn:microsoft.com/office/officeart/2005/8/layout/vList2"/>
    <dgm:cxn modelId="{5512527F-C64B-45E4-8118-3B2AF32F2610}" type="presParOf" srcId="{2E9BD066-5772-45B3-AF70-8A7A03272818}" destId="{F7314E50-F784-41D7-AF3A-D7181DAF13E0}" srcOrd="0" destOrd="0" presId="urn:microsoft.com/office/officeart/2005/8/layout/vList2"/>
    <dgm:cxn modelId="{3783C9F8-422C-4A35-B803-BCE785BF1568}" type="presParOf" srcId="{2E9BD066-5772-45B3-AF70-8A7A03272818}" destId="{37340A5D-FDA6-4C82-8B35-0BE29E894AF7}" srcOrd="1" destOrd="0" presId="urn:microsoft.com/office/officeart/2005/8/layout/vList2"/>
    <dgm:cxn modelId="{DF705FC5-BA8E-4E50-8ED6-4FBB6942E141}" type="presParOf" srcId="{2E9BD066-5772-45B3-AF70-8A7A03272818}" destId="{834CC95F-7579-4E7D-B13D-6B3C4631A4B2}" srcOrd="2" destOrd="0" presId="urn:microsoft.com/office/officeart/2005/8/layout/vList2"/>
    <dgm:cxn modelId="{49427A5B-5D13-4331-8245-727173E49A4A}" type="presParOf" srcId="{2E9BD066-5772-45B3-AF70-8A7A03272818}" destId="{10793A90-B457-4FDD-A435-CB76D77A2058}" srcOrd="3" destOrd="0" presId="urn:microsoft.com/office/officeart/2005/8/layout/vList2"/>
    <dgm:cxn modelId="{F81426A9-4CB3-47DF-97E2-A391891AD26E}" type="presParOf" srcId="{2E9BD066-5772-45B3-AF70-8A7A03272818}" destId="{10119153-65EA-463E-AE57-0E1B504EB38A}" srcOrd="4" destOrd="0" presId="urn:microsoft.com/office/officeart/2005/8/layout/vList2"/>
    <dgm:cxn modelId="{B234D063-B84E-4B1D-9526-DCCD3F073511}" type="presParOf" srcId="{2E9BD066-5772-45B3-AF70-8A7A03272818}" destId="{F24C0418-AF0B-491E-A106-177E85382A64}" srcOrd="5" destOrd="0" presId="urn:microsoft.com/office/officeart/2005/8/layout/vList2"/>
    <dgm:cxn modelId="{FA9E12EA-E014-40F0-AF94-C4E5C55C02E9}" type="presParOf" srcId="{2E9BD066-5772-45B3-AF70-8A7A03272818}" destId="{FE9B3695-FC04-485E-9402-DA772CDA7ED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0.54337</cdr:x>
      <cdr:y>0.03241</cdr:y>
    </cdr:from>
    <cdr:to>
      <cdr:x>0.54338</cdr:x>
      <cdr:y>0.05896</cdr:y>
    </cdr:to>
    <cdr:sp macro="" textlink="">
      <cdr:nvSpPr>
        <cdr:cNvPr id="18" name="xlamTextsS4P9"/>
        <cdr:cNvSpPr txBox="1"/>
      </cdr:nvSpPr>
      <cdr:spPr>
        <a:xfrm xmlns:a="http://schemas.openxmlformats.org/drawingml/2006/main">
          <a:off x="248429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0.59944</cdr:x>
      <cdr:y>0.03241</cdr:y>
    </cdr:from>
    <cdr:to>
      <cdr:x>0.59946</cdr:x>
      <cdr:y>0.05896</cdr:y>
    </cdr:to>
    <cdr:sp macro="" textlink="">
      <cdr:nvSpPr>
        <cdr:cNvPr id="20" name="xlamTextsS4P10"/>
        <cdr:cNvSpPr txBox="1"/>
      </cdr:nvSpPr>
      <cdr:spPr>
        <a:xfrm xmlns:a="http://schemas.openxmlformats.org/drawingml/2006/main">
          <a:off x="2740645"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0.65551</cdr:x>
      <cdr:y>0.03241</cdr:y>
    </cdr:from>
    <cdr:to>
      <cdr:x>0.65553</cdr:x>
      <cdr:y>0.05896</cdr:y>
    </cdr:to>
    <cdr:sp macro="" textlink="">
      <cdr:nvSpPr>
        <cdr:cNvPr id="22" name="xlamTextsS4P11"/>
        <cdr:cNvSpPr txBox="1"/>
      </cdr:nvSpPr>
      <cdr:spPr>
        <a:xfrm xmlns:a="http://schemas.openxmlformats.org/drawingml/2006/main">
          <a:off x="299700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0.71158</cdr:x>
      <cdr:y>0.03241</cdr:y>
    </cdr:from>
    <cdr:to>
      <cdr:x>0.7116</cdr:x>
      <cdr:y>0.05896</cdr:y>
    </cdr:to>
    <cdr:sp macro="" textlink="">
      <cdr:nvSpPr>
        <cdr:cNvPr id="24" name="xlamTextsS4P12"/>
        <cdr:cNvSpPr txBox="1"/>
      </cdr:nvSpPr>
      <cdr:spPr>
        <a:xfrm xmlns:a="http://schemas.openxmlformats.org/drawingml/2006/main">
          <a:off x="3253355" y="88900"/>
          <a:ext cx="65"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0.76765</cdr:x>
      <cdr:y>0.03241</cdr:y>
    </cdr:from>
    <cdr:to>
      <cdr:x>0.76767</cdr:x>
      <cdr:y>0.05896</cdr:y>
    </cdr:to>
    <cdr:sp macro="" textlink="">
      <cdr:nvSpPr>
        <cdr:cNvPr id="26" name="xlamTextsS4P13"/>
        <cdr:cNvSpPr txBox="1"/>
      </cdr:nvSpPr>
      <cdr:spPr>
        <a:xfrm xmlns:a="http://schemas.openxmlformats.org/drawingml/2006/main">
          <a:off x="350971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0.82372</cdr:x>
      <cdr:y>0.03241</cdr:y>
    </cdr:from>
    <cdr:to>
      <cdr:x>0.82374</cdr:x>
      <cdr:y>0.05896</cdr:y>
    </cdr:to>
    <cdr:sp macro="" textlink="">
      <cdr:nvSpPr>
        <cdr:cNvPr id="28" name="xlamTextsS4P14"/>
        <cdr:cNvSpPr txBox="1"/>
      </cdr:nvSpPr>
      <cdr:spPr>
        <a:xfrm xmlns:a="http://schemas.openxmlformats.org/drawingml/2006/main">
          <a:off x="3766066"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0.87979</cdr:x>
      <cdr:y>0.03241</cdr:y>
    </cdr:from>
    <cdr:to>
      <cdr:x>0.87981</cdr:x>
      <cdr:y>0.05896</cdr:y>
    </cdr:to>
    <cdr:sp macro="" textlink="">
      <cdr:nvSpPr>
        <cdr:cNvPr id="30" name="xlamTextsS4P15"/>
        <cdr:cNvSpPr txBox="1"/>
      </cdr:nvSpPr>
      <cdr:spPr>
        <a:xfrm xmlns:a="http://schemas.openxmlformats.org/drawingml/2006/main">
          <a:off x="4022422"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0.93587</cdr:x>
      <cdr:y>0.03241</cdr:y>
    </cdr:from>
    <cdr:to>
      <cdr:x>0.93588</cdr:x>
      <cdr:y>0.05896</cdr:y>
    </cdr:to>
    <cdr:sp macro="" textlink="">
      <cdr:nvSpPr>
        <cdr:cNvPr id="32" name="xlamTextsS4P16"/>
        <cdr:cNvSpPr txBox="1"/>
      </cdr:nvSpPr>
      <cdr:spPr>
        <a:xfrm xmlns:a="http://schemas.openxmlformats.org/drawingml/2006/main">
          <a:off x="4278776"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0.47429</cdr:x>
      <cdr:y>0.61725</cdr:y>
    </cdr:from>
    <cdr:to>
      <cdr:x>0.6773</cdr:x>
      <cdr:y>0.74383</cdr:y>
    </cdr:to>
    <cdr:sp macro="" textlink="">
      <cdr:nvSpPr>
        <cdr:cNvPr id="2" name="TextBox 1"/>
        <cdr:cNvSpPr txBox="1"/>
      </cdr:nvSpPr>
      <cdr:spPr>
        <a:xfrm xmlns:a="http://schemas.openxmlformats.org/drawingml/2006/main">
          <a:off x="3343656" y="1693241"/>
          <a:ext cx="1431196" cy="347234"/>
        </a:xfrm>
        <a:prstGeom xmlns:a="http://schemas.openxmlformats.org/drawingml/2006/main" prst="rect">
          <a:avLst/>
        </a:prstGeom>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GB" sz="1100" dirty="0">
              <a:latin typeface="+mj-lt"/>
            </a:rPr>
            <a:t>1995-2007 </a:t>
          </a:r>
          <a:r>
            <a:rPr lang="en-GB" sz="1100" dirty="0" smtClean="0">
              <a:latin typeface="+mj-lt"/>
            </a:rPr>
            <a:t>average</a:t>
          </a:r>
          <a:endParaRPr lang="en-GB" sz="1100" dirty="0">
            <a:latin typeface="+mj-lt"/>
          </a:endParaRPr>
        </a:p>
      </cdr:txBody>
    </cdr:sp>
  </cdr:relSizeAnchor>
  <cdr:relSizeAnchor xmlns:cdr="http://schemas.openxmlformats.org/drawingml/2006/chartDrawing">
    <cdr:from>
      <cdr:x>0.65328</cdr:x>
      <cdr:y>0.2109</cdr:y>
    </cdr:from>
    <cdr:to>
      <cdr:x>0.71865</cdr:x>
      <cdr:y>0.6189</cdr:y>
    </cdr:to>
    <cdr:cxnSp macro="">
      <cdr:nvCxnSpPr>
        <cdr:cNvPr id="4" name="Straight Arrow Connector 3"/>
        <cdr:cNvCxnSpPr/>
      </cdr:nvCxnSpPr>
      <cdr:spPr>
        <a:xfrm xmlns:a="http://schemas.openxmlformats.org/drawingml/2006/main" flipV="1">
          <a:off x="4605514" y="578533"/>
          <a:ext cx="460858" cy="1119225"/>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0.66261</cdr:x>
      <cdr:y>0.4029</cdr:y>
    </cdr:from>
    <cdr:to>
      <cdr:x>0.71968</cdr:x>
      <cdr:y>0.6109</cdr:y>
    </cdr:to>
    <cdr:cxnSp macro="">
      <cdr:nvCxnSpPr>
        <cdr:cNvPr id="6" name="Straight Arrow Connector 5"/>
        <cdr:cNvCxnSpPr/>
      </cdr:nvCxnSpPr>
      <cdr:spPr>
        <a:xfrm xmlns:a="http://schemas.openxmlformats.org/drawingml/2006/main" flipV="1">
          <a:off x="4671351" y="1105226"/>
          <a:ext cx="402336" cy="570586"/>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0.67922</cdr:x>
      <cdr:y>0.51756</cdr:y>
    </cdr:from>
    <cdr:to>
      <cdr:x>0.7228</cdr:x>
      <cdr:y>0.62156</cdr:y>
    </cdr:to>
    <cdr:cxnSp macro="">
      <cdr:nvCxnSpPr>
        <cdr:cNvPr id="8" name="Straight Arrow Connector 7"/>
        <cdr:cNvCxnSpPr/>
      </cdr:nvCxnSpPr>
      <cdr:spPr>
        <a:xfrm xmlns:a="http://schemas.openxmlformats.org/drawingml/2006/main" flipV="1">
          <a:off x="4788394" y="1419781"/>
          <a:ext cx="307240" cy="285292"/>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0.325</cdr:x>
      <cdr:y>0.8622</cdr:y>
    </cdr:from>
    <cdr:to>
      <cdr:x>0.675</cdr:x>
      <cdr:y>0.93333</cdr:y>
    </cdr:to>
    <cdr:sp macro="" textlink="">
      <cdr:nvSpPr>
        <cdr:cNvPr id="2" name="TextBox 1"/>
        <cdr:cNvSpPr txBox="1"/>
      </cdr:nvSpPr>
      <cdr:spPr>
        <a:xfrm xmlns:a="http://schemas.openxmlformats.org/drawingml/2006/main">
          <a:off x="1485900" y="2586930"/>
          <a:ext cx="1600200" cy="2134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200" dirty="0">
              <a:latin typeface="+mj-lt"/>
            </a:rPr>
            <a:t>Quarters since the peak</a:t>
          </a:r>
        </a:p>
      </cdr:txBody>
    </cdr:sp>
  </cdr:relSizeAnchor>
</c:userShapes>
</file>

<file path=ppt/drawings/drawing3.xml><?xml version="1.0" encoding="utf-8"?>
<c:userShapes xmlns:c="http://schemas.openxmlformats.org/drawingml/2006/chart">
  <cdr:relSizeAnchor xmlns:cdr="http://schemas.openxmlformats.org/drawingml/2006/chartDrawing">
    <cdr:from>
      <cdr:x>0.76768</cdr:x>
      <cdr:y>0.03241</cdr:y>
    </cdr:from>
    <cdr:to>
      <cdr:x>0.76769</cdr:x>
      <cdr:y>0.05896</cdr:y>
    </cdr:to>
    <cdr:sp macro="" textlink="">
      <cdr:nvSpPr>
        <cdr:cNvPr id="18" name="xlamTextsS5P29"/>
        <cdr:cNvSpPr txBox="1"/>
      </cdr:nvSpPr>
      <cdr:spPr>
        <a:xfrm xmlns:a="http://schemas.openxmlformats.org/drawingml/2006/main">
          <a:off x="3509812"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0.79194</cdr:x>
      <cdr:y>0.03241</cdr:y>
    </cdr:from>
    <cdr:to>
      <cdr:x>0.79195</cdr:x>
      <cdr:y>0.05896</cdr:y>
    </cdr:to>
    <cdr:sp macro="" textlink="">
      <cdr:nvSpPr>
        <cdr:cNvPr id="20" name="xlamTextsS5P30"/>
        <cdr:cNvSpPr txBox="1"/>
      </cdr:nvSpPr>
      <cdr:spPr>
        <a:xfrm xmlns:a="http://schemas.openxmlformats.org/drawingml/2006/main">
          <a:off x="3620754"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0.81621</cdr:x>
      <cdr:y>0.03241</cdr:y>
    </cdr:from>
    <cdr:to>
      <cdr:x>0.81622</cdr:x>
      <cdr:y>0.05896</cdr:y>
    </cdr:to>
    <cdr:sp macro="" textlink="">
      <cdr:nvSpPr>
        <cdr:cNvPr id="22" name="xlamTextsS5P31"/>
        <cdr:cNvSpPr txBox="1"/>
      </cdr:nvSpPr>
      <cdr:spPr>
        <a:xfrm xmlns:a="http://schemas.openxmlformats.org/drawingml/2006/main">
          <a:off x="3731697" y="88900"/>
          <a:ext cx="65"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0.84047</cdr:x>
      <cdr:y>0.03241</cdr:y>
    </cdr:from>
    <cdr:to>
      <cdr:x>0.84049</cdr:x>
      <cdr:y>0.05896</cdr:y>
    </cdr:to>
    <cdr:sp macro="" textlink="">
      <cdr:nvSpPr>
        <cdr:cNvPr id="24" name="xlamTextsS5P32"/>
        <cdr:cNvSpPr txBox="1"/>
      </cdr:nvSpPr>
      <cdr:spPr>
        <a:xfrm xmlns:a="http://schemas.openxmlformats.org/drawingml/2006/main">
          <a:off x="384264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0.91327</cdr:x>
      <cdr:y>0.03241</cdr:y>
    </cdr:from>
    <cdr:to>
      <cdr:x>0.91328</cdr:x>
      <cdr:y>0.05896</cdr:y>
    </cdr:to>
    <cdr:sp macro="" textlink="">
      <cdr:nvSpPr>
        <cdr:cNvPr id="30" name="xlamTextsS5P35"/>
        <cdr:cNvSpPr txBox="1"/>
      </cdr:nvSpPr>
      <cdr:spPr>
        <a:xfrm xmlns:a="http://schemas.openxmlformats.org/drawingml/2006/main">
          <a:off x="417547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0.93754</cdr:x>
      <cdr:y>0.03241</cdr:y>
    </cdr:from>
    <cdr:to>
      <cdr:x>0.93755</cdr:x>
      <cdr:y>0.05896</cdr:y>
    </cdr:to>
    <cdr:sp macro="" textlink="">
      <cdr:nvSpPr>
        <cdr:cNvPr id="32" name="xlamTextsS5P36"/>
        <cdr:cNvSpPr txBox="1"/>
      </cdr:nvSpPr>
      <cdr:spPr>
        <a:xfrm xmlns:a="http://schemas.openxmlformats.org/drawingml/2006/main">
          <a:off x="4286413" y="88900"/>
          <a:ext cx="65"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0.04512</cdr:x>
      <cdr:y>0</cdr:y>
    </cdr:from>
    <cdr:to>
      <cdr:x>0.0973</cdr:x>
      <cdr:y>0.09494</cdr:y>
    </cdr:to>
    <cdr:sp macro="" textlink="">
      <cdr:nvSpPr>
        <cdr:cNvPr id="2" name="TextBox 1"/>
        <cdr:cNvSpPr txBox="1"/>
      </cdr:nvSpPr>
      <cdr:spPr>
        <a:xfrm xmlns:a="http://schemas.openxmlformats.org/drawingml/2006/main">
          <a:off x="247650" y="0"/>
          <a:ext cx="285750" cy="29051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000"/>
            <a:t>%</a:t>
          </a:r>
        </a:p>
      </cdr:txBody>
    </cdr:sp>
  </cdr:relSizeAnchor>
  <cdr:relSizeAnchor xmlns:cdr="http://schemas.openxmlformats.org/drawingml/2006/chartDrawing">
    <cdr:from>
      <cdr:x>0.93614</cdr:x>
      <cdr:y>0.92331</cdr:y>
    </cdr:from>
    <cdr:to>
      <cdr:x>0.98906</cdr:x>
      <cdr:y>1</cdr:y>
    </cdr:to>
    <cdr:sp macro="" textlink="">
      <cdr:nvSpPr>
        <cdr:cNvPr id="3" name="TextBox 1"/>
        <cdr:cNvSpPr txBox="1"/>
      </cdr:nvSpPr>
      <cdr:spPr>
        <a:xfrm xmlns:a="http://schemas.openxmlformats.org/drawingml/2006/main">
          <a:off x="5729156" y="3323898"/>
          <a:ext cx="323871" cy="27610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000"/>
            <a: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645" y="0"/>
            <a:ext cx="2944283" cy="495300"/>
          </a:xfrm>
          <a:prstGeom prst="rect">
            <a:avLst/>
          </a:prstGeom>
        </p:spPr>
        <p:txBody>
          <a:bodyPr vert="horz" lIns="91440" tIns="45720" rIns="91440" bIns="45720" rtlCol="0"/>
          <a:lstStyle>
            <a:lvl1pPr algn="r">
              <a:defRPr sz="1200"/>
            </a:lvl1pPr>
          </a:lstStyle>
          <a:p>
            <a:fld id="{D9BDB2A1-31CB-4309-9FC4-15F940A51174}" type="datetimeFigureOut">
              <a:rPr lang="en-GB" smtClean="0"/>
              <a:t>23/05/2016</a:t>
            </a:fld>
            <a:endParaRPr lang="en-GB"/>
          </a:p>
        </p:txBody>
      </p:sp>
      <p:sp>
        <p:nvSpPr>
          <p:cNvPr id="4" name="Footer Placeholder 3"/>
          <p:cNvSpPr>
            <a:spLocks noGrp="1"/>
          </p:cNvSpPr>
          <p:nvPr>
            <p:ph type="ftr" sz="quarter" idx="2"/>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645" y="9408981"/>
            <a:ext cx="2944283" cy="495300"/>
          </a:xfrm>
          <a:prstGeom prst="rect">
            <a:avLst/>
          </a:prstGeom>
        </p:spPr>
        <p:txBody>
          <a:bodyPr vert="horz" lIns="91440" tIns="45720" rIns="91440" bIns="45720" rtlCol="0" anchor="b"/>
          <a:lstStyle>
            <a:lvl1pPr algn="r">
              <a:defRPr sz="1200"/>
            </a:lvl1pPr>
          </a:lstStyle>
          <a:p>
            <a:fld id="{86D14058-FEED-42C8-A090-E45E1EA0FF49}" type="slidenum">
              <a:rPr lang="en-GB" smtClean="0"/>
              <a:t>‹N›</a:t>
            </a:fld>
            <a:endParaRPr lang="en-GB"/>
          </a:p>
        </p:txBody>
      </p:sp>
    </p:spTree>
    <p:extLst>
      <p:ext uri="{BB962C8B-B14F-4D97-AF65-F5344CB8AC3E}">
        <p14:creationId xmlns:p14="http://schemas.microsoft.com/office/powerpoint/2010/main" val="2357892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389BBE68-B43C-4550-BAC8-3342CCEE016F}" type="datetimeFigureOut">
              <a:rPr lang="en-GB" smtClean="0"/>
              <a:t>23/05/2016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E245DB49-244C-4016-9CFF-C17A45AE8B60}" type="slidenum">
              <a:rPr lang="en-GB" smtClean="0"/>
              <a:t>‹N›</a:t>
            </a:fld>
            <a:endParaRPr lang="en-GB"/>
          </a:p>
        </p:txBody>
      </p:sp>
    </p:spTree>
    <p:extLst>
      <p:ext uri="{BB962C8B-B14F-4D97-AF65-F5344CB8AC3E}">
        <p14:creationId xmlns:p14="http://schemas.microsoft.com/office/powerpoint/2010/main" val="2010182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9C364824-19B6-448E-82B5-5EBA0DE3DC29}" type="slidenum">
              <a:rPr lang="en-US" smtClean="0"/>
              <a:pPr/>
              <a:t>1</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latin typeface="Helvetica 65 Medium"/>
              <a:cs typeface="Arial" pitchFamily="34" charset="0"/>
            </a:endParaRPr>
          </a:p>
        </p:txBody>
      </p:sp>
    </p:spTree>
    <p:extLst>
      <p:ext uri="{BB962C8B-B14F-4D97-AF65-F5344CB8AC3E}">
        <p14:creationId xmlns:p14="http://schemas.microsoft.com/office/powerpoint/2010/main" val="3488898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labour market is turning. Latest data suggests that unemployment may have peaked; in April unemployment was to 12.4%  against 12.6% the months before and 12.5% in April 2014. The unemployment rate is still well above the NAIRU, estimated to be 9%.</a:t>
            </a:r>
          </a:p>
          <a:p>
            <a:endParaRPr lang="en-GB" baseline="0" dirty="0" smtClean="0"/>
          </a:p>
          <a:p>
            <a:r>
              <a:rPr lang="en-GB" baseline="0" dirty="0" smtClean="0"/>
              <a:t>There are signs that labour market participation is rising as previously discouraged people are trying to finds jobs again. The labour market inactivity rate dropped to 35.8% in April 2015 from 36.5% the year before. </a:t>
            </a:r>
          </a:p>
          <a:p>
            <a:endParaRPr lang="en-GB" baseline="0" dirty="0" smtClean="0"/>
          </a:p>
          <a:p>
            <a:r>
              <a:rPr lang="en-GB" baseline="0" dirty="0" smtClean="0"/>
              <a:t>Youth unemployment although on a downward path is still unacceptably high ay more than 40%  </a:t>
            </a:r>
          </a:p>
          <a:p>
            <a:endParaRPr lang="en-GB" baseline="0" dirty="0" smtClean="0"/>
          </a:p>
          <a:p>
            <a:r>
              <a:rPr lang="en-GB" sz="1200" kern="1200" dirty="0" smtClean="0">
                <a:solidFill>
                  <a:schemeClr val="tx1"/>
                </a:solidFill>
                <a:effectLst/>
                <a:latin typeface="+mn-lt"/>
                <a:ea typeface="+mn-ea"/>
                <a:cs typeface="+mn-cs"/>
              </a:rPr>
              <a:t>The government</a:t>
            </a:r>
            <a:r>
              <a:rPr lang="en-GB" sz="1200" kern="1200" baseline="0" dirty="0" smtClean="0">
                <a:solidFill>
                  <a:schemeClr val="tx1"/>
                </a:solidFill>
                <a:effectLst/>
                <a:latin typeface="+mn-lt"/>
                <a:ea typeface="+mn-ea"/>
                <a:cs typeface="+mn-cs"/>
              </a:rPr>
              <a:t> is trying to tackle the structural challenges of the Italian labour market and is currently implementing the </a:t>
            </a:r>
            <a:r>
              <a:rPr lang="en-GB" sz="1200" kern="1200" dirty="0" smtClean="0">
                <a:solidFill>
                  <a:schemeClr val="tx1"/>
                </a:solidFill>
                <a:effectLst/>
                <a:latin typeface="+mn-lt"/>
                <a:ea typeface="+mn-ea"/>
                <a:cs typeface="+mn-cs"/>
              </a:rPr>
              <a:t>“Jobs Act”. This reform has the potential to drastically improve the labour market by reducing duality and providing universal unemployment benefits, thus increasing risk sharing and markedly improving the social safety net</a:t>
            </a:r>
            <a:endParaRPr lang="en-GB" baseline="0" dirty="0" smtClean="0"/>
          </a:p>
          <a:p>
            <a:endParaRPr lang="en-GB" baseline="0" dirty="0" smtClean="0"/>
          </a:p>
          <a:p>
            <a:r>
              <a:rPr lang="en-GB" baseline="0" dirty="0" smtClean="0"/>
              <a:t>Thanks also to fiscal incentives, the implementation of the recent labour market reform seems to be having already some positive effect. In April 2015 there were about 40% more new open-ended employment contracts than the year before whereas new fixed-term contracts increased by just 1%.  </a:t>
            </a:r>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12</a:t>
            </a:fld>
            <a:endParaRPr lang="en-GB"/>
          </a:p>
        </p:txBody>
      </p:sp>
    </p:spTree>
    <p:extLst>
      <p:ext uri="{BB962C8B-B14F-4D97-AF65-F5344CB8AC3E}">
        <p14:creationId xmlns:p14="http://schemas.microsoft.com/office/powerpoint/2010/main" val="22414694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Despite</a:t>
            </a:r>
            <a:r>
              <a:rPr lang="en-GB" baseline="0" dirty="0" smtClean="0"/>
              <a:t> these recent progresses, the Italian labour market still faces structural challenges. These are epitomised by low labour force participation, which is one of the lowest among OECD countries, especially for women.</a:t>
            </a:r>
          </a:p>
          <a:p>
            <a:endParaRPr lang="en-GB" baseline="0" dirty="0" smtClean="0"/>
          </a:p>
          <a:p>
            <a:r>
              <a:rPr lang="en-GB" sz="1200" kern="1200" dirty="0" smtClean="0">
                <a:solidFill>
                  <a:schemeClr val="tx1"/>
                </a:solidFill>
                <a:effectLst/>
                <a:latin typeface="+mn-lt"/>
                <a:ea typeface="+mn-ea"/>
                <a:cs typeface="+mn-cs"/>
              </a:rPr>
              <a:t>A</a:t>
            </a:r>
            <a:r>
              <a:rPr lang="en-GB" sz="1200" kern="1200" baseline="0" dirty="0" smtClean="0">
                <a:solidFill>
                  <a:schemeClr val="tx1"/>
                </a:solidFill>
                <a:effectLst/>
                <a:latin typeface="+mn-lt"/>
                <a:ea typeface="+mn-ea"/>
                <a:cs typeface="+mn-cs"/>
              </a:rPr>
              <a:t> lot still needs to be </a:t>
            </a:r>
            <a:r>
              <a:rPr lang="en-GB" sz="1200" kern="1200" dirty="0" smtClean="0">
                <a:solidFill>
                  <a:schemeClr val="tx1"/>
                </a:solidFill>
                <a:effectLst/>
                <a:latin typeface="+mn-lt"/>
                <a:ea typeface="+mn-ea"/>
                <a:cs typeface="+mn-cs"/>
              </a:rPr>
              <a:t>done to close the</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gender gaps and encourage female labour force participation;</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strengthening the provision of good quality care for children and the elderly</a:t>
            </a:r>
            <a:r>
              <a:rPr lang="en-GB" sz="1200" kern="1200" baseline="0" dirty="0" smtClean="0">
                <a:solidFill>
                  <a:schemeClr val="tx1"/>
                </a:solidFill>
                <a:effectLst/>
                <a:latin typeface="+mn-lt"/>
                <a:ea typeface="+mn-ea"/>
                <a:cs typeface="+mn-cs"/>
              </a:rPr>
              <a:t> will help boost female </a:t>
            </a:r>
            <a:r>
              <a:rPr lang="en-GB" sz="1200" kern="1200" dirty="0" smtClean="0">
                <a:solidFill>
                  <a:schemeClr val="tx1"/>
                </a:solidFill>
                <a:effectLst/>
                <a:latin typeface="+mn-lt"/>
                <a:ea typeface="+mn-ea"/>
                <a:cs typeface="+mn-cs"/>
              </a:rPr>
              <a:t>labour supply and reduce entrenched gender inequality.</a:t>
            </a:r>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13</a:t>
            </a:fld>
            <a:endParaRPr lang="en-GB"/>
          </a:p>
        </p:txBody>
      </p:sp>
    </p:spTree>
    <p:extLst>
      <p:ext uri="{BB962C8B-B14F-4D97-AF65-F5344CB8AC3E}">
        <p14:creationId xmlns:p14="http://schemas.microsoft.com/office/powerpoint/2010/main" val="22414694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Innovations at the global frontier do not immediately diffuse to all firms, but at first are only accessible to the most productive firms in an economy (i.e. national frontier firms).</a:t>
            </a:r>
          </a:p>
          <a:p>
            <a:endParaRPr lang="en-GB" dirty="0"/>
          </a:p>
          <a:p>
            <a:r>
              <a:rPr lang="en-GB" dirty="0"/>
              <a:t>Then, over time they can represent a source of technological diffusion to laggards, but only once the innovations have been adapted to national circumstances by national frontier firms.</a:t>
            </a:r>
          </a:p>
          <a:p>
            <a:endParaRPr lang="en-GB" dirty="0"/>
          </a:p>
          <a:p>
            <a:r>
              <a:rPr lang="en-GB" dirty="0"/>
              <a:t>This diffusion process is shaped by some key structural factors….</a:t>
            </a:r>
          </a:p>
          <a:p>
            <a:endParaRPr lang="en-GB" dirty="0"/>
          </a:p>
          <a:p>
            <a:pPr lvl="0"/>
            <a:r>
              <a:rPr lang="en-US" u="sng" dirty="0"/>
              <a:t>Exposure to the knowledge of – and competition with – global frontier firms</a:t>
            </a:r>
            <a:r>
              <a:rPr lang="en-US" dirty="0"/>
              <a:t>, via trade, participation in global value chains (GVCs) </a:t>
            </a:r>
            <a:r>
              <a:rPr lang="en-GB" dirty="0" err="1"/>
              <a:t>etc</a:t>
            </a:r>
            <a:endParaRPr lang="en-GB" dirty="0"/>
          </a:p>
          <a:p>
            <a:pPr lvl="0"/>
            <a:endParaRPr lang="en-US" i="1" u="sng" dirty="0"/>
          </a:p>
          <a:p>
            <a:pPr lvl="0"/>
            <a:r>
              <a:rPr lang="en-US" u="sng" dirty="0"/>
              <a:t>Complementary investments in KBC</a:t>
            </a:r>
            <a:r>
              <a:rPr lang="en-US" dirty="0"/>
              <a:t>: technological adoption entails significant </a:t>
            </a:r>
            <a:r>
              <a:rPr lang="en-US" dirty="0" err="1"/>
              <a:t>organisational</a:t>
            </a:r>
            <a:r>
              <a:rPr lang="en-US" dirty="0"/>
              <a:t> restructuring, which requires managerial skill, and domestic R&amp;D capabilities to absorb foreign technologies.</a:t>
            </a:r>
            <a:endParaRPr lang="en-GB" dirty="0"/>
          </a:p>
          <a:p>
            <a:endParaRPr lang="en-GB" dirty="0"/>
          </a:p>
          <a:p>
            <a:pPr defTabSz="911657">
              <a:defRPr/>
            </a:pPr>
            <a:r>
              <a:rPr lang="en-US" u="sng" dirty="0"/>
              <a:t>Efficient resource allocation</a:t>
            </a:r>
            <a:r>
              <a:rPr lang="en-US" dirty="0"/>
              <a:t>: firms need to achieve sufficient scale to cover the fixed costs of entry into international markets but the growth of the most innovative firms – and labour productivity more generally – is undermined by impediments to moving resources to the best performing firms as well as relatively high rates of skill mismatch.</a:t>
            </a:r>
          </a:p>
          <a:p>
            <a:r>
              <a:rPr lang="en-GB" dirty="0"/>
              <a:t> </a:t>
            </a:r>
            <a:endParaRPr lang="en-GB" baseline="0" dirty="0" smtClean="0"/>
          </a:p>
        </p:txBody>
      </p:sp>
    </p:spTree>
    <p:extLst>
      <p:ext uri="{BB962C8B-B14F-4D97-AF65-F5344CB8AC3E}">
        <p14:creationId xmlns:p14="http://schemas.microsoft.com/office/powerpoint/2010/main" val="39116979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Helvetica 65 Medium"/>
              <a:cs typeface="Arial" pitchFamily="34" charset="0"/>
            </a:endParaRPr>
          </a:p>
        </p:txBody>
      </p:sp>
    </p:spTree>
    <p:extLst>
      <p:ext uri="{BB962C8B-B14F-4D97-AF65-F5344CB8AC3E}">
        <p14:creationId xmlns:p14="http://schemas.microsoft.com/office/powerpoint/2010/main" val="15902300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Helvetica 65 Medium"/>
              <a:cs typeface="Arial" pitchFamily="34" charset="0"/>
            </a:endParaRPr>
          </a:p>
        </p:txBody>
      </p:sp>
    </p:spTree>
    <p:extLst>
      <p:ext uri="{BB962C8B-B14F-4D97-AF65-F5344CB8AC3E}">
        <p14:creationId xmlns:p14="http://schemas.microsoft.com/office/powerpoint/2010/main" val="39318031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Italy has suffered for too</a:t>
            </a:r>
            <a:r>
              <a:rPr lang="en-GB" baseline="0" dirty="0" smtClean="0"/>
              <a:t> long from the scourge of corruption, which contributes to low trust in the government and inefficient and wasteful policy decisions.</a:t>
            </a:r>
          </a:p>
          <a:p>
            <a:endParaRPr lang="en-GB" baseline="0" dirty="0" smtClean="0"/>
          </a:p>
          <a:p>
            <a:r>
              <a:rPr lang="en-GB" baseline="0" dirty="0" smtClean="0"/>
              <a:t>The government should continue its fight on corruption and the recent establishment of the National Authority Against Corruption goes in the right direction </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17</a:t>
            </a:fld>
            <a:endParaRPr lang="en-GB"/>
          </a:p>
        </p:txBody>
      </p:sp>
    </p:spTree>
    <p:extLst>
      <p:ext uri="{BB962C8B-B14F-4D97-AF65-F5344CB8AC3E}">
        <p14:creationId xmlns:p14="http://schemas.microsoft.com/office/powerpoint/2010/main" val="22414694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251523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45DB49-244C-4016-9CFF-C17A45AE8B60}" type="slidenum">
              <a:rPr lang="en-GB" smtClean="0"/>
              <a:t>2</a:t>
            </a:fld>
            <a:endParaRPr lang="en-GB"/>
          </a:p>
        </p:txBody>
      </p:sp>
    </p:spTree>
    <p:extLst>
      <p:ext uri="{BB962C8B-B14F-4D97-AF65-F5344CB8AC3E}">
        <p14:creationId xmlns:p14="http://schemas.microsoft.com/office/powerpoint/2010/main" val="2241469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Rot="1" noChangeAspect="1" noChangeArrowheads="1" noTextEdit="1"/>
          </p:cNvSpPr>
          <p:nvPr>
            <p:ph type="sldImg"/>
          </p:nvPr>
        </p:nvSpPr>
        <p:spPr>
          <a:xfrm>
            <a:off x="920750" y="742950"/>
            <a:ext cx="4951413" cy="3713163"/>
          </a:xfrm>
          <a:ln/>
        </p:spPr>
      </p:sp>
      <p:sp>
        <p:nvSpPr>
          <p:cNvPr id="26628" name="Rectangle 3"/>
          <p:cNvSpPr>
            <a:spLocks noGrp="1" noChangeArrowheads="1"/>
          </p:cNvSpPr>
          <p:nvPr>
            <p:ph type="body" idx="1"/>
          </p:nvPr>
        </p:nvSpPr>
        <p:spPr>
          <a:noFill/>
          <a:ln/>
        </p:spPr>
        <p:txBody>
          <a:bodyPr/>
          <a:lstStyle/>
          <a:p>
            <a:pPr eaLnBrk="1" hangingPunct="1"/>
            <a:endParaRPr lang="en-US" smtClean="0">
              <a:latin typeface="Helvetica 65 Medium"/>
              <a:cs typeface="Arial" pitchFamily="34" charset="0"/>
            </a:endParaRPr>
          </a:p>
        </p:txBody>
      </p:sp>
    </p:spTree>
    <p:extLst>
      <p:ext uri="{BB962C8B-B14F-4D97-AF65-F5344CB8AC3E}">
        <p14:creationId xmlns:p14="http://schemas.microsoft.com/office/powerpoint/2010/main" val="1257289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Rot="1" noChangeAspect="1" noChangeArrowheads="1" noTextEdit="1"/>
          </p:cNvSpPr>
          <p:nvPr>
            <p:ph type="sldImg"/>
          </p:nvPr>
        </p:nvSpPr>
        <p:spPr>
          <a:xfrm>
            <a:off x="920750" y="742950"/>
            <a:ext cx="4951413" cy="3713163"/>
          </a:xfrm>
          <a:ln/>
        </p:spPr>
      </p:sp>
      <p:sp>
        <p:nvSpPr>
          <p:cNvPr id="26628" name="Rectangle 3"/>
          <p:cNvSpPr>
            <a:spLocks noGrp="1" noChangeArrowheads="1"/>
          </p:cNvSpPr>
          <p:nvPr>
            <p:ph type="body" idx="1"/>
          </p:nvPr>
        </p:nvSpPr>
        <p:spPr>
          <a:noFill/>
          <a:ln/>
        </p:spPr>
        <p:txBody>
          <a:bodyPr/>
          <a:lstStyle/>
          <a:p>
            <a:pPr eaLnBrk="1" hangingPunct="1"/>
            <a:endParaRPr lang="en-US" dirty="0" smtClean="0">
              <a:latin typeface="Helvetica 65 Medium"/>
              <a:cs typeface="Arial" pitchFamily="34" charset="0"/>
            </a:endParaRPr>
          </a:p>
        </p:txBody>
      </p:sp>
    </p:spTree>
    <p:extLst>
      <p:ext uri="{BB962C8B-B14F-4D97-AF65-F5344CB8AC3E}">
        <p14:creationId xmlns:p14="http://schemas.microsoft.com/office/powerpoint/2010/main" val="876057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Rot="1" noChangeAspect="1" noChangeArrowheads="1" noTextEdit="1"/>
          </p:cNvSpPr>
          <p:nvPr>
            <p:ph type="sldImg"/>
          </p:nvPr>
        </p:nvSpPr>
        <p:spPr>
          <a:xfrm>
            <a:off x="920750" y="742950"/>
            <a:ext cx="4951413" cy="3713163"/>
          </a:xfrm>
          <a:ln/>
        </p:spPr>
      </p:sp>
      <p:sp>
        <p:nvSpPr>
          <p:cNvPr id="26628" name="Rectangle 3"/>
          <p:cNvSpPr>
            <a:spLocks noGrp="1" noChangeArrowheads="1"/>
          </p:cNvSpPr>
          <p:nvPr>
            <p:ph type="body" idx="1"/>
          </p:nvPr>
        </p:nvSpPr>
        <p:spPr>
          <a:noFill/>
          <a:ln/>
        </p:spPr>
        <p:txBody>
          <a:bodyPr/>
          <a:lstStyle/>
          <a:p>
            <a:pPr eaLnBrk="1" hangingPunct="1"/>
            <a:endParaRPr lang="en-US" dirty="0" smtClean="0">
              <a:latin typeface="Helvetica 65 Medium"/>
              <a:cs typeface="Arial" pitchFamily="34" charset="0"/>
            </a:endParaRPr>
          </a:p>
        </p:txBody>
      </p:sp>
    </p:spTree>
    <p:extLst>
      <p:ext uri="{BB962C8B-B14F-4D97-AF65-F5344CB8AC3E}">
        <p14:creationId xmlns:p14="http://schemas.microsoft.com/office/powerpoint/2010/main" val="3239805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latin typeface="Helvetica 65 Medium"/>
              <a:cs typeface="Arial" pitchFamily="34" charset="0"/>
            </a:endParaRPr>
          </a:p>
        </p:txBody>
      </p:sp>
    </p:spTree>
    <p:extLst>
      <p:ext uri="{BB962C8B-B14F-4D97-AF65-F5344CB8AC3E}">
        <p14:creationId xmlns:p14="http://schemas.microsoft.com/office/powerpoint/2010/main" val="2002520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Business and government investment</a:t>
            </a:r>
            <a:r>
              <a:rPr lang="en-GB" sz="1200" kern="1200" baseline="0" dirty="0">
                <a:solidFill>
                  <a:schemeClr val="tx1"/>
                </a:solidFill>
                <a:effectLst/>
                <a:latin typeface="+mn-lt"/>
                <a:ea typeface="+mn-ea"/>
                <a:cs typeface="+mn-cs"/>
              </a:rPr>
              <a:t> have been worse-hit in Italy than other major economies (left-hand chart), and t</a:t>
            </a:r>
            <a:r>
              <a:rPr lang="en-GB" sz="1200" kern="1200" dirty="0">
                <a:solidFill>
                  <a:schemeClr val="tx1"/>
                </a:solidFill>
                <a:effectLst/>
                <a:latin typeface="+mn-lt"/>
                <a:ea typeface="+mn-ea"/>
                <a:cs typeface="+mn-cs"/>
              </a:rPr>
              <a:t>he non-housing</a:t>
            </a:r>
            <a:r>
              <a:rPr lang="en-GB" sz="1200" kern="1200" baseline="0" dirty="0">
                <a:solidFill>
                  <a:schemeClr val="tx1"/>
                </a:solidFill>
                <a:effectLst/>
                <a:latin typeface="+mn-lt"/>
                <a:ea typeface="+mn-ea"/>
                <a:cs typeface="+mn-cs"/>
              </a:rPr>
              <a:t> capital stock has even begun to decline in Italy (right-hand chart).</a:t>
            </a:r>
          </a:p>
          <a:p>
            <a:endParaRPr lang="en-GB" dirty="0"/>
          </a:p>
          <a:p>
            <a:r>
              <a:rPr lang="en-GB"/>
              <a:t>Investment has declined by around 30% since the start of the crisis, a decline unmatched by other OECD countries. Investment seems to have levelled off in early 2015 as economic prospects improve. The recent policy actions by the government to create a secondary market for non-performing loans currently in banks balance sheets, which are restricting credit supply to private firms, and the planned increase in public investment should offer additional support to the recovery in investment.</a:t>
            </a:r>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9</a:t>
            </a:fld>
            <a:endParaRPr lang="en-GB"/>
          </a:p>
        </p:txBody>
      </p:sp>
    </p:spTree>
    <p:extLst>
      <p:ext uri="{BB962C8B-B14F-4D97-AF65-F5344CB8AC3E}">
        <p14:creationId xmlns:p14="http://schemas.microsoft.com/office/powerpoint/2010/main" val="1277702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a:t>
            </a:r>
            <a:r>
              <a:rPr lang="en-GB"/>
              <a:t> a result of structural problems potential output growth has slowed, especially in Italy.</a:t>
            </a:r>
            <a:endParaRPr lang="en-GB" dirty="0"/>
          </a:p>
          <a:p>
            <a:endParaRPr lang="en-GB" dirty="0"/>
          </a:p>
          <a:p>
            <a:r>
              <a:rPr lang="en-GB"/>
              <a:t>Declining capital per worker, employment rate and labour efficiency are the major cause of the slow down in potential output growth, which is close to zero today. </a:t>
            </a:r>
            <a:endParaRPr lang="en-GB" dirty="0"/>
          </a:p>
          <a:p>
            <a:endParaRPr lang="en-GB" dirty="0"/>
          </a:p>
          <a:p>
            <a:r>
              <a:rPr lang="en-GB"/>
              <a:t>To raise potential output growth the government will need to push forward its comprehensive plan of structural reforms, which will lead to higher sustainable and more inclusive growth.</a:t>
            </a:r>
            <a:endParaRPr lang="en-GB" dirty="0"/>
          </a:p>
          <a:p>
            <a:endParaRPr lang="en-GB" dirty="0"/>
          </a:p>
          <a:p>
            <a:r>
              <a:rPr lang="en-GB" sz="1200" b="0" kern="1200">
                <a:solidFill>
                  <a:schemeClr val="tx1"/>
                </a:solidFill>
                <a:effectLst/>
                <a:latin typeface="+mn-lt"/>
                <a:ea typeface="+mn-ea"/>
                <a:cs typeface="+mn-cs"/>
              </a:rPr>
              <a:t>The </a:t>
            </a:r>
            <a:r>
              <a:rPr lang="en-GB" dirty="0"/>
              <a:t>government</a:t>
            </a:r>
            <a:r>
              <a:rPr lang="en-GB"/>
              <a:t> is implementing the Jobs Act. This is a major reform drastically improve the functioning of the Italian labour market by decreasing duality, lowering costs for dismissal and strengthening the unemployment benefit system</a:t>
            </a:r>
            <a:endParaRPr lang="en-GB" dirty="0"/>
          </a:p>
          <a:p>
            <a:r>
              <a:rPr lang="en-GB"/>
              <a:t> </a:t>
            </a:r>
            <a:endParaRPr lang="en-GB" dirty="0"/>
          </a:p>
          <a:p>
            <a:r>
              <a:rPr lang="en-GB"/>
              <a:t>More need to be done to enhance the educational system, promote </a:t>
            </a:r>
            <a:r>
              <a:rPr lang="en-GB" sz="1200" b="0" kern="1200" smtClean="0">
                <a:solidFill>
                  <a:schemeClr val="tx1"/>
                </a:solidFill>
                <a:effectLst/>
                <a:latin typeface="+mn-lt"/>
                <a:ea typeface="+mn-ea"/>
                <a:cs typeface="+mn-cs"/>
              </a:rPr>
              <a:t>investment and </a:t>
            </a:r>
            <a:r>
              <a:rPr lang="en-GB" dirty="0"/>
              <a:t>innovation</a:t>
            </a:r>
            <a:r>
              <a:rPr lang="en-GB"/>
              <a:t> and the efficiency of the public </a:t>
            </a:r>
            <a:r>
              <a:rPr lang="en-GB" smtClean="0"/>
              <a:t>administration.</a:t>
            </a:r>
            <a:endParaRPr lang="en-GB"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245DB49-244C-4016-9CFF-C17A45AE8B60}" type="slidenum">
              <a:rPr lang="en-GB" smtClean="0"/>
              <a:t>10</a:t>
            </a:fld>
            <a:endParaRPr lang="en-GB"/>
          </a:p>
        </p:txBody>
      </p:sp>
    </p:spTree>
    <p:extLst>
      <p:ext uri="{BB962C8B-B14F-4D97-AF65-F5344CB8AC3E}">
        <p14:creationId xmlns:p14="http://schemas.microsoft.com/office/powerpoint/2010/main" val="1277702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In 2014, the decline in GDP growth slowed considerably as export performance improved and private consumption revived.</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This positive trend continued in 2015Q1 as GDP increased by 0.3% with respect the previous quarter, the largest quarterly increase in the latest four years.</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Cost-competiveness gains are beginning to reverse external market share losses. Latest</a:t>
            </a:r>
            <a:r>
              <a:rPr lang="en-GB" sz="1200" kern="1200" baseline="0" dirty="0" smtClean="0">
                <a:solidFill>
                  <a:schemeClr val="tx1"/>
                </a:solidFill>
                <a:effectLst/>
                <a:latin typeface="+mn-lt"/>
                <a:ea typeface="+mn-ea"/>
                <a:cs typeface="+mn-cs"/>
              </a:rPr>
              <a:t> data reveals that during Jan-Apr 2015 exports and imports were, respectively, 4.6% and 4% higher than in the previous year period. </a:t>
            </a:r>
            <a:r>
              <a:rPr lang="en-GB" sz="1200" kern="1200" dirty="0" smtClean="0">
                <a:solidFill>
                  <a:schemeClr val="tx1"/>
                </a:solidFill>
                <a:effectLst/>
                <a:latin typeface="+mn-lt"/>
                <a:ea typeface="+mn-ea"/>
                <a:cs typeface="+mn-cs"/>
              </a:rPr>
              <a:t>Private consumption is being supported by employment and real wage gains, although it slowed down in 2015Q1.</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Investment growth is finally showing some signs of recovery, which however remains uncertain reflecting still large spare industrial capacity, restricted credit supply, and past public-investment cuts to achieve budget targets.</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GDP growth is set to increase to 0.6% in 2015 and 1.5% in 2015, and price and wage inflation pressures are expected to remain moderate because of large but declining slack in output and labour markets. The</a:t>
            </a:r>
            <a:r>
              <a:rPr lang="en-GB" sz="1200" kern="1200" baseline="0" dirty="0" smtClean="0">
                <a:solidFill>
                  <a:schemeClr val="tx1"/>
                </a:solidFill>
                <a:effectLst/>
                <a:latin typeface="+mn-lt"/>
                <a:ea typeface="+mn-ea"/>
                <a:cs typeface="+mn-cs"/>
              </a:rPr>
              <a:t> external sector is projected to continue to support GDP growth and the </a:t>
            </a:r>
            <a:r>
              <a:rPr lang="en-GB" sz="1200" kern="1200" dirty="0" smtClean="0">
                <a:solidFill>
                  <a:schemeClr val="tx1"/>
                </a:solidFill>
                <a:effectLst/>
                <a:latin typeface="+mn-lt"/>
                <a:ea typeface="+mn-ea"/>
                <a:cs typeface="+mn-cs"/>
              </a:rPr>
              <a:t>current account surplus is poised to reach more than 3% of GDP</a:t>
            </a:r>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11</a:t>
            </a:fld>
            <a:endParaRPr lang="en-GB"/>
          </a:p>
        </p:txBody>
      </p:sp>
    </p:spTree>
    <p:extLst>
      <p:ext uri="{BB962C8B-B14F-4D97-AF65-F5344CB8AC3E}">
        <p14:creationId xmlns:p14="http://schemas.microsoft.com/office/powerpoint/2010/main" val="22414694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484784"/>
            <a:ext cx="8388424" cy="2160240"/>
          </a:xfrm>
        </p:spPr>
        <p:txBody>
          <a:bodyPr/>
          <a:lstStyle>
            <a:lvl1pPr>
              <a:defRPr b="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67544" y="4052664"/>
            <a:ext cx="6400800" cy="1752600"/>
          </a:xfrm>
        </p:spPr>
        <p:txBody>
          <a:bodyPr/>
          <a:lstStyle>
            <a:lvl1pPr marL="0" indent="0" algn="ctr">
              <a:buNone/>
              <a:defRPr>
                <a:solidFill>
                  <a:schemeClr val="bg1">
                    <a:lumMod val="6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endParaRPr lang="en-GB"/>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lvl1pPr>
              <a:defRPr/>
            </a:lvl1pPr>
          </a:lstStyle>
          <a:p>
            <a:r>
              <a:rPr lang="en-US" dirty="0" smtClean="0"/>
              <a:t>Click to edit Slide title</a:t>
            </a:r>
            <a:br>
              <a:rPr lang="en-US" dirty="0" smtClean="0"/>
            </a:br>
            <a:r>
              <a:rPr lang="en-US" dirty="0" smtClean="0"/>
              <a:t>Slide title can be extended to two lines</a:t>
            </a:r>
            <a:endParaRPr lang="en-US" dirty="0"/>
          </a:p>
        </p:txBody>
      </p:sp>
      <p:sp>
        <p:nvSpPr>
          <p:cNvPr id="7" name="Rectangle 66"/>
          <p:cNvSpPr txBox="1">
            <a:spLocks noChangeArrowheads="1"/>
          </p:cNvSpPr>
          <p:nvPr/>
        </p:nvSpPr>
        <p:spPr>
          <a:xfrm>
            <a:off x="8603679" y="6265395"/>
            <a:ext cx="504825" cy="315912"/>
          </a:xfrm>
          <a:prstGeom prst="rect">
            <a:avLst/>
          </a:prstGeom>
          <a:ln/>
        </p:spPr>
        <p:txBody>
          <a:bodyPr anchor="ctr"/>
          <a:lstStyle/>
          <a:p>
            <a:pPr algn="r">
              <a:defRPr/>
            </a:pPr>
            <a:fld id="{787332CC-5456-46D4-ACDE-74E424A05E1A}" type="slidenum">
              <a:rPr lang="en-US" sz="1100" b="1" baseline="0">
                <a:solidFill>
                  <a:schemeClr val="bg1"/>
                </a:solidFill>
                <a:latin typeface="Calibri" pitchFamily="34" charset="0"/>
              </a:rPr>
              <a:pPr algn="r">
                <a:defRPr/>
              </a:pPr>
              <a:t>‹N›</a:t>
            </a:fld>
            <a:endParaRPr lang="en-US" sz="1100" b="1" baseline="0" dirty="0">
              <a:solidFill>
                <a:schemeClr val="bg1"/>
              </a:solidFill>
              <a:latin typeface="Calibri" pitchFamily="34" charset="0"/>
            </a:endParaRPr>
          </a:p>
        </p:txBody>
      </p:sp>
      <p:pic>
        <p:nvPicPr>
          <p:cNvPr id="10"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
        <p:nvSpPr>
          <p:cNvPr id="12" name="Slide Number Placeholder 1"/>
          <p:cNvSpPr>
            <a:spLocks noGrp="1"/>
          </p:cNvSpPr>
          <p:nvPr>
            <p:ph type="sldNum" sz="quarter" idx="4"/>
          </p:nvPr>
        </p:nvSpPr>
        <p:spPr>
          <a:xfrm>
            <a:off x="8388424" y="6165304"/>
            <a:ext cx="593576" cy="455232"/>
          </a:xfrm>
        </p:spPr>
        <p:txBody>
          <a:bodyPr/>
          <a:lstStyle>
            <a:lvl1pPr>
              <a:defRPr>
                <a:solidFill>
                  <a:schemeClr val="tx2"/>
                </a:solidFill>
              </a:defRPr>
            </a:lvl1pPr>
          </a:lstStyle>
          <a:p>
            <a:fld id="{0145341A-38AE-483C-B4A5-FDC522834447}" type="slidenum">
              <a:rPr lang="fr-FR" smtClean="0"/>
              <a:pPr/>
              <a:t>‹N›</a:t>
            </a:fld>
            <a:endParaRPr lang="fr-FR" dirty="0"/>
          </a:p>
        </p:txBody>
      </p:sp>
      <p:sp>
        <p:nvSpPr>
          <p:cNvPr id="13" name="Rectangle 66"/>
          <p:cNvSpPr txBox="1">
            <a:spLocks noChangeArrowheads="1"/>
          </p:cNvSpPr>
          <p:nvPr userDrawn="1"/>
        </p:nvSpPr>
        <p:spPr>
          <a:xfrm>
            <a:off x="8459663" y="6395854"/>
            <a:ext cx="576833" cy="417522"/>
          </a:xfrm>
          <a:prstGeom prst="rect">
            <a:avLst/>
          </a:prstGeom>
          <a:ln/>
        </p:spPr>
        <p:txBody>
          <a:bodyPr anchor="ctr"/>
          <a:lstStyle/>
          <a:p>
            <a:pPr algn="r">
              <a:defRPr/>
            </a:pPr>
            <a:fld id="{787332CC-5456-46D4-ACDE-74E424A05E1A}" type="slidenum">
              <a:rPr lang="en-US" sz="1200" b="1" baseline="0">
                <a:solidFill>
                  <a:schemeClr val="tx2">
                    <a:lumMod val="60000"/>
                    <a:lumOff val="40000"/>
                  </a:schemeClr>
                </a:solidFill>
                <a:latin typeface="Calibri" pitchFamily="34" charset="0"/>
              </a:rPr>
              <a:pPr algn="r">
                <a:defRPr/>
              </a:pPr>
              <a:t>‹N›</a:t>
            </a:fld>
            <a:endParaRPr lang="en-US" sz="1200" b="1" baseline="0" dirty="0">
              <a:solidFill>
                <a:schemeClr val="tx2">
                  <a:lumMod val="60000"/>
                  <a:lumOff val="40000"/>
                </a:schemeClr>
              </a:solidFill>
              <a:latin typeface="Calibri" pitchFamily="34" charset="0"/>
            </a:endParaRPr>
          </a:p>
        </p:txBody>
      </p:sp>
    </p:spTree>
    <p:extLst>
      <p:ext uri="{BB962C8B-B14F-4D97-AF65-F5344CB8AC3E}">
        <p14:creationId xmlns:p14="http://schemas.microsoft.com/office/powerpoint/2010/main" val="2320773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endParaRPr lang="en-GB"/>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lvl1pPr>
              <a:defRPr/>
            </a:lvl1pPr>
          </a:lstStyle>
          <a:p>
            <a:r>
              <a:rPr lang="en-US" dirty="0" smtClean="0"/>
              <a:t>Click to edit Slide title</a:t>
            </a:r>
            <a:br>
              <a:rPr lang="en-US" dirty="0" smtClean="0"/>
            </a:br>
            <a:r>
              <a:rPr lang="en-US" dirty="0" smtClean="0"/>
              <a:t>Slide title can be extended to two lines</a:t>
            </a:r>
            <a:endParaRPr lang="en-US" dirty="0"/>
          </a:p>
        </p:txBody>
      </p:sp>
      <p:sp>
        <p:nvSpPr>
          <p:cNvPr id="7" name="Rectangle 66"/>
          <p:cNvSpPr txBox="1">
            <a:spLocks noChangeArrowheads="1"/>
          </p:cNvSpPr>
          <p:nvPr/>
        </p:nvSpPr>
        <p:spPr>
          <a:xfrm>
            <a:off x="8603679" y="6265395"/>
            <a:ext cx="504825" cy="315912"/>
          </a:xfrm>
          <a:prstGeom prst="rect">
            <a:avLst/>
          </a:prstGeom>
          <a:ln/>
        </p:spPr>
        <p:txBody>
          <a:bodyPr anchor="ctr"/>
          <a:lstStyle/>
          <a:p>
            <a:pPr algn="r">
              <a:defRPr/>
            </a:pPr>
            <a:fld id="{787332CC-5456-46D4-ACDE-74E424A05E1A}" type="slidenum">
              <a:rPr lang="en-US" sz="1100" b="1" baseline="0">
                <a:solidFill>
                  <a:schemeClr val="bg1"/>
                </a:solidFill>
                <a:latin typeface="Calibri" pitchFamily="34" charset="0"/>
              </a:rPr>
              <a:pPr algn="r">
                <a:defRPr/>
              </a:pPr>
              <a:t>‹N›</a:t>
            </a:fld>
            <a:endParaRPr lang="en-US" sz="1100" b="1" baseline="0" dirty="0">
              <a:solidFill>
                <a:schemeClr val="bg1"/>
              </a:solidFill>
              <a:latin typeface="Calibri" pitchFamily="34" charset="0"/>
            </a:endParaRPr>
          </a:p>
        </p:txBody>
      </p:sp>
      <p:pic>
        <p:nvPicPr>
          <p:cNvPr id="10"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
        <p:nvSpPr>
          <p:cNvPr id="12" name="Slide Number Placeholder 1"/>
          <p:cNvSpPr>
            <a:spLocks noGrp="1"/>
          </p:cNvSpPr>
          <p:nvPr>
            <p:ph type="sldNum" sz="quarter" idx="4"/>
          </p:nvPr>
        </p:nvSpPr>
        <p:spPr>
          <a:xfrm>
            <a:off x="8388424" y="6165304"/>
            <a:ext cx="593576" cy="455232"/>
          </a:xfrm>
        </p:spPr>
        <p:txBody>
          <a:bodyPr/>
          <a:lstStyle>
            <a:lvl1pPr>
              <a:defRPr>
                <a:solidFill>
                  <a:schemeClr val="tx2"/>
                </a:solidFill>
              </a:defRPr>
            </a:lvl1pPr>
          </a:lstStyle>
          <a:p>
            <a:fld id="{0145341A-38AE-483C-B4A5-FDC522834447}" type="slidenum">
              <a:rPr lang="fr-FR" smtClean="0"/>
              <a:pPr/>
              <a:t>‹N›</a:t>
            </a:fld>
            <a:endParaRPr lang="fr-FR" dirty="0"/>
          </a:p>
        </p:txBody>
      </p:sp>
    </p:spTree>
    <p:extLst>
      <p:ext uri="{BB962C8B-B14F-4D97-AF65-F5344CB8AC3E}">
        <p14:creationId xmlns:p14="http://schemas.microsoft.com/office/powerpoint/2010/main" val="2320773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2550316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439318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3287114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3685620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1638984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25370067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42040793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2646216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TILE AND CONTENT WHITE">
    <p:bg>
      <p:bgPr>
        <a:solidFill>
          <a:schemeClr val="bg1"/>
        </a:solidFill>
        <a:effectLst/>
      </p:bgPr>
    </p:bg>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872" y="6356350"/>
            <a:ext cx="549424" cy="365125"/>
          </a:xfrm>
        </p:spPr>
        <p:txBody>
          <a:bodyPr/>
          <a:lstStyle>
            <a:lvl1pPr>
              <a:defRPr sz="1400" b="1"/>
            </a:lvl1pPr>
          </a:lstStyle>
          <a:p>
            <a:fld id="{FCE284C4-5ED1-4D6C-B7CC-2049C3062C5E}" type="slidenum">
              <a:rPr lang="en-GB" smtClean="0"/>
              <a:t>‹N›</a:t>
            </a:fld>
            <a:endParaRPr lang="en-GB"/>
          </a:p>
        </p:txBody>
      </p:sp>
      <p:pic>
        <p:nvPicPr>
          <p:cNvPr id="5"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44624"/>
            <a:ext cx="1440160" cy="478417"/>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42083107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22343617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‹N›</a:t>
            </a:fld>
            <a:endParaRPr lang="en-GB"/>
          </a:p>
        </p:txBody>
      </p:sp>
    </p:spTree>
    <p:extLst>
      <p:ext uri="{BB962C8B-B14F-4D97-AF65-F5344CB8AC3E}">
        <p14:creationId xmlns:p14="http://schemas.microsoft.com/office/powerpoint/2010/main" val="3559104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TILE AND CONTENT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326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b="1">
                <a:solidFill>
                  <a:schemeClr val="tx1">
                    <a:lumMod val="85000"/>
                    <a:lumOff val="15000"/>
                  </a:schemeClr>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5"/>
          <p:cNvSpPr>
            <a:spLocks noGrp="1"/>
          </p:cNvSpPr>
          <p:nvPr>
            <p:ph type="sldNum" sz="quarter" idx="12"/>
          </p:nvPr>
        </p:nvSpPr>
        <p:spPr>
          <a:xfrm>
            <a:off x="-9872" y="6356350"/>
            <a:ext cx="549424" cy="365125"/>
          </a:xfrm>
        </p:spPr>
        <p:txBody>
          <a:bodyPr/>
          <a:lstStyle>
            <a:lvl1pPr>
              <a:defRPr sz="1400" b="1"/>
            </a:lvl1pPr>
          </a:lstStyle>
          <a:p>
            <a:fld id="{FCE284C4-5ED1-4D6C-B7CC-2049C3062C5E}" type="slidenum">
              <a:rPr lang="en-GB" smtClean="0"/>
              <a:t>‹N›</a:t>
            </a:fld>
            <a:endParaRPr lang="en-GB"/>
          </a:p>
        </p:txBody>
      </p:sp>
      <p:pic>
        <p:nvPicPr>
          <p:cNvPr id="5"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
        <p:nvSpPr>
          <p:cNvPr id="7" name="Rectangle 66"/>
          <p:cNvSpPr txBox="1">
            <a:spLocks noChangeArrowheads="1"/>
          </p:cNvSpPr>
          <p:nvPr userDrawn="1"/>
        </p:nvSpPr>
        <p:spPr>
          <a:xfrm>
            <a:off x="8459663" y="6395854"/>
            <a:ext cx="576833" cy="417522"/>
          </a:xfrm>
          <a:prstGeom prst="rect">
            <a:avLst/>
          </a:prstGeom>
          <a:ln/>
        </p:spPr>
        <p:txBody>
          <a:bodyPr anchor="ctr"/>
          <a:lstStyle/>
          <a:p>
            <a:pPr algn="r">
              <a:defRPr/>
            </a:pPr>
            <a:fld id="{787332CC-5456-46D4-ACDE-74E424A05E1A}" type="slidenum">
              <a:rPr lang="en-US" sz="1200" b="1" baseline="0">
                <a:solidFill>
                  <a:schemeClr val="tx2">
                    <a:lumMod val="60000"/>
                    <a:lumOff val="40000"/>
                  </a:schemeClr>
                </a:solidFill>
                <a:latin typeface="Calibri" pitchFamily="34" charset="0"/>
              </a:rPr>
              <a:pPr algn="r">
                <a:defRPr/>
              </a:pPr>
              <a:t>‹N›</a:t>
            </a:fld>
            <a:endParaRPr lang="en-US" sz="1200" b="1" baseline="0" dirty="0">
              <a:solidFill>
                <a:schemeClr val="tx2">
                  <a:lumMod val="60000"/>
                  <a:lumOff val="40000"/>
                </a:schemeClr>
              </a:solidFill>
              <a:latin typeface="Calibri"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TILE AND CONTENT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326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b="1">
                <a:solidFill>
                  <a:schemeClr val="tx1">
                    <a:lumMod val="85000"/>
                    <a:lumOff val="15000"/>
                  </a:schemeClr>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5"/>
          <p:cNvSpPr>
            <a:spLocks noGrp="1"/>
          </p:cNvSpPr>
          <p:nvPr>
            <p:ph type="sldNum" sz="quarter" idx="12"/>
          </p:nvPr>
        </p:nvSpPr>
        <p:spPr>
          <a:xfrm>
            <a:off x="-9872" y="6356350"/>
            <a:ext cx="549424" cy="365125"/>
          </a:xfrm>
        </p:spPr>
        <p:txBody>
          <a:bodyPr/>
          <a:lstStyle>
            <a:lvl1pPr>
              <a:defRPr sz="1400" b="1"/>
            </a:lvl1pPr>
          </a:lstStyle>
          <a:p>
            <a:fld id="{FCE284C4-5ED1-4D6C-B7CC-2049C3062C5E}" type="slidenum">
              <a:rPr lang="en-GB" smtClean="0"/>
              <a:t>‹N›</a:t>
            </a:fld>
            <a:endParaRPr lang="en-GB"/>
          </a:p>
        </p:txBody>
      </p:sp>
      <p:pic>
        <p:nvPicPr>
          <p:cNvPr id="5"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BLU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b="1">
                <a:solidFill>
                  <a:schemeClr val="bg1">
                    <a:lumMod val="65000"/>
                  </a:schemeClr>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5"/>
          <p:cNvSpPr>
            <a:spLocks noGrp="1"/>
          </p:cNvSpPr>
          <p:nvPr>
            <p:ph type="sldNum" sz="quarter" idx="12"/>
          </p:nvPr>
        </p:nvSpPr>
        <p:spPr>
          <a:xfrm>
            <a:off x="-9872" y="6356350"/>
            <a:ext cx="549424" cy="365125"/>
          </a:xfrm>
        </p:spPr>
        <p:txBody>
          <a:bodyPr/>
          <a:lstStyle>
            <a:lvl1pPr>
              <a:defRPr sz="1400" b="1"/>
            </a:lvl1pPr>
          </a:lstStyle>
          <a:p>
            <a:fld id="{FCE284C4-5ED1-4D6C-B7CC-2049C3062C5E}" type="slidenum">
              <a:rPr lang="en-GB" smtClean="0"/>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E284C4-5ED1-4D6C-B7CC-2049C3062C5E}" type="slidenum">
              <a:rPr lang="en-GB" smtClean="0"/>
              <a:t>‹N›</a:t>
            </a:fld>
            <a:endParaRPr lang="en-GB"/>
          </a:p>
        </p:txBody>
      </p:sp>
      <p:pic>
        <p:nvPicPr>
          <p:cNvPr id="5"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44624"/>
            <a:ext cx="1440160" cy="478417"/>
          </a:xfrm>
          <a:prstGeom prst="rect">
            <a:avLst/>
          </a:prstGeom>
        </p:spPr>
      </p:pic>
      <p:sp>
        <p:nvSpPr>
          <p:cNvPr id="7" name="Rectangle 66"/>
          <p:cNvSpPr txBox="1">
            <a:spLocks noChangeArrowheads="1"/>
          </p:cNvSpPr>
          <p:nvPr userDrawn="1"/>
        </p:nvSpPr>
        <p:spPr>
          <a:xfrm>
            <a:off x="8459663" y="6323846"/>
            <a:ext cx="576833" cy="417522"/>
          </a:xfrm>
          <a:prstGeom prst="rect">
            <a:avLst/>
          </a:prstGeom>
          <a:ln/>
        </p:spPr>
        <p:txBody>
          <a:bodyPr anchor="ctr"/>
          <a:lstStyle/>
          <a:p>
            <a:pPr algn="r">
              <a:defRPr/>
            </a:pPr>
            <a:fld id="{787332CC-5456-46D4-ACDE-74E424A05E1A}" type="slidenum">
              <a:rPr lang="en-US" sz="1200" b="1" baseline="0">
                <a:solidFill>
                  <a:schemeClr val="tx2">
                    <a:lumMod val="60000"/>
                    <a:lumOff val="40000"/>
                  </a:schemeClr>
                </a:solidFill>
                <a:latin typeface="Calibri" pitchFamily="34" charset="0"/>
              </a:rPr>
              <a:pPr algn="r">
                <a:defRPr/>
              </a:pPr>
              <a:t>‹N›</a:t>
            </a:fld>
            <a:endParaRPr lang="en-US" sz="1200" b="1" baseline="0" dirty="0">
              <a:solidFill>
                <a:schemeClr val="tx2">
                  <a:lumMod val="60000"/>
                  <a:lumOff val="40000"/>
                </a:schemeClr>
              </a:solidFill>
              <a:latin typeface="Calibri" pitchFamily="34" charset="0"/>
            </a:endParaRPr>
          </a:p>
        </p:txBody>
      </p:sp>
    </p:spTree>
    <p:extLst>
      <p:ext uri="{BB962C8B-B14F-4D97-AF65-F5344CB8AC3E}">
        <p14:creationId xmlns:p14="http://schemas.microsoft.com/office/powerpoint/2010/main" val="409363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E284C4-5ED1-4D6C-B7CC-2049C3062C5E}" type="slidenum">
              <a:rPr lang="en-GB" smtClean="0"/>
              <a:t>‹N›</a:t>
            </a:fld>
            <a:endParaRPr lang="en-GB"/>
          </a:p>
        </p:txBody>
      </p:sp>
      <p:sp>
        <p:nvSpPr>
          <p:cNvPr id="7" name="Rectangle 66"/>
          <p:cNvSpPr txBox="1">
            <a:spLocks noChangeArrowheads="1"/>
          </p:cNvSpPr>
          <p:nvPr userDrawn="1"/>
        </p:nvSpPr>
        <p:spPr>
          <a:xfrm>
            <a:off x="8459663" y="6323846"/>
            <a:ext cx="576833" cy="417522"/>
          </a:xfrm>
          <a:prstGeom prst="rect">
            <a:avLst/>
          </a:prstGeom>
          <a:ln/>
        </p:spPr>
        <p:txBody>
          <a:bodyPr anchor="ctr"/>
          <a:lstStyle/>
          <a:p>
            <a:pPr algn="r">
              <a:defRPr/>
            </a:pPr>
            <a:fld id="{787332CC-5456-46D4-ACDE-74E424A05E1A}" type="slidenum">
              <a:rPr lang="en-US" sz="1200" b="1" baseline="0">
                <a:solidFill>
                  <a:schemeClr val="tx2">
                    <a:lumMod val="60000"/>
                    <a:lumOff val="40000"/>
                  </a:schemeClr>
                </a:solidFill>
                <a:latin typeface="Calibri" pitchFamily="34" charset="0"/>
              </a:rPr>
              <a:pPr algn="r">
                <a:defRPr/>
              </a:pPr>
              <a:t>‹N›</a:t>
            </a:fld>
            <a:endParaRPr lang="en-US" sz="1200" b="1" baseline="0" dirty="0">
              <a:solidFill>
                <a:schemeClr val="tx2">
                  <a:lumMod val="60000"/>
                  <a:lumOff val="40000"/>
                </a:schemeClr>
              </a:solidFill>
              <a:latin typeface="Calibri" pitchFamily="34" charset="0"/>
            </a:endParaRPr>
          </a:p>
        </p:txBody>
      </p:sp>
      <p:pic>
        <p:nvPicPr>
          <p:cNvPr id="8"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Tree>
    <p:extLst>
      <p:ext uri="{BB962C8B-B14F-4D97-AF65-F5344CB8AC3E}">
        <p14:creationId xmlns:p14="http://schemas.microsoft.com/office/powerpoint/2010/main" val="409363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E284C4-5ED1-4D6C-B7CC-2049C3062C5E}" type="slidenum">
              <a:rPr lang="en-GB" smtClean="0"/>
              <a:t>‹N›</a:t>
            </a:fld>
            <a:endParaRPr lang="en-GB"/>
          </a:p>
        </p:txBody>
      </p:sp>
      <p:pic>
        <p:nvPicPr>
          <p:cNvPr id="8"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Tree>
    <p:extLst>
      <p:ext uri="{BB962C8B-B14F-4D97-AF65-F5344CB8AC3E}">
        <p14:creationId xmlns:p14="http://schemas.microsoft.com/office/powerpoint/2010/main" val="409363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endParaRPr lang="en-GB"/>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lvl1pPr>
              <a:defRPr/>
            </a:lvl1pPr>
          </a:lstStyle>
          <a:p>
            <a:r>
              <a:rPr lang="en-US" dirty="0" smtClean="0"/>
              <a:t>Click to edit Slide title</a:t>
            </a:r>
            <a:br>
              <a:rPr lang="en-US" dirty="0" smtClean="0"/>
            </a:br>
            <a:r>
              <a:rPr lang="en-US" dirty="0" smtClean="0"/>
              <a:t>Slide title can be extended to two lines</a:t>
            </a:r>
            <a:endParaRPr lang="en-US" dirty="0"/>
          </a:p>
        </p:txBody>
      </p:sp>
      <p:sp>
        <p:nvSpPr>
          <p:cNvPr id="7" name="Rectangle 66"/>
          <p:cNvSpPr txBox="1">
            <a:spLocks noChangeArrowheads="1"/>
          </p:cNvSpPr>
          <p:nvPr/>
        </p:nvSpPr>
        <p:spPr>
          <a:xfrm>
            <a:off x="8603679" y="6525344"/>
            <a:ext cx="504825" cy="315912"/>
          </a:xfrm>
          <a:prstGeom prst="rect">
            <a:avLst/>
          </a:prstGeom>
          <a:ln/>
        </p:spPr>
        <p:txBody>
          <a:bodyPr anchor="ctr"/>
          <a:lstStyle/>
          <a:p>
            <a:pPr algn="r">
              <a:defRPr/>
            </a:pPr>
            <a:fld id="{787332CC-5456-46D4-ACDE-74E424A05E1A}" type="slidenum">
              <a:rPr lang="en-US" sz="1100" b="1" baseline="0">
                <a:solidFill>
                  <a:schemeClr val="bg1"/>
                </a:solidFill>
                <a:latin typeface="Calibri" pitchFamily="34" charset="0"/>
              </a:rPr>
              <a:pPr algn="r">
                <a:defRPr/>
              </a:pPr>
              <a:t>‹N›</a:t>
            </a:fld>
            <a:endParaRPr lang="en-US" sz="1100" b="1" baseline="0" dirty="0">
              <a:solidFill>
                <a:schemeClr val="bg1"/>
              </a:solidFill>
              <a:latin typeface="Calibri" pitchFamily="34" charset="0"/>
            </a:endParaRPr>
          </a:p>
        </p:txBody>
      </p:sp>
    </p:spTree>
    <p:extLst>
      <p:ext uri="{BB962C8B-B14F-4D97-AF65-F5344CB8AC3E}">
        <p14:creationId xmlns:p14="http://schemas.microsoft.com/office/powerpoint/2010/main" val="2320773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284C4-5ED1-4D6C-B7CC-2049C3062C5E}" type="slidenum">
              <a:rPr lang="en-GB" smtClean="0"/>
              <a:t>‹N›</a:t>
            </a:fld>
            <a:endParaRPr lang="en-GB"/>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6" r:id="rId3"/>
    <p:sldLayoutId id="2147483693" r:id="rId4"/>
    <p:sldLayoutId id="2147483673" r:id="rId5"/>
    <p:sldLayoutId id="2147483674" r:id="rId6"/>
    <p:sldLayoutId id="2147483678" r:id="rId7"/>
    <p:sldLayoutId id="2147483691" r:id="rId8"/>
    <p:sldLayoutId id="2147483675" r:id="rId9"/>
    <p:sldLayoutId id="2147483677" r:id="rId10"/>
    <p:sldLayoutId id="2147483692"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881C5-516E-4629-B853-56A469EA421E}" type="slidenum">
              <a:rPr lang="en-GB" smtClean="0"/>
              <a:t>‹N›</a:t>
            </a:fld>
            <a:endParaRPr lang="en-GB"/>
          </a:p>
        </p:txBody>
      </p:sp>
    </p:spTree>
    <p:extLst>
      <p:ext uri="{BB962C8B-B14F-4D97-AF65-F5344CB8AC3E}">
        <p14:creationId xmlns:p14="http://schemas.microsoft.com/office/powerpoint/2010/main" val="259647227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chart" Target="../charts/chart11.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chart" Target="../charts/chart13.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chart" Target="../charts/chart16.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1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16633"/>
            <a:ext cx="1403647" cy="15209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259633" y="1556792"/>
            <a:ext cx="7580936" cy="2308324"/>
          </a:xfrm>
          <a:prstGeom prst="rect">
            <a:avLst/>
          </a:prstGeom>
          <a:noFill/>
        </p:spPr>
        <p:txBody>
          <a:bodyPr wrap="square" rtlCol="0">
            <a:spAutoFit/>
          </a:bodyPr>
          <a:lstStyle/>
          <a:p>
            <a:endParaRPr lang="en-GB" sz="3600" dirty="0"/>
          </a:p>
          <a:p>
            <a:r>
              <a:rPr lang="en-GB" sz="3600" b="1" dirty="0" smtClean="0">
                <a:solidFill>
                  <a:schemeClr val="bg1"/>
                </a:solidFill>
              </a:rPr>
              <a:t>Italian </a:t>
            </a:r>
            <a:r>
              <a:rPr lang="en-GB" sz="3600" b="1" dirty="0">
                <a:solidFill>
                  <a:schemeClr val="bg1"/>
                </a:solidFill>
              </a:rPr>
              <a:t>Capitalism and Global </a:t>
            </a:r>
            <a:r>
              <a:rPr lang="en-GB" sz="3600" b="1" dirty="0" smtClean="0">
                <a:solidFill>
                  <a:schemeClr val="bg1"/>
                </a:solidFill>
              </a:rPr>
              <a:t>Competition - Economics </a:t>
            </a:r>
            <a:r>
              <a:rPr lang="en-GB" sz="3600" b="1" dirty="0">
                <a:solidFill>
                  <a:schemeClr val="bg1"/>
                </a:solidFill>
              </a:rPr>
              <a:t>Scenario </a:t>
            </a:r>
            <a:r>
              <a:rPr lang="en-GB" sz="3600" b="1" dirty="0" smtClean="0">
                <a:solidFill>
                  <a:schemeClr val="bg1"/>
                </a:solidFill>
              </a:rPr>
              <a:t>Analysis </a:t>
            </a:r>
            <a:endParaRPr lang="en-GB" sz="3200" b="1" i="1" dirty="0">
              <a:solidFill>
                <a:schemeClr val="bg1"/>
              </a:solidFill>
              <a:latin typeface="Arial"/>
            </a:endParaRPr>
          </a:p>
        </p:txBody>
      </p:sp>
      <p:sp>
        <p:nvSpPr>
          <p:cNvPr id="7" name="Rectangle 5"/>
          <p:cNvSpPr txBox="1">
            <a:spLocks noChangeArrowheads="1"/>
          </p:cNvSpPr>
          <p:nvPr/>
        </p:nvSpPr>
        <p:spPr bwMode="auto">
          <a:xfrm>
            <a:off x="35496" y="3789040"/>
            <a:ext cx="8676456" cy="2520280"/>
          </a:xfrm>
          <a:prstGeom prst="rect">
            <a:avLst/>
          </a:prstGeom>
          <a:noFill/>
          <a:ln w="9525">
            <a:noFill/>
            <a:miter lim="800000"/>
            <a:headEnd/>
            <a:tailEnd/>
          </a:ln>
        </p:spPr>
        <p:txBody>
          <a:bodyPr/>
          <a:lstStyle/>
          <a:p>
            <a:pPr algn="ctr" eaLnBrk="0" hangingPunct="0">
              <a:spcBef>
                <a:spcPts val="0"/>
              </a:spcBef>
              <a:defRPr/>
            </a:pPr>
            <a:r>
              <a:rPr lang="en-GB" sz="3200" b="1" dirty="0">
                <a:solidFill>
                  <a:srgbClr val="898989"/>
                </a:solidFill>
                <a:latin typeface="+mn-lt"/>
                <a:cs typeface="+mn-cs"/>
              </a:rPr>
              <a:t> </a:t>
            </a:r>
            <a:endParaRPr lang="en-GB" sz="3200" b="1" dirty="0" smtClean="0">
              <a:solidFill>
                <a:srgbClr val="898989"/>
              </a:solidFill>
              <a:latin typeface="+mn-lt"/>
              <a:cs typeface="+mn-cs"/>
            </a:endParaRPr>
          </a:p>
          <a:p>
            <a:pPr algn="ctr" eaLnBrk="0" hangingPunct="0">
              <a:spcBef>
                <a:spcPts val="0"/>
              </a:spcBef>
              <a:defRPr/>
            </a:pPr>
            <a:r>
              <a:rPr lang="en-US" sz="2200" b="1" dirty="0" smtClean="0">
                <a:solidFill>
                  <a:schemeClr val="accent3">
                    <a:lumMod val="60000"/>
                    <a:lumOff val="40000"/>
                  </a:schemeClr>
                </a:solidFill>
                <a:latin typeface="+mj-lt"/>
                <a:cs typeface="+mn-cs"/>
              </a:rPr>
              <a:t>Milan, Italy – 27 June 2015</a:t>
            </a:r>
            <a:r>
              <a:rPr lang="en-US" sz="2200" b="1" dirty="0">
                <a:solidFill>
                  <a:schemeClr val="accent3">
                    <a:lumMod val="60000"/>
                    <a:lumOff val="40000"/>
                  </a:schemeClr>
                </a:solidFill>
                <a:latin typeface="+mj-lt"/>
                <a:cs typeface="+mn-cs"/>
              </a:rPr>
              <a:t/>
            </a:r>
            <a:br>
              <a:rPr lang="en-US" sz="2200" b="1" dirty="0">
                <a:solidFill>
                  <a:schemeClr val="accent3">
                    <a:lumMod val="60000"/>
                    <a:lumOff val="40000"/>
                  </a:schemeClr>
                </a:solidFill>
                <a:latin typeface="+mj-lt"/>
                <a:cs typeface="+mn-cs"/>
              </a:rPr>
            </a:br>
            <a:r>
              <a:rPr lang="en-GB" sz="2400" b="1" dirty="0">
                <a:solidFill>
                  <a:schemeClr val="bg1">
                    <a:lumMod val="65000"/>
                  </a:schemeClr>
                </a:solidFill>
                <a:latin typeface="+mj-lt"/>
                <a:cs typeface="+mn-cs"/>
              </a:rPr>
              <a:t/>
            </a:r>
            <a:br>
              <a:rPr lang="en-GB" sz="2400" b="1" dirty="0">
                <a:solidFill>
                  <a:schemeClr val="bg1">
                    <a:lumMod val="65000"/>
                  </a:schemeClr>
                </a:solidFill>
                <a:latin typeface="+mj-lt"/>
                <a:cs typeface="+mn-cs"/>
              </a:rPr>
            </a:br>
            <a:r>
              <a:rPr lang="en-GB" sz="3200" b="1" dirty="0">
                <a:solidFill>
                  <a:schemeClr val="tx2">
                    <a:lumMod val="40000"/>
                    <a:lumOff val="60000"/>
                  </a:schemeClr>
                </a:solidFill>
                <a:latin typeface="+mj-lt"/>
                <a:cs typeface="+mn-cs"/>
              </a:rPr>
              <a:t>Catherine </a:t>
            </a:r>
            <a:r>
              <a:rPr lang="en-GB" sz="3200" b="1" dirty="0" smtClean="0">
                <a:solidFill>
                  <a:schemeClr val="tx2">
                    <a:lumMod val="40000"/>
                    <a:lumOff val="60000"/>
                  </a:schemeClr>
                </a:solidFill>
                <a:latin typeface="+mj-lt"/>
                <a:cs typeface="+mn-cs"/>
              </a:rPr>
              <a:t>L. Mann</a:t>
            </a:r>
            <a:endParaRPr lang="en-GB" sz="3200" b="1" dirty="0">
              <a:solidFill>
                <a:schemeClr val="tx2">
                  <a:lumMod val="40000"/>
                  <a:lumOff val="60000"/>
                </a:schemeClr>
              </a:solidFill>
              <a:latin typeface="+mj-lt"/>
              <a:cs typeface="+mn-cs"/>
            </a:endParaRPr>
          </a:p>
          <a:p>
            <a:pPr algn="ctr" eaLnBrk="0" hangingPunct="0">
              <a:spcBef>
                <a:spcPts val="0"/>
              </a:spcBef>
              <a:defRPr/>
            </a:pPr>
            <a:r>
              <a:rPr lang="en-GB" sz="2400" b="1" dirty="0" smtClean="0">
                <a:solidFill>
                  <a:schemeClr val="tx2">
                    <a:lumMod val="40000"/>
                    <a:lumOff val="60000"/>
                  </a:schemeClr>
                </a:solidFill>
                <a:latin typeface="+mj-lt"/>
                <a:cs typeface="+mn-cs"/>
              </a:rPr>
              <a:t>OECD Chief </a:t>
            </a:r>
            <a:r>
              <a:rPr lang="en-GB" sz="2400" b="1" dirty="0">
                <a:solidFill>
                  <a:schemeClr val="tx2">
                    <a:lumMod val="40000"/>
                    <a:lumOff val="60000"/>
                  </a:schemeClr>
                </a:solidFill>
                <a:latin typeface="+mj-lt"/>
                <a:cs typeface="+mn-cs"/>
              </a:rPr>
              <a:t>Economist</a:t>
            </a:r>
          </a:p>
        </p:txBody>
      </p:sp>
      <p:grpSp>
        <p:nvGrpSpPr>
          <p:cNvPr id="8" name="Group 7"/>
          <p:cNvGrpSpPr/>
          <p:nvPr/>
        </p:nvGrpSpPr>
        <p:grpSpPr>
          <a:xfrm>
            <a:off x="6680324" y="5835408"/>
            <a:ext cx="2473724" cy="1032636"/>
            <a:chOff x="6680324" y="5835408"/>
            <a:chExt cx="2473724" cy="1032636"/>
          </a:xfrm>
        </p:grpSpPr>
        <p:sp>
          <p:nvSpPr>
            <p:cNvPr id="3" name="Flowchart: Manual Operation 2"/>
            <p:cNvSpPr/>
            <p:nvPr/>
          </p:nvSpPr>
          <p:spPr>
            <a:xfrm rot="10800000">
              <a:off x="6680324" y="5835408"/>
              <a:ext cx="2453628" cy="1032636"/>
            </a:xfrm>
            <a:prstGeom prst="flowChartManualOperati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Isosceles Triangle 3"/>
            <p:cNvSpPr/>
            <p:nvPr/>
          </p:nvSpPr>
          <p:spPr>
            <a:xfrm>
              <a:off x="8840568" y="6165304"/>
              <a:ext cx="313480" cy="68264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9" name="Imag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20272" y="6080160"/>
            <a:ext cx="1995440" cy="662880"/>
          </a:xfrm>
          <a:prstGeom prst="rect">
            <a:avLst/>
          </a:prstGeom>
        </p:spPr>
      </p:pic>
    </p:spTree>
    <p:extLst>
      <p:ext uri="{BB962C8B-B14F-4D97-AF65-F5344CB8AC3E}">
        <p14:creationId xmlns:p14="http://schemas.microsoft.com/office/powerpoint/2010/main" val="30223990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308233"/>
            <a:ext cx="8496944" cy="1384995"/>
          </a:xfrm>
          <a:prstGeom prst="rect">
            <a:avLst/>
          </a:prstGeom>
        </p:spPr>
        <p:txBody>
          <a:bodyPr wrap="square">
            <a:spAutoFit/>
          </a:bodyPr>
          <a:lstStyle/>
          <a:p>
            <a:pPr algn="ctr">
              <a:defRPr/>
            </a:pPr>
            <a:r>
              <a:rPr lang="en-GB" sz="2800" b="1" dirty="0">
                <a:solidFill>
                  <a:schemeClr val="tx2"/>
                </a:solidFill>
                <a:latin typeface="+mj-lt"/>
              </a:rPr>
              <a:t>Potential growth has slowed in most major advanced economies, but especially in Europe and above all in Italy</a:t>
            </a:r>
            <a:endParaRPr lang="en-GB" sz="2800" b="1" dirty="0">
              <a:solidFill>
                <a:srgbClr val="727272"/>
              </a:solidFill>
              <a:latin typeface="+mj-lt"/>
            </a:endParaRPr>
          </a:p>
        </p:txBody>
      </p:sp>
      <p:pic>
        <p:nvPicPr>
          <p:cNvPr id="1026" name="Picture 2" descr="C:\Users\Barnard_g\AppData\Local\Microsoft\Windows\Temporary Internet Files\Content.Outlook\262B3A51\Figure_Popts_E_P2C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453" y="2362501"/>
            <a:ext cx="9050547" cy="36379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2"/>
          <p:cNvSpPr txBox="1"/>
          <p:nvPr/>
        </p:nvSpPr>
        <p:spPr>
          <a:xfrm>
            <a:off x="0" y="-61099"/>
            <a:ext cx="755576"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
        <p:nvSpPr>
          <p:cNvPr id="5" name="TextBox 4"/>
          <p:cNvSpPr txBox="1"/>
          <p:nvPr/>
        </p:nvSpPr>
        <p:spPr>
          <a:xfrm>
            <a:off x="291428" y="6000466"/>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sp>
        <p:nvSpPr>
          <p:cNvPr id="6" name="TextBox 5"/>
          <p:cNvSpPr txBox="1"/>
          <p:nvPr/>
        </p:nvSpPr>
        <p:spPr>
          <a:xfrm>
            <a:off x="518156" y="1864037"/>
            <a:ext cx="8201140" cy="369332"/>
          </a:xfrm>
          <a:prstGeom prst="rect">
            <a:avLst/>
          </a:prstGeom>
          <a:noFill/>
        </p:spPr>
        <p:txBody>
          <a:bodyPr wrap="square" rtlCol="0">
            <a:spAutoFit/>
          </a:bodyPr>
          <a:lstStyle/>
          <a:p>
            <a:pPr algn="ctr"/>
            <a:r>
              <a:rPr lang="en-GB" b="1" dirty="0" smtClean="0">
                <a:solidFill>
                  <a:schemeClr val="accent3"/>
                </a:solidFill>
                <a:latin typeface="Calibri" pitchFamily="34" charset="0"/>
              </a:rPr>
              <a:t>Contributions to average annual percentage change of potential GDP per capita</a:t>
            </a:r>
          </a:p>
        </p:txBody>
      </p:sp>
      <p:sp>
        <p:nvSpPr>
          <p:cNvPr id="2" name="Rectangle 1"/>
          <p:cNvSpPr/>
          <p:nvPr/>
        </p:nvSpPr>
        <p:spPr>
          <a:xfrm>
            <a:off x="5436096" y="3356992"/>
            <a:ext cx="1656184" cy="295125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179097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5536" y="520223"/>
            <a:ext cx="8352928" cy="954107"/>
          </a:xfrm>
          <a:prstGeom prst="rect">
            <a:avLst/>
          </a:prstGeom>
        </p:spPr>
        <p:txBody>
          <a:bodyPr wrap="square">
            <a:spAutoFit/>
          </a:bodyPr>
          <a:lstStyle/>
          <a:p>
            <a:pPr algn="ctr">
              <a:defRPr/>
            </a:pPr>
            <a:r>
              <a:rPr lang="en-GB" sz="2800" b="1" dirty="0">
                <a:solidFill>
                  <a:schemeClr val="tx2"/>
                </a:solidFill>
                <a:latin typeface="+mj-lt"/>
              </a:rPr>
              <a:t>But there are signs of an </a:t>
            </a:r>
            <a:endParaRPr lang="en-GB" sz="2800" b="1" dirty="0">
              <a:solidFill>
                <a:srgbClr val="727272"/>
              </a:solidFill>
              <a:latin typeface="+mj-lt"/>
            </a:endParaRPr>
          </a:p>
          <a:p>
            <a:pPr algn="ctr">
              <a:defRPr/>
            </a:pPr>
            <a:r>
              <a:rPr lang="en-GB" sz="2800" b="1" dirty="0">
                <a:solidFill>
                  <a:schemeClr val="tx2"/>
                </a:solidFill>
                <a:latin typeface="+mj-lt"/>
              </a:rPr>
              <a:t>incipient economic recovery</a:t>
            </a:r>
            <a:endParaRPr lang="en-GB" sz="2800" b="1" dirty="0">
              <a:solidFill>
                <a:srgbClr val="727272"/>
              </a:solidFill>
              <a:latin typeface="+mj-lt"/>
            </a:endParaRPr>
          </a:p>
        </p:txBody>
      </p:sp>
      <p:sp>
        <p:nvSpPr>
          <p:cNvPr id="7" name="TextBox 2"/>
          <p:cNvSpPr txBox="1"/>
          <p:nvPr/>
        </p:nvSpPr>
        <p:spPr>
          <a:xfrm>
            <a:off x="0" y="-61099"/>
            <a:ext cx="755576"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
        <p:nvSpPr>
          <p:cNvPr id="8" name="TextBox 7"/>
          <p:cNvSpPr txBox="1"/>
          <p:nvPr/>
        </p:nvSpPr>
        <p:spPr>
          <a:xfrm>
            <a:off x="395929" y="5978898"/>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677347908"/>
              </p:ext>
            </p:extLst>
          </p:nvPr>
        </p:nvGraphicFramePr>
        <p:xfrm>
          <a:off x="457200" y="1988840"/>
          <a:ext cx="8229600" cy="4137323"/>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555380" y="1474330"/>
            <a:ext cx="8201140" cy="923330"/>
          </a:xfrm>
          <a:prstGeom prst="rect">
            <a:avLst/>
          </a:prstGeom>
          <a:noFill/>
        </p:spPr>
        <p:txBody>
          <a:bodyPr wrap="square" rtlCol="0">
            <a:spAutoFit/>
          </a:bodyPr>
          <a:lstStyle/>
          <a:p>
            <a:pPr algn="ctr"/>
            <a:r>
              <a:rPr lang="en-GB" b="1" dirty="0" smtClean="0">
                <a:solidFill>
                  <a:schemeClr val="accent3"/>
                </a:solidFill>
                <a:latin typeface="Calibri" pitchFamily="34" charset="0"/>
              </a:rPr>
              <a:t>Real GDP growth</a:t>
            </a:r>
          </a:p>
          <a:p>
            <a:pPr algn="ctr"/>
            <a:r>
              <a:rPr lang="en-GB" i="1" dirty="0" smtClean="0">
                <a:solidFill>
                  <a:schemeClr val="accent3"/>
                </a:solidFill>
                <a:latin typeface="Calibri" pitchFamily="34" charset="0"/>
              </a:rPr>
              <a:t>Seasonally adjusted annualised rate, per cent</a:t>
            </a:r>
          </a:p>
          <a:p>
            <a:pPr algn="ctr"/>
            <a:endParaRPr lang="en-GB" b="1" dirty="0" smtClean="0">
              <a:solidFill>
                <a:schemeClr val="accent3"/>
              </a:solidFill>
              <a:latin typeface="Calibri" pitchFamily="34" charset="0"/>
            </a:endParaRPr>
          </a:p>
        </p:txBody>
      </p:sp>
    </p:spTree>
    <p:extLst>
      <p:ext uri="{BB962C8B-B14F-4D97-AF65-F5344CB8AC3E}">
        <p14:creationId xmlns:p14="http://schemas.microsoft.com/office/powerpoint/2010/main" val="127435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7504" y="242645"/>
            <a:ext cx="8669416" cy="954107"/>
          </a:xfrm>
          <a:prstGeom prst="rect">
            <a:avLst/>
          </a:prstGeom>
        </p:spPr>
        <p:txBody>
          <a:bodyPr wrap="square">
            <a:spAutoFit/>
          </a:bodyPr>
          <a:lstStyle/>
          <a:p>
            <a:pPr algn="ctr">
              <a:defRPr/>
            </a:pPr>
            <a:r>
              <a:rPr lang="en-GB" sz="2800" b="1" dirty="0">
                <a:solidFill>
                  <a:schemeClr val="tx2"/>
                </a:solidFill>
                <a:latin typeface="+mj-lt"/>
              </a:rPr>
              <a:t>U</a:t>
            </a:r>
            <a:r>
              <a:rPr lang="en-GB" sz="2800" b="1" dirty="0" smtClean="0">
                <a:solidFill>
                  <a:schemeClr val="tx2"/>
                </a:solidFill>
                <a:latin typeface="+mj-lt"/>
              </a:rPr>
              <a:t>nemployment </a:t>
            </a:r>
            <a:r>
              <a:rPr lang="en-GB" sz="2800" b="1" dirty="0">
                <a:solidFill>
                  <a:schemeClr val="tx2"/>
                </a:solidFill>
                <a:latin typeface="+mj-lt"/>
              </a:rPr>
              <a:t>is still </a:t>
            </a:r>
            <a:r>
              <a:rPr lang="en-GB" sz="2800" b="1" dirty="0" smtClean="0">
                <a:solidFill>
                  <a:schemeClr val="tx2"/>
                </a:solidFill>
                <a:latin typeface="+mj-lt"/>
              </a:rPr>
              <a:t>high, but there are more jobs, and more confidence among job seekers</a:t>
            </a:r>
            <a:endParaRPr lang="en-GB" sz="2800" b="1" dirty="0">
              <a:solidFill>
                <a:srgbClr val="727272"/>
              </a:solidFill>
              <a:latin typeface="+mj-lt"/>
            </a:endParaRPr>
          </a:p>
        </p:txBody>
      </p:sp>
      <p:graphicFrame>
        <p:nvGraphicFramePr>
          <p:cNvPr id="5" name="Chart 4"/>
          <p:cNvGraphicFramePr>
            <a:graphicFrameLocks/>
          </p:cNvGraphicFramePr>
          <p:nvPr>
            <p:extLst>
              <p:ext uri="{D42A27DB-BD31-4B8C-83A1-F6EECF244321}">
                <p14:modId xmlns:p14="http://schemas.microsoft.com/office/powerpoint/2010/main" val="573962357"/>
              </p:ext>
            </p:extLst>
          </p:nvPr>
        </p:nvGraphicFramePr>
        <p:xfrm>
          <a:off x="0" y="1873860"/>
          <a:ext cx="4716658" cy="397870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279976" y="1196752"/>
            <a:ext cx="8496944" cy="677108"/>
          </a:xfrm>
          <a:prstGeom prst="rect">
            <a:avLst/>
          </a:prstGeom>
          <a:noFill/>
        </p:spPr>
        <p:txBody>
          <a:bodyPr wrap="square" rtlCol="0">
            <a:spAutoFit/>
          </a:bodyPr>
          <a:lstStyle/>
          <a:p>
            <a:pPr algn="ctr"/>
            <a:r>
              <a:rPr lang="en-GB" sz="2000" b="1" dirty="0" smtClean="0">
                <a:solidFill>
                  <a:schemeClr val="accent3"/>
                </a:solidFill>
                <a:latin typeface="Calibri" pitchFamily="34" charset="0"/>
              </a:rPr>
              <a:t>Unemployment rate</a:t>
            </a:r>
          </a:p>
          <a:p>
            <a:pPr algn="ctr"/>
            <a:r>
              <a:rPr lang="en-GB" dirty="0" smtClean="0">
                <a:solidFill>
                  <a:schemeClr val="accent3"/>
                </a:solidFill>
                <a:latin typeface="Calibri" pitchFamily="34" charset="0"/>
              </a:rPr>
              <a:t>Per cent</a:t>
            </a:r>
          </a:p>
        </p:txBody>
      </p:sp>
      <p:sp>
        <p:nvSpPr>
          <p:cNvPr id="9" name="TextBox 8"/>
          <p:cNvSpPr txBox="1"/>
          <p:nvPr/>
        </p:nvSpPr>
        <p:spPr>
          <a:xfrm>
            <a:off x="251520" y="5969603"/>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sp>
        <p:nvSpPr>
          <p:cNvPr id="10" name="TextBox 2"/>
          <p:cNvSpPr txBox="1"/>
          <p:nvPr/>
        </p:nvSpPr>
        <p:spPr>
          <a:xfrm>
            <a:off x="0" y="-61099"/>
            <a:ext cx="755576"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graphicFrame>
        <p:nvGraphicFramePr>
          <p:cNvPr id="11" name="Chart 10"/>
          <p:cNvGraphicFramePr>
            <a:graphicFrameLocks/>
          </p:cNvGraphicFramePr>
          <p:nvPr>
            <p:extLst>
              <p:ext uri="{D42A27DB-BD31-4B8C-83A1-F6EECF244321}">
                <p14:modId xmlns:p14="http://schemas.microsoft.com/office/powerpoint/2010/main" val="920103785"/>
              </p:ext>
            </p:extLst>
          </p:nvPr>
        </p:nvGraphicFramePr>
        <p:xfrm>
          <a:off x="4550938" y="1873860"/>
          <a:ext cx="4601636" cy="3715380"/>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4860032" y="1988840"/>
            <a:ext cx="3131840" cy="1077218"/>
          </a:xfrm>
          <a:prstGeom prst="rect">
            <a:avLst/>
          </a:prstGeom>
          <a:noFill/>
        </p:spPr>
        <p:txBody>
          <a:bodyPr wrap="square" rtlCol="0">
            <a:spAutoFit/>
          </a:bodyPr>
          <a:lstStyle/>
          <a:p>
            <a:r>
              <a:rPr lang="en-GB" sz="1600" b="1" dirty="0" smtClean="0"/>
              <a:t>The rate would already be lower </a:t>
            </a:r>
            <a:r>
              <a:rPr lang="en-GB" sz="1600" b="1" dirty="0"/>
              <a:t>but for the (welcome) pick-up in labour force </a:t>
            </a:r>
            <a:r>
              <a:rPr lang="en-GB" sz="1600" b="1" dirty="0" smtClean="0"/>
              <a:t>participation since 2011</a:t>
            </a:r>
            <a:endParaRPr lang="en-GB" sz="1600" b="1" dirty="0"/>
          </a:p>
        </p:txBody>
      </p:sp>
    </p:spTree>
    <p:extLst>
      <p:ext uri="{BB962C8B-B14F-4D97-AF65-F5344CB8AC3E}">
        <p14:creationId xmlns:p14="http://schemas.microsoft.com/office/powerpoint/2010/main" val="33900222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13864" y="476672"/>
            <a:ext cx="8352928" cy="954107"/>
          </a:xfrm>
          <a:prstGeom prst="rect">
            <a:avLst/>
          </a:prstGeom>
        </p:spPr>
        <p:txBody>
          <a:bodyPr wrap="square">
            <a:spAutoFit/>
          </a:bodyPr>
          <a:lstStyle/>
          <a:p>
            <a:pPr algn="ctr">
              <a:defRPr/>
            </a:pPr>
            <a:r>
              <a:rPr lang="en-GB" sz="2800" b="1" dirty="0" smtClean="0">
                <a:solidFill>
                  <a:schemeClr val="tx2"/>
                </a:solidFill>
                <a:latin typeface="+mj-lt"/>
              </a:rPr>
              <a:t>Participation </a:t>
            </a:r>
            <a:r>
              <a:rPr lang="en-GB" sz="2800" b="1" dirty="0">
                <a:solidFill>
                  <a:schemeClr val="tx2"/>
                </a:solidFill>
                <a:latin typeface="+mj-lt"/>
              </a:rPr>
              <a:t>rates </a:t>
            </a:r>
            <a:r>
              <a:rPr lang="en-GB" sz="2800" b="1" dirty="0" smtClean="0">
                <a:solidFill>
                  <a:schemeClr val="tx2"/>
                </a:solidFill>
                <a:latin typeface="+mj-lt"/>
              </a:rPr>
              <a:t>are still low</a:t>
            </a:r>
            <a:r>
              <a:rPr lang="en-GB" sz="2800" b="1" dirty="0">
                <a:solidFill>
                  <a:schemeClr val="tx2"/>
                </a:solidFill>
                <a:latin typeface="+mj-lt"/>
              </a:rPr>
              <a:t>, </a:t>
            </a:r>
            <a:endParaRPr lang="en-GB" sz="2800" b="1" dirty="0" smtClean="0">
              <a:solidFill>
                <a:schemeClr val="tx2"/>
              </a:solidFill>
              <a:latin typeface="+mj-lt"/>
            </a:endParaRPr>
          </a:p>
          <a:p>
            <a:pPr algn="ctr">
              <a:defRPr/>
            </a:pPr>
            <a:r>
              <a:rPr lang="en-GB" sz="2800" b="1" dirty="0" smtClean="0">
                <a:solidFill>
                  <a:schemeClr val="tx2"/>
                </a:solidFill>
                <a:latin typeface="+mj-lt"/>
              </a:rPr>
              <a:t>especially </a:t>
            </a:r>
            <a:r>
              <a:rPr lang="en-GB" sz="2800" b="1" dirty="0">
                <a:solidFill>
                  <a:schemeClr val="tx2"/>
                </a:solidFill>
                <a:latin typeface="+mj-lt"/>
              </a:rPr>
              <a:t>for women</a:t>
            </a:r>
            <a:endParaRPr lang="en-GB" sz="2800" b="1" dirty="0">
              <a:solidFill>
                <a:srgbClr val="727272"/>
              </a:solidFill>
              <a:latin typeface="+mj-lt"/>
            </a:endParaRPr>
          </a:p>
        </p:txBody>
      </p:sp>
      <p:sp>
        <p:nvSpPr>
          <p:cNvPr id="7" name="TextBox 6"/>
          <p:cNvSpPr txBox="1"/>
          <p:nvPr/>
        </p:nvSpPr>
        <p:spPr>
          <a:xfrm>
            <a:off x="125832" y="1801246"/>
            <a:ext cx="8928992" cy="707886"/>
          </a:xfrm>
          <a:prstGeom prst="rect">
            <a:avLst/>
          </a:prstGeom>
          <a:noFill/>
        </p:spPr>
        <p:txBody>
          <a:bodyPr wrap="square" rtlCol="0">
            <a:spAutoFit/>
          </a:bodyPr>
          <a:lstStyle/>
          <a:p>
            <a:pPr algn="ctr"/>
            <a:r>
              <a:rPr lang="en-GB" sz="2000" b="1" dirty="0" smtClean="0">
                <a:solidFill>
                  <a:schemeClr val="accent3"/>
                </a:solidFill>
                <a:latin typeface="Calibri" pitchFamily="34" charset="0"/>
              </a:rPr>
              <a:t>Labour force participation rate</a:t>
            </a:r>
          </a:p>
          <a:p>
            <a:pPr algn="ctr"/>
            <a:r>
              <a:rPr lang="en-GB" sz="2000" b="1" dirty="0" smtClean="0">
                <a:solidFill>
                  <a:schemeClr val="accent3"/>
                </a:solidFill>
                <a:latin typeface="Calibri" pitchFamily="34" charset="0"/>
              </a:rPr>
              <a:t>Men					Women   </a:t>
            </a:r>
            <a:endParaRPr lang="en-GB" sz="2000" b="1" dirty="0">
              <a:solidFill>
                <a:schemeClr val="accent3"/>
              </a:solidFill>
              <a:latin typeface="Calibri"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610270154"/>
              </p:ext>
            </p:extLst>
          </p:nvPr>
        </p:nvGraphicFramePr>
        <p:xfrm>
          <a:off x="457200" y="2370633"/>
          <a:ext cx="4133128" cy="34785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3164691613"/>
              </p:ext>
            </p:extLst>
          </p:nvPr>
        </p:nvGraphicFramePr>
        <p:xfrm>
          <a:off x="4628145" y="2370633"/>
          <a:ext cx="4499992" cy="3465177"/>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p:cNvSpPr txBox="1"/>
          <p:nvPr/>
        </p:nvSpPr>
        <p:spPr>
          <a:xfrm>
            <a:off x="366811" y="2155189"/>
            <a:ext cx="288032" cy="276999"/>
          </a:xfrm>
          <a:prstGeom prst="rect">
            <a:avLst/>
          </a:prstGeom>
          <a:noFill/>
        </p:spPr>
        <p:txBody>
          <a:bodyPr wrap="square" rtlCol="0">
            <a:spAutoFit/>
          </a:bodyPr>
          <a:lstStyle/>
          <a:p>
            <a:r>
              <a:rPr lang="en-GB" sz="1200" dirty="0" smtClean="0"/>
              <a:t>%</a:t>
            </a:r>
            <a:endParaRPr lang="en-GB" sz="1200" dirty="0"/>
          </a:p>
        </p:txBody>
      </p:sp>
      <p:sp>
        <p:nvSpPr>
          <p:cNvPr id="10" name="TextBox 9"/>
          <p:cNvSpPr txBox="1"/>
          <p:nvPr/>
        </p:nvSpPr>
        <p:spPr>
          <a:xfrm>
            <a:off x="4665712" y="2178406"/>
            <a:ext cx="288032" cy="276999"/>
          </a:xfrm>
          <a:prstGeom prst="rect">
            <a:avLst/>
          </a:prstGeom>
          <a:noFill/>
        </p:spPr>
        <p:txBody>
          <a:bodyPr wrap="square" rtlCol="0">
            <a:spAutoFit/>
          </a:bodyPr>
          <a:lstStyle/>
          <a:p>
            <a:r>
              <a:rPr lang="en-GB" sz="1200" dirty="0" smtClean="0"/>
              <a:t>%</a:t>
            </a:r>
            <a:endParaRPr lang="en-GB" sz="1200" dirty="0"/>
          </a:p>
        </p:txBody>
      </p:sp>
      <p:sp>
        <p:nvSpPr>
          <p:cNvPr id="12" name="TextBox 11"/>
          <p:cNvSpPr txBox="1"/>
          <p:nvPr/>
        </p:nvSpPr>
        <p:spPr>
          <a:xfrm>
            <a:off x="288032" y="6006194"/>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sp>
        <p:nvSpPr>
          <p:cNvPr id="13"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27364787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lnSpc>
                <a:spcPct val="110000"/>
              </a:lnSpc>
              <a:spcBef>
                <a:spcPts val="0"/>
              </a:spcBef>
              <a:spcAft>
                <a:spcPts val="600"/>
              </a:spcAft>
              <a:buAutoNum type="arabicPeriod"/>
            </a:pPr>
            <a:endParaRPr lang="en-US" sz="2800" b="1" dirty="0" smtClean="0">
              <a:solidFill>
                <a:schemeClr val="accent1"/>
              </a:solidFill>
              <a:latin typeface="Calibri" panose="020F0502020204030204" pitchFamily="34" charset="0"/>
            </a:endParaRPr>
          </a:p>
          <a:p>
            <a:pPr marL="514350" indent="-514350">
              <a:lnSpc>
                <a:spcPct val="110000"/>
              </a:lnSpc>
              <a:spcBef>
                <a:spcPts val="0"/>
              </a:spcBef>
              <a:spcAft>
                <a:spcPts val="600"/>
              </a:spcAft>
              <a:buAutoNum type="arabicPeriod"/>
            </a:pPr>
            <a:endParaRPr lang="en-US" sz="2800" b="1" dirty="0" smtClean="0">
              <a:solidFill>
                <a:schemeClr val="accent1"/>
              </a:solidFill>
              <a:latin typeface="Calibri" panose="020F0502020204030204" pitchFamily="34" charset="0"/>
            </a:endParaRPr>
          </a:p>
          <a:p>
            <a:pPr marL="514350" indent="-514350">
              <a:lnSpc>
                <a:spcPct val="110000"/>
              </a:lnSpc>
              <a:spcBef>
                <a:spcPts val="0"/>
              </a:spcBef>
              <a:spcAft>
                <a:spcPts val="600"/>
              </a:spcAft>
              <a:buAutoNum type="arabicPeriod"/>
            </a:pPr>
            <a:endParaRPr lang="en-US" sz="2600" b="1" dirty="0">
              <a:solidFill>
                <a:schemeClr val="bg2">
                  <a:lumMod val="10000"/>
                </a:schemeClr>
              </a:solidFill>
              <a:latin typeface="Calibri" panose="020F0502020204030204" pitchFamily="34" charset="0"/>
            </a:endParaRPr>
          </a:p>
          <a:p>
            <a:pPr marL="0" indent="0">
              <a:lnSpc>
                <a:spcPct val="110000"/>
              </a:lnSpc>
              <a:spcBef>
                <a:spcPts val="0"/>
              </a:spcBef>
              <a:spcAft>
                <a:spcPts val="600"/>
              </a:spcAft>
              <a:buNone/>
            </a:pPr>
            <a:endParaRPr lang="en-US" sz="2600" dirty="0" smtClean="0">
              <a:solidFill>
                <a:schemeClr val="bg2">
                  <a:lumMod val="10000"/>
                </a:schemeClr>
              </a:solidFill>
              <a:latin typeface="Calibri" panose="020F0502020204030204" pitchFamily="34" charset="0"/>
            </a:endParaRPr>
          </a:p>
          <a:p>
            <a:pPr marL="0" indent="0">
              <a:lnSpc>
                <a:spcPct val="110000"/>
              </a:lnSpc>
              <a:spcBef>
                <a:spcPts val="0"/>
              </a:spcBef>
              <a:spcAft>
                <a:spcPts val="600"/>
              </a:spcAft>
              <a:buNone/>
            </a:pPr>
            <a:endParaRPr lang="en-US" sz="2600" dirty="0" smtClean="0">
              <a:solidFill>
                <a:schemeClr val="bg2">
                  <a:lumMod val="10000"/>
                </a:schemeClr>
              </a:solidFill>
              <a:latin typeface="Calibri" panose="020F0502020204030204" pitchFamily="34" charset="0"/>
            </a:endParaRPr>
          </a:p>
          <a:p>
            <a:pPr>
              <a:lnSpc>
                <a:spcPct val="110000"/>
              </a:lnSpc>
              <a:spcBef>
                <a:spcPts val="0"/>
              </a:spcBef>
              <a:spcAft>
                <a:spcPts val="600"/>
              </a:spcAft>
              <a:buFont typeface="Wingdings" panose="05000000000000000000" pitchFamily="2" charset="2"/>
              <a:buChar char="Ø"/>
            </a:pPr>
            <a:endParaRPr lang="en-US" sz="2600" i="1" dirty="0" smtClean="0">
              <a:solidFill>
                <a:schemeClr val="bg2">
                  <a:lumMod val="10000"/>
                </a:schemeClr>
              </a:solidFill>
              <a:latin typeface="Calibri" panose="020F0502020204030204" pitchFamily="34" charset="0"/>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237" y="2060848"/>
            <a:ext cx="7799387" cy="4248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449225" y="6376239"/>
            <a:ext cx="8208469" cy="461665"/>
          </a:xfrm>
          <a:prstGeom prst="rect">
            <a:avLst/>
          </a:prstGeom>
          <a:noFill/>
        </p:spPr>
        <p:txBody>
          <a:bodyPr wrap="square" rtlCol="0">
            <a:spAutoFit/>
          </a:bodyPr>
          <a:lstStyle/>
          <a:p>
            <a:r>
              <a:rPr lang="en-US" sz="1200" b="1" i="1" dirty="0" smtClean="0">
                <a:solidFill>
                  <a:srgbClr val="000000"/>
                </a:solidFill>
                <a:latin typeface="+mj-lt"/>
              </a:rPr>
              <a:t>Source</a:t>
            </a:r>
            <a:r>
              <a:rPr lang="en-US" sz="1200" dirty="0" smtClean="0">
                <a:solidFill>
                  <a:srgbClr val="000000"/>
                </a:solidFill>
                <a:latin typeface="+mj-lt"/>
              </a:rPr>
              <a:t>: </a:t>
            </a:r>
            <a:r>
              <a:rPr lang="en-US" sz="1200" dirty="0">
                <a:solidFill>
                  <a:srgbClr val="000000"/>
                </a:solidFill>
                <a:latin typeface="+mj-lt"/>
              </a:rPr>
              <a:t>Saia, A., D. Andrews and S. </a:t>
            </a:r>
            <a:r>
              <a:rPr lang="en-US" sz="1200" dirty="0" err="1">
                <a:solidFill>
                  <a:srgbClr val="000000"/>
                </a:solidFill>
                <a:latin typeface="+mj-lt"/>
              </a:rPr>
              <a:t>Albrizio</a:t>
            </a:r>
            <a:r>
              <a:rPr lang="en-US" sz="1200" dirty="0">
                <a:solidFill>
                  <a:srgbClr val="000000"/>
                </a:solidFill>
                <a:latin typeface="+mj-lt"/>
              </a:rPr>
              <a:t> (2015), “Public Policy and Spillovers From the Global Productivity Frontier: Industry Level Evidence”, OECD Economics Department Working Papers, forthcoming. </a:t>
            </a:r>
            <a:endParaRPr lang="en-GB" sz="1200" dirty="0">
              <a:solidFill>
                <a:srgbClr val="000000"/>
              </a:solidFill>
              <a:latin typeface="+mj-lt"/>
            </a:endParaRPr>
          </a:p>
        </p:txBody>
      </p:sp>
      <p:sp>
        <p:nvSpPr>
          <p:cNvPr id="4" name="TextBox 3"/>
          <p:cNvSpPr txBox="1"/>
          <p:nvPr/>
        </p:nvSpPr>
        <p:spPr>
          <a:xfrm>
            <a:off x="1907704" y="2164214"/>
            <a:ext cx="1471878" cy="353943"/>
          </a:xfrm>
          <a:prstGeom prst="rect">
            <a:avLst/>
          </a:prstGeom>
          <a:noFill/>
        </p:spPr>
        <p:txBody>
          <a:bodyPr wrap="none" rtlCol="0">
            <a:spAutoFit/>
          </a:bodyPr>
          <a:lstStyle/>
          <a:p>
            <a:r>
              <a:rPr lang="en-GB" sz="1700" dirty="0" smtClean="0">
                <a:solidFill>
                  <a:srgbClr val="C00000"/>
                </a:solidFill>
              </a:rPr>
              <a:t>Globalisation</a:t>
            </a:r>
            <a:endParaRPr lang="en-GB" sz="1700" dirty="0">
              <a:solidFill>
                <a:srgbClr val="C00000"/>
              </a:solidFill>
            </a:endParaRPr>
          </a:p>
        </p:txBody>
      </p:sp>
      <p:sp>
        <p:nvSpPr>
          <p:cNvPr id="9" name="TextBox 8"/>
          <p:cNvSpPr txBox="1"/>
          <p:nvPr/>
        </p:nvSpPr>
        <p:spPr>
          <a:xfrm>
            <a:off x="3963150" y="2164212"/>
            <a:ext cx="1390124" cy="353943"/>
          </a:xfrm>
          <a:prstGeom prst="rect">
            <a:avLst/>
          </a:prstGeom>
          <a:noFill/>
        </p:spPr>
        <p:txBody>
          <a:bodyPr wrap="none" rtlCol="0">
            <a:spAutoFit/>
          </a:bodyPr>
          <a:lstStyle/>
          <a:p>
            <a:r>
              <a:rPr lang="en-GB" sz="1700" dirty="0" smtClean="0">
                <a:solidFill>
                  <a:srgbClr val="C00000"/>
                </a:solidFill>
              </a:rPr>
              <a:t>Reallocation</a:t>
            </a:r>
            <a:endParaRPr lang="en-GB" sz="1700" dirty="0">
              <a:solidFill>
                <a:srgbClr val="C00000"/>
              </a:solidFill>
            </a:endParaRPr>
          </a:p>
        </p:txBody>
      </p:sp>
      <p:sp>
        <p:nvSpPr>
          <p:cNvPr id="10" name="TextBox 9"/>
          <p:cNvSpPr txBox="1"/>
          <p:nvPr/>
        </p:nvSpPr>
        <p:spPr>
          <a:xfrm>
            <a:off x="5659274" y="2164214"/>
            <a:ext cx="2651688" cy="353943"/>
          </a:xfrm>
          <a:prstGeom prst="rect">
            <a:avLst/>
          </a:prstGeom>
          <a:noFill/>
        </p:spPr>
        <p:txBody>
          <a:bodyPr wrap="none" rtlCol="0">
            <a:spAutoFit/>
          </a:bodyPr>
          <a:lstStyle/>
          <a:p>
            <a:r>
              <a:rPr lang="en-GB" sz="1700" dirty="0" smtClean="0">
                <a:solidFill>
                  <a:srgbClr val="C00000"/>
                </a:solidFill>
              </a:rPr>
              <a:t>Knowledge-Based Capital</a:t>
            </a:r>
            <a:endParaRPr lang="en-GB" sz="1700" dirty="0">
              <a:solidFill>
                <a:srgbClr val="C00000"/>
              </a:solidFill>
            </a:endParaRPr>
          </a:p>
        </p:txBody>
      </p:sp>
      <p:sp>
        <p:nvSpPr>
          <p:cNvPr id="5" name="Rectangle 4"/>
          <p:cNvSpPr/>
          <p:nvPr/>
        </p:nvSpPr>
        <p:spPr>
          <a:xfrm>
            <a:off x="3963150" y="5661248"/>
            <a:ext cx="1390124" cy="50405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300083" y="1340768"/>
            <a:ext cx="8232357" cy="646331"/>
          </a:xfrm>
          <a:prstGeom prst="rect">
            <a:avLst/>
          </a:prstGeom>
          <a:noFill/>
        </p:spPr>
        <p:txBody>
          <a:bodyPr wrap="square" rtlCol="0">
            <a:spAutoFit/>
          </a:bodyPr>
          <a:lstStyle/>
          <a:p>
            <a:pPr algn="ctr"/>
            <a:r>
              <a:rPr lang="en-GB" b="1" dirty="0">
                <a:solidFill>
                  <a:schemeClr val="accent3"/>
                </a:solidFill>
                <a:latin typeface="Calibri" pitchFamily="34" charset="0"/>
              </a:rPr>
              <a:t>Estimated frontier </a:t>
            </a:r>
            <a:r>
              <a:rPr lang="en-GB" b="1" dirty="0" err="1">
                <a:solidFill>
                  <a:schemeClr val="accent3"/>
                </a:solidFill>
                <a:latin typeface="Calibri" pitchFamily="34" charset="0"/>
              </a:rPr>
              <a:t>spillover</a:t>
            </a:r>
            <a:r>
              <a:rPr lang="en-GB" b="1" dirty="0">
                <a:solidFill>
                  <a:schemeClr val="accent3"/>
                </a:solidFill>
                <a:latin typeface="Calibri" pitchFamily="34" charset="0"/>
              </a:rPr>
              <a:t> (% p.a.) associated with a 2 percentage point increase in MFP growth at the global productivity frontier</a:t>
            </a:r>
          </a:p>
        </p:txBody>
      </p:sp>
      <p:sp>
        <p:nvSpPr>
          <p:cNvPr id="6" name="Oval 5"/>
          <p:cNvSpPr/>
          <p:nvPr/>
        </p:nvSpPr>
        <p:spPr>
          <a:xfrm>
            <a:off x="4283968" y="5085184"/>
            <a:ext cx="936104" cy="504056"/>
          </a:xfrm>
          <a:prstGeom prst="ellipse">
            <a:avLst/>
          </a:prstGeom>
          <a:solidFill>
            <a:schemeClr val="accent1">
              <a:alpha val="6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5656370" y="5058990"/>
            <a:ext cx="1000958" cy="504056"/>
          </a:xfrm>
          <a:prstGeom prst="ellipse">
            <a:avLst/>
          </a:prstGeom>
          <a:solidFill>
            <a:schemeClr val="accent1">
              <a:alpha val="6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433258" y="281913"/>
            <a:ext cx="8352928" cy="954107"/>
          </a:xfrm>
          <a:prstGeom prst="rect">
            <a:avLst/>
          </a:prstGeom>
        </p:spPr>
        <p:txBody>
          <a:bodyPr wrap="square">
            <a:spAutoFit/>
          </a:bodyPr>
          <a:lstStyle/>
          <a:p>
            <a:pPr algn="ctr">
              <a:defRPr/>
            </a:pPr>
            <a:r>
              <a:rPr lang="en-GB" sz="2800" b="1" dirty="0" smtClean="0">
                <a:solidFill>
                  <a:schemeClr val="tx2"/>
                </a:solidFill>
                <a:latin typeface="+mj-lt"/>
              </a:rPr>
              <a:t>Features of Italy’s business environment hinder the diffusion of innovation…</a:t>
            </a:r>
            <a:endParaRPr lang="en-GB" sz="2800" b="1" dirty="0">
              <a:solidFill>
                <a:schemeClr val="tx2"/>
              </a:solidFill>
              <a:latin typeface="+mj-lt"/>
            </a:endParaRPr>
          </a:p>
        </p:txBody>
      </p:sp>
      <p:sp>
        <p:nvSpPr>
          <p:cNvPr id="16"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62362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2" name="TextBox 7"/>
          <p:cNvSpPr txBox="1">
            <a:spLocks noChangeArrowheads="1"/>
          </p:cNvSpPr>
          <p:nvPr/>
        </p:nvSpPr>
        <p:spPr bwMode="auto">
          <a:xfrm>
            <a:off x="683568" y="5798059"/>
            <a:ext cx="774083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rgbClr val="296FC3"/>
                </a:solidFill>
                <a:latin typeface="Georgia" pitchFamily="18" charset="0"/>
                <a:cs typeface="Arial" pitchFamily="34" charset="0"/>
              </a:defRPr>
            </a:lvl1pPr>
            <a:lvl2pPr marL="742950" indent="-285750" eaLnBrk="0" hangingPunct="0">
              <a:defRPr sz="2000">
                <a:solidFill>
                  <a:srgbClr val="296FC3"/>
                </a:solidFill>
                <a:latin typeface="Georgia" pitchFamily="18" charset="0"/>
                <a:cs typeface="Arial" pitchFamily="34" charset="0"/>
              </a:defRPr>
            </a:lvl2pPr>
            <a:lvl3pPr marL="1143000" indent="-228600" eaLnBrk="0" hangingPunct="0">
              <a:defRPr sz="2000">
                <a:solidFill>
                  <a:srgbClr val="296FC3"/>
                </a:solidFill>
                <a:latin typeface="Georgia" pitchFamily="18" charset="0"/>
                <a:cs typeface="Arial" pitchFamily="34" charset="0"/>
              </a:defRPr>
            </a:lvl3pPr>
            <a:lvl4pPr marL="1600200" indent="-228600" eaLnBrk="0" hangingPunct="0">
              <a:defRPr sz="2000">
                <a:solidFill>
                  <a:srgbClr val="296FC3"/>
                </a:solidFill>
                <a:latin typeface="Georgia" pitchFamily="18" charset="0"/>
                <a:cs typeface="Arial" pitchFamily="34" charset="0"/>
              </a:defRPr>
            </a:lvl4pPr>
            <a:lvl5pPr marL="2057400" indent="-228600" eaLnBrk="0" hangingPunct="0">
              <a:defRPr sz="2000">
                <a:solidFill>
                  <a:srgbClr val="296FC3"/>
                </a:solidFill>
                <a:latin typeface="Georgia" pitchFamily="18" charset="0"/>
                <a:cs typeface="Arial" pitchFamily="34" charset="0"/>
              </a:defRPr>
            </a:lvl5pPr>
            <a:lvl6pPr marL="2514600" indent="-228600" eaLnBrk="0" fontAlgn="base" hangingPunct="0">
              <a:spcBef>
                <a:spcPct val="0"/>
              </a:spcBef>
              <a:spcAft>
                <a:spcPct val="0"/>
              </a:spcAft>
              <a:defRPr sz="2000">
                <a:solidFill>
                  <a:srgbClr val="296FC3"/>
                </a:solidFill>
                <a:latin typeface="Georgia" pitchFamily="18" charset="0"/>
                <a:cs typeface="Arial" pitchFamily="34" charset="0"/>
              </a:defRPr>
            </a:lvl6pPr>
            <a:lvl7pPr marL="2971800" indent="-228600" eaLnBrk="0" fontAlgn="base" hangingPunct="0">
              <a:spcBef>
                <a:spcPct val="0"/>
              </a:spcBef>
              <a:spcAft>
                <a:spcPct val="0"/>
              </a:spcAft>
              <a:defRPr sz="2000">
                <a:solidFill>
                  <a:srgbClr val="296FC3"/>
                </a:solidFill>
                <a:latin typeface="Georgia" pitchFamily="18" charset="0"/>
                <a:cs typeface="Arial" pitchFamily="34" charset="0"/>
              </a:defRPr>
            </a:lvl7pPr>
            <a:lvl8pPr marL="3429000" indent="-228600" eaLnBrk="0" fontAlgn="base" hangingPunct="0">
              <a:spcBef>
                <a:spcPct val="0"/>
              </a:spcBef>
              <a:spcAft>
                <a:spcPct val="0"/>
              </a:spcAft>
              <a:defRPr sz="2000">
                <a:solidFill>
                  <a:srgbClr val="296FC3"/>
                </a:solidFill>
                <a:latin typeface="Georgia" pitchFamily="18" charset="0"/>
                <a:cs typeface="Arial" pitchFamily="34" charset="0"/>
              </a:defRPr>
            </a:lvl8pPr>
            <a:lvl9pPr marL="3886200" indent="-228600" eaLnBrk="0" fontAlgn="base" hangingPunct="0">
              <a:spcBef>
                <a:spcPct val="0"/>
              </a:spcBef>
              <a:spcAft>
                <a:spcPct val="0"/>
              </a:spcAft>
              <a:defRPr sz="2000">
                <a:solidFill>
                  <a:srgbClr val="296FC3"/>
                </a:solidFill>
                <a:latin typeface="Georgia" pitchFamily="18" charset="0"/>
                <a:cs typeface="Arial" pitchFamily="34" charset="0"/>
              </a:defRPr>
            </a:lvl9pPr>
          </a:lstStyle>
          <a:p>
            <a:pPr eaLnBrk="1" hangingPunct="1"/>
            <a:r>
              <a:rPr lang="en-US" altLang="en-US" sz="1100" b="1" i="1" dirty="0">
                <a:solidFill>
                  <a:srgbClr val="000000"/>
                </a:solidFill>
                <a:latin typeface="+mj-lt"/>
                <a:cs typeface="+mn-cs"/>
              </a:rPr>
              <a:t>Note: </a:t>
            </a:r>
            <a:r>
              <a:rPr lang="en-US" altLang="en-US" sz="1100" dirty="0">
                <a:solidFill>
                  <a:srgbClr val="000000"/>
                </a:solidFill>
                <a:latin typeface="+mj-lt"/>
                <a:cs typeface="+mn-cs"/>
              </a:rPr>
              <a:t>The figure shows the percentage of workers who are either over- or under- skilled and the simulated gains to allocative efficiency rom reducing skill mismatch in each country to the best practice level of mismatch. The figures are based on OECD calculations using OECD Survey of Adult Skills (2012).</a:t>
            </a:r>
          </a:p>
          <a:p>
            <a:pPr eaLnBrk="1" hangingPunct="1"/>
            <a:r>
              <a:rPr lang="en-US" altLang="en-US" sz="1100" b="1" i="1" dirty="0">
                <a:solidFill>
                  <a:srgbClr val="000000"/>
                </a:solidFill>
                <a:latin typeface="+mj-lt"/>
                <a:cs typeface="+mn-cs"/>
              </a:rPr>
              <a:t>Source:</a:t>
            </a:r>
            <a:r>
              <a:rPr lang="en-US" altLang="en-US" sz="1100" dirty="0">
                <a:solidFill>
                  <a:srgbClr val="000000"/>
                </a:solidFill>
                <a:latin typeface="+mj-lt"/>
                <a:cs typeface="+mn-cs"/>
              </a:rPr>
              <a:t>  M. </a:t>
            </a:r>
            <a:r>
              <a:rPr lang="en-US" altLang="en-US" sz="1100" dirty="0" err="1">
                <a:solidFill>
                  <a:srgbClr val="000000"/>
                </a:solidFill>
                <a:latin typeface="+mj-lt"/>
                <a:cs typeface="+mn-cs"/>
              </a:rPr>
              <a:t>Adalet</a:t>
            </a:r>
            <a:r>
              <a:rPr lang="en-US" altLang="en-US" sz="1100" dirty="0">
                <a:solidFill>
                  <a:srgbClr val="000000"/>
                </a:solidFill>
                <a:latin typeface="+mj-lt"/>
                <a:cs typeface="+mn-cs"/>
              </a:rPr>
              <a:t> McGowan and D. Andrews (2015), "</a:t>
            </a:r>
            <a:r>
              <a:rPr lang="en-US" altLang="en-US" sz="1100" dirty="0" err="1">
                <a:solidFill>
                  <a:srgbClr val="000000"/>
                </a:solidFill>
                <a:latin typeface="+mj-lt"/>
                <a:cs typeface="+mn-cs"/>
              </a:rPr>
              <a:t>Labour</a:t>
            </a:r>
            <a:r>
              <a:rPr lang="en-US" altLang="en-US" sz="1100" dirty="0">
                <a:solidFill>
                  <a:srgbClr val="000000"/>
                </a:solidFill>
                <a:latin typeface="+mj-lt"/>
                <a:cs typeface="+mn-cs"/>
              </a:rPr>
              <a:t> Market Mismatch and </a:t>
            </a:r>
            <a:r>
              <a:rPr lang="en-US" altLang="en-US" sz="1100" dirty="0" err="1">
                <a:solidFill>
                  <a:srgbClr val="000000"/>
                </a:solidFill>
                <a:latin typeface="+mj-lt"/>
                <a:cs typeface="+mn-cs"/>
              </a:rPr>
              <a:t>Labour</a:t>
            </a:r>
            <a:r>
              <a:rPr lang="en-US" altLang="en-US" sz="1100" dirty="0">
                <a:solidFill>
                  <a:srgbClr val="000000"/>
                </a:solidFill>
                <a:latin typeface="+mj-lt"/>
                <a:cs typeface="+mn-cs"/>
              </a:rPr>
              <a:t> Productivity: Evidence from PIAAC Data" OECD Economics Department Working Paper No. 1209.</a:t>
            </a:r>
          </a:p>
        </p:txBody>
      </p:sp>
      <p:sp>
        <p:nvSpPr>
          <p:cNvPr id="22" name="Rectangle 21"/>
          <p:cNvSpPr/>
          <p:nvPr/>
        </p:nvSpPr>
        <p:spPr>
          <a:xfrm>
            <a:off x="107504" y="457508"/>
            <a:ext cx="9036496" cy="954107"/>
          </a:xfrm>
          <a:prstGeom prst="rect">
            <a:avLst/>
          </a:prstGeom>
        </p:spPr>
        <p:txBody>
          <a:bodyPr wrap="square">
            <a:spAutoFit/>
          </a:bodyPr>
          <a:lstStyle/>
          <a:p>
            <a:pPr algn="ctr">
              <a:defRPr/>
            </a:pPr>
            <a:r>
              <a:rPr lang="en-GB" sz="2800" b="1" dirty="0">
                <a:solidFill>
                  <a:schemeClr val="tx2"/>
                </a:solidFill>
                <a:latin typeface="+mj-lt"/>
              </a:rPr>
              <a:t>S</a:t>
            </a:r>
            <a:r>
              <a:rPr lang="en-GB" sz="2800" b="1" dirty="0" smtClean="0">
                <a:solidFill>
                  <a:schemeClr val="tx2"/>
                </a:solidFill>
                <a:latin typeface="+mj-lt"/>
              </a:rPr>
              <a:t>kill mismatches hold back</a:t>
            </a:r>
            <a:r>
              <a:rPr lang="en-GB" sz="2800" b="1" dirty="0">
                <a:solidFill>
                  <a:schemeClr val="tx2"/>
                </a:solidFill>
                <a:latin typeface="+mj-lt"/>
              </a:rPr>
              <a:t> </a:t>
            </a:r>
            <a:r>
              <a:rPr lang="en-GB" sz="2800" b="1" dirty="0" smtClean="0">
                <a:solidFill>
                  <a:schemeClr val="tx2"/>
                </a:solidFill>
                <a:latin typeface="+mj-lt"/>
              </a:rPr>
              <a:t>productivity and wage growth</a:t>
            </a:r>
            <a:endParaRPr lang="en-GB" sz="2800" b="1" dirty="0">
              <a:solidFill>
                <a:schemeClr val="tx2"/>
              </a:solidFill>
              <a:latin typeface="+mj-lt"/>
            </a:endParaRPr>
          </a:p>
        </p:txBody>
      </p:sp>
      <p:sp>
        <p:nvSpPr>
          <p:cNvPr id="24" name="TextBox 23"/>
          <p:cNvSpPr txBox="1"/>
          <p:nvPr/>
        </p:nvSpPr>
        <p:spPr>
          <a:xfrm>
            <a:off x="525182" y="1411615"/>
            <a:ext cx="8201140" cy="369332"/>
          </a:xfrm>
          <a:prstGeom prst="rect">
            <a:avLst/>
          </a:prstGeom>
          <a:noFill/>
        </p:spPr>
        <p:txBody>
          <a:bodyPr wrap="square" rtlCol="0">
            <a:spAutoFit/>
          </a:bodyPr>
          <a:lstStyle/>
          <a:p>
            <a:pPr algn="ctr"/>
            <a:r>
              <a:rPr lang="en-GB" b="1" dirty="0" smtClean="0">
                <a:solidFill>
                  <a:schemeClr val="accent3"/>
                </a:solidFill>
                <a:latin typeface="Calibri" pitchFamily="34" charset="0"/>
              </a:rPr>
              <a:t>Potential gains from reducing skill mismatch</a:t>
            </a:r>
          </a:p>
        </p:txBody>
      </p:sp>
      <p:graphicFrame>
        <p:nvGraphicFramePr>
          <p:cNvPr id="6" name="Chart 5"/>
          <p:cNvGraphicFramePr>
            <a:graphicFrameLocks/>
          </p:cNvGraphicFramePr>
          <p:nvPr>
            <p:extLst>
              <p:ext uri="{D42A27DB-BD31-4B8C-83A1-F6EECF244321}">
                <p14:modId xmlns:p14="http://schemas.microsoft.com/office/powerpoint/2010/main" val="4010052678"/>
              </p:ext>
            </p:extLst>
          </p:nvPr>
        </p:nvGraphicFramePr>
        <p:xfrm>
          <a:off x="1115616" y="2060847"/>
          <a:ext cx="6840760" cy="4032449"/>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889306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107504" y="457508"/>
            <a:ext cx="9036496" cy="954107"/>
          </a:xfrm>
          <a:prstGeom prst="rect">
            <a:avLst/>
          </a:prstGeom>
        </p:spPr>
        <p:txBody>
          <a:bodyPr wrap="square">
            <a:spAutoFit/>
          </a:bodyPr>
          <a:lstStyle/>
          <a:p>
            <a:pPr algn="ctr">
              <a:defRPr/>
            </a:pPr>
            <a:r>
              <a:rPr lang="en-GB" sz="2800" b="1" dirty="0" smtClean="0">
                <a:solidFill>
                  <a:schemeClr val="tx2"/>
                </a:solidFill>
                <a:latin typeface="+mj-lt"/>
              </a:rPr>
              <a:t>Returns to education are low, creating a negative feedback loop between education, skills, growth</a:t>
            </a:r>
            <a:endParaRPr lang="en-GB" sz="2800" b="1" dirty="0">
              <a:solidFill>
                <a:schemeClr val="tx2"/>
              </a:solidFill>
              <a:latin typeface="+mj-lt"/>
            </a:endParaRPr>
          </a:p>
        </p:txBody>
      </p:sp>
      <p:sp>
        <p:nvSpPr>
          <p:cNvPr id="8"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pic>
        <p:nvPicPr>
          <p:cNvPr id="7" name="Picture 2"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696" y="1411615"/>
            <a:ext cx="8917692" cy="5446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4754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2536" y="308233"/>
            <a:ext cx="9721080" cy="492443"/>
          </a:xfrm>
          <a:prstGeom prst="rect">
            <a:avLst/>
          </a:prstGeom>
        </p:spPr>
        <p:txBody>
          <a:bodyPr wrap="square">
            <a:spAutoFit/>
          </a:bodyPr>
          <a:lstStyle/>
          <a:p>
            <a:pPr algn="ctr">
              <a:defRPr/>
            </a:pPr>
            <a:r>
              <a:rPr lang="en-GB" sz="2600" b="1" dirty="0" smtClean="0">
                <a:solidFill>
                  <a:schemeClr val="tx2"/>
                </a:solidFill>
                <a:latin typeface="+mj-lt"/>
              </a:rPr>
              <a:t>Weak trust in government and regulatory enforcement</a:t>
            </a:r>
            <a:endParaRPr lang="en-GB" sz="2600" b="1" dirty="0">
              <a:solidFill>
                <a:schemeClr val="tx2"/>
              </a:solidFill>
              <a:latin typeface="+mj-lt"/>
            </a:endParaRPr>
          </a:p>
        </p:txBody>
      </p:sp>
      <p:sp>
        <p:nvSpPr>
          <p:cNvPr id="9" name="TextBox 8"/>
          <p:cNvSpPr txBox="1"/>
          <p:nvPr/>
        </p:nvSpPr>
        <p:spPr>
          <a:xfrm>
            <a:off x="0" y="768839"/>
            <a:ext cx="4603095" cy="707886"/>
          </a:xfrm>
          <a:prstGeom prst="rect">
            <a:avLst/>
          </a:prstGeom>
          <a:noFill/>
        </p:spPr>
        <p:txBody>
          <a:bodyPr wrap="square" rtlCol="0">
            <a:spAutoFit/>
          </a:bodyPr>
          <a:lstStyle/>
          <a:p>
            <a:pPr algn="ctr"/>
            <a:r>
              <a:rPr lang="en-GB" sz="2000" b="1" dirty="0" smtClean="0">
                <a:solidFill>
                  <a:schemeClr val="accent3"/>
                </a:solidFill>
                <a:latin typeface="Calibri" pitchFamily="34" charset="0"/>
              </a:rPr>
              <a:t>Survey measures of perceived corruption and trust in national government</a:t>
            </a:r>
            <a:endParaRPr lang="en-GB" sz="2000" b="1" dirty="0">
              <a:solidFill>
                <a:schemeClr val="accent3"/>
              </a:solidFill>
              <a:latin typeface="Calibri" pitchFamily="34" charset="0"/>
            </a:endParaRPr>
          </a:p>
        </p:txBody>
      </p:sp>
      <p:graphicFrame>
        <p:nvGraphicFramePr>
          <p:cNvPr id="12" name="Chart 1"/>
          <p:cNvGraphicFramePr>
            <a:graphicFrameLocks/>
          </p:cNvGraphicFramePr>
          <p:nvPr>
            <p:extLst>
              <p:ext uri="{D42A27DB-BD31-4B8C-83A1-F6EECF244321}">
                <p14:modId xmlns:p14="http://schemas.microsoft.com/office/powerpoint/2010/main" val="3637179861"/>
              </p:ext>
            </p:extLst>
          </p:nvPr>
        </p:nvGraphicFramePr>
        <p:xfrm>
          <a:off x="111024" y="1267250"/>
          <a:ext cx="4572000" cy="403395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1"/>
          <p:cNvSpPr txBox="1"/>
          <p:nvPr/>
        </p:nvSpPr>
        <p:spPr>
          <a:xfrm>
            <a:off x="0" y="5445224"/>
            <a:ext cx="9242766" cy="954107"/>
          </a:xfrm>
          <a:prstGeom prst="rect">
            <a:avLst/>
          </a:prstGeom>
          <a:noFill/>
        </p:spPr>
        <p:txBody>
          <a:bodyPr wrap="square" rtlCol="0">
            <a:spAutoFit/>
          </a:bodyPr>
          <a:lstStyle/>
          <a:p>
            <a:r>
              <a:rPr lang="en-US" sz="1100" dirty="0"/>
              <a:t>Note: Confidence in government score is % of "yes" answers to the question: "In this country, do you have confidence in […] national government?" Government corruption is % of “yes” answers to the question: Is corruption widespread throughout the government?” Data for Chile, Germany and the United Kingdom are 2011 rather than 2012. The regulatory enforcement index ranges from 0 (low enforcement) to 1 (high enforcement). Data for Iceland, Ireland, Israel, Luxembourg, Slovak Republic, Switzerland are not </a:t>
            </a:r>
            <a:r>
              <a:rPr lang="en-US" sz="1100" dirty="0" smtClean="0"/>
              <a:t>available. </a:t>
            </a:r>
          </a:p>
          <a:p>
            <a:r>
              <a:rPr lang="en-US" sz="1100" dirty="0" smtClean="0"/>
              <a:t>S</a:t>
            </a:r>
            <a:r>
              <a:rPr lang="en-GB" sz="1100" dirty="0" err="1" smtClean="0"/>
              <a:t>ource</a:t>
            </a:r>
            <a:r>
              <a:rPr lang="en-GB" sz="1100" dirty="0" smtClean="0"/>
              <a:t>: </a:t>
            </a:r>
            <a:r>
              <a:rPr lang="en-GB" sz="1100" dirty="0"/>
              <a:t>Gallup World Poll and World Justice Project </a:t>
            </a:r>
            <a:r>
              <a:rPr lang="en-GB" sz="1200" dirty="0"/>
              <a:t>.</a:t>
            </a:r>
          </a:p>
        </p:txBody>
      </p:sp>
      <p:sp>
        <p:nvSpPr>
          <p:cNvPr id="8"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graphicFrame>
        <p:nvGraphicFramePr>
          <p:cNvPr id="10" name="Chart 6"/>
          <p:cNvGraphicFramePr>
            <a:graphicFrameLocks/>
          </p:cNvGraphicFramePr>
          <p:nvPr>
            <p:extLst>
              <p:ext uri="{D42A27DB-BD31-4B8C-83A1-F6EECF244321}">
                <p14:modId xmlns:p14="http://schemas.microsoft.com/office/powerpoint/2010/main" val="3183063855"/>
              </p:ext>
            </p:extLst>
          </p:nvPr>
        </p:nvGraphicFramePr>
        <p:xfrm>
          <a:off x="4603095" y="1203673"/>
          <a:ext cx="4513092" cy="4601591"/>
        </p:xfrm>
        <a:graphic>
          <a:graphicData uri="http://schemas.openxmlformats.org/drawingml/2006/chart">
            <c:chart xmlns:c="http://schemas.openxmlformats.org/drawingml/2006/chart" xmlns:r="http://schemas.openxmlformats.org/officeDocument/2006/relationships" r:id="rId4"/>
          </a:graphicData>
        </a:graphic>
      </p:graphicFrame>
      <p:sp>
        <p:nvSpPr>
          <p:cNvPr id="13" name="TextBox 12"/>
          <p:cNvSpPr txBox="1"/>
          <p:nvPr/>
        </p:nvSpPr>
        <p:spPr>
          <a:xfrm>
            <a:off x="4651691" y="922727"/>
            <a:ext cx="4464496" cy="400110"/>
          </a:xfrm>
          <a:prstGeom prst="rect">
            <a:avLst/>
          </a:prstGeom>
          <a:noFill/>
        </p:spPr>
        <p:txBody>
          <a:bodyPr wrap="square" rtlCol="0">
            <a:spAutoFit/>
          </a:bodyPr>
          <a:lstStyle/>
          <a:p>
            <a:pPr algn="ctr"/>
            <a:r>
              <a:rPr lang="en-GB" sz="2000" b="1" dirty="0" smtClean="0">
                <a:solidFill>
                  <a:schemeClr val="accent3"/>
                </a:solidFill>
                <a:latin typeface="Calibri" pitchFamily="34" charset="0"/>
              </a:rPr>
              <a:t>Regulatory enforcement index</a:t>
            </a:r>
            <a:endParaRPr lang="en-GB" sz="2000" b="1" dirty="0">
              <a:solidFill>
                <a:schemeClr val="accent3"/>
              </a:solidFill>
              <a:latin typeface="Calibri" pitchFamily="34" charset="0"/>
            </a:endParaRPr>
          </a:p>
        </p:txBody>
      </p:sp>
    </p:spTree>
    <p:extLst>
      <p:ext uri="{BB962C8B-B14F-4D97-AF65-F5344CB8AC3E}">
        <p14:creationId xmlns:p14="http://schemas.microsoft.com/office/powerpoint/2010/main" val="30350470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55576" y="456341"/>
            <a:ext cx="7632848" cy="523220"/>
          </a:xfrm>
          <a:prstGeom prst="rect">
            <a:avLst/>
          </a:prstGeom>
        </p:spPr>
        <p:txBody>
          <a:bodyPr wrap="square">
            <a:spAutoFit/>
          </a:bodyPr>
          <a:lstStyle/>
          <a:p>
            <a:pPr algn="ctr">
              <a:defRPr/>
            </a:pPr>
            <a:r>
              <a:rPr lang="en-GB" sz="2800" b="1" dirty="0">
                <a:solidFill>
                  <a:schemeClr val="tx2"/>
                </a:solidFill>
                <a:latin typeface="+mj-lt"/>
              </a:rPr>
              <a:t>Summing up</a:t>
            </a:r>
            <a:endParaRPr lang="en-GB" sz="2800" b="1" dirty="0">
              <a:solidFill>
                <a:srgbClr val="727272"/>
              </a:solidFill>
              <a:latin typeface="+mj-lt"/>
            </a:endParaRPr>
          </a:p>
        </p:txBody>
      </p:sp>
      <p:graphicFrame>
        <p:nvGraphicFramePr>
          <p:cNvPr id="3" name="Diagram 2"/>
          <p:cNvGraphicFramePr/>
          <p:nvPr>
            <p:extLst>
              <p:ext uri="{D42A27DB-BD31-4B8C-83A1-F6EECF244321}">
                <p14:modId xmlns:p14="http://schemas.microsoft.com/office/powerpoint/2010/main" val="2628962888"/>
              </p:ext>
            </p:extLst>
          </p:nvPr>
        </p:nvGraphicFramePr>
        <p:xfrm>
          <a:off x="467544" y="1556792"/>
          <a:ext cx="8280920"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3526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11560" y="1628800"/>
            <a:ext cx="8229600" cy="4608512"/>
          </a:xfrm>
        </p:spPr>
        <p:txBody>
          <a:bodyPr>
            <a:normAutofit/>
          </a:bodyPr>
          <a:lstStyle/>
          <a:p>
            <a:pPr marL="914400" lvl="1" indent="-514350">
              <a:buFont typeface="Wingdings" panose="05000000000000000000" pitchFamily="2" charset="2"/>
              <a:buChar char="§"/>
            </a:pPr>
            <a:r>
              <a:rPr lang="en-GB" sz="3200" b="1" dirty="0" smtClean="0"/>
              <a:t>The global outlook</a:t>
            </a:r>
          </a:p>
          <a:p>
            <a:pPr marL="914400" lvl="1" indent="-514350">
              <a:buFont typeface="Wingdings" panose="05000000000000000000" pitchFamily="2" charset="2"/>
              <a:buChar char="§"/>
            </a:pPr>
            <a:r>
              <a:rPr lang="en-GB" sz="3200" b="1" dirty="0" smtClean="0"/>
              <a:t>Europe: a lagging region (starting to catch up?)</a:t>
            </a:r>
          </a:p>
          <a:p>
            <a:pPr marL="914400" lvl="1" indent="-514350">
              <a:buFont typeface="Wingdings" panose="05000000000000000000" pitchFamily="2" charset="2"/>
              <a:buChar char="§"/>
            </a:pPr>
            <a:r>
              <a:rPr lang="en-GB" sz="3200" b="1" dirty="0" smtClean="0"/>
              <a:t>Italy: a laggard within Europe (signs of a pick-up?)</a:t>
            </a:r>
          </a:p>
          <a:p>
            <a:pPr marL="914400" lvl="1" indent="-514350">
              <a:buFont typeface="Wingdings" panose="05000000000000000000" pitchFamily="2" charset="2"/>
              <a:buChar char="§"/>
            </a:pPr>
            <a:r>
              <a:rPr lang="en-GB" sz="3200" b="1" dirty="0" smtClean="0"/>
              <a:t>Structural factors holding back improved economic performance in Italy</a:t>
            </a:r>
            <a:endParaRPr lang="en-GB" sz="3600" b="1" dirty="0" smtClean="0"/>
          </a:p>
          <a:p>
            <a:endParaRPr lang="en-GB" dirty="0"/>
          </a:p>
        </p:txBody>
      </p:sp>
      <p:sp>
        <p:nvSpPr>
          <p:cNvPr id="6" name="Rectangle 5"/>
          <p:cNvSpPr/>
          <p:nvPr/>
        </p:nvSpPr>
        <p:spPr>
          <a:xfrm>
            <a:off x="0" y="520224"/>
            <a:ext cx="9144000" cy="523220"/>
          </a:xfrm>
          <a:prstGeom prst="rect">
            <a:avLst/>
          </a:prstGeom>
        </p:spPr>
        <p:txBody>
          <a:bodyPr wrap="square">
            <a:spAutoFit/>
          </a:bodyPr>
          <a:lstStyle/>
          <a:p>
            <a:pPr algn="ctr">
              <a:defRPr/>
            </a:pPr>
            <a:r>
              <a:rPr lang="en-GB" sz="2800" b="1" dirty="0" smtClean="0">
                <a:solidFill>
                  <a:schemeClr val="tx2"/>
                </a:solidFill>
                <a:latin typeface="+mj-lt"/>
              </a:rPr>
              <a:t>Road Map</a:t>
            </a:r>
            <a:endParaRPr lang="en-GB" sz="2800" b="1" dirty="0">
              <a:solidFill>
                <a:srgbClr val="727272"/>
              </a:solidFill>
              <a:latin typeface="+mj-lt"/>
            </a:endParaRPr>
          </a:p>
        </p:txBody>
      </p:sp>
    </p:spTree>
    <p:extLst>
      <p:ext uri="{BB962C8B-B14F-4D97-AF65-F5344CB8AC3E}">
        <p14:creationId xmlns:p14="http://schemas.microsoft.com/office/powerpoint/2010/main" val="2974184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287804"/>
            <a:ext cx="8230225" cy="954107"/>
          </a:xfrm>
          <a:prstGeom prst="rect">
            <a:avLst/>
          </a:prstGeom>
        </p:spPr>
        <p:txBody>
          <a:bodyPr wrap="square">
            <a:spAutoFit/>
          </a:bodyPr>
          <a:lstStyle/>
          <a:p>
            <a:pPr algn="ctr">
              <a:defRPr/>
            </a:pPr>
            <a:r>
              <a:rPr lang="en-US" sz="2800" b="1" dirty="0">
                <a:solidFill>
                  <a:schemeClr val="tx2"/>
                </a:solidFill>
                <a:latin typeface="+mj-lt"/>
                <a:cs typeface="+mn-cs"/>
              </a:rPr>
              <a:t>Global growth is projected to </a:t>
            </a:r>
            <a:r>
              <a:rPr lang="en-US" sz="2800" b="1" dirty="0" smtClean="0">
                <a:solidFill>
                  <a:schemeClr val="tx2"/>
                </a:solidFill>
                <a:latin typeface="+mj-lt"/>
                <a:cs typeface="+mn-cs"/>
              </a:rPr>
              <a:t>strengthen</a:t>
            </a:r>
            <a:r>
              <a:rPr lang="en-US" sz="2800" b="1" dirty="0">
                <a:solidFill>
                  <a:schemeClr val="tx2"/>
                </a:solidFill>
                <a:latin typeface="+mj-lt"/>
                <a:cs typeface="+mn-cs"/>
              </a:rPr>
              <a:t>, though remaining below long-run </a:t>
            </a:r>
            <a:r>
              <a:rPr lang="en-US" sz="2800" b="1" dirty="0" smtClean="0">
                <a:solidFill>
                  <a:schemeClr val="tx2"/>
                </a:solidFill>
                <a:latin typeface="+mj-lt"/>
                <a:cs typeface="+mn-cs"/>
              </a:rPr>
              <a:t>averages</a:t>
            </a:r>
            <a:endParaRPr lang="en-GB" sz="2800" b="1" dirty="0">
              <a:solidFill>
                <a:schemeClr val="tx2"/>
              </a:solidFill>
              <a:latin typeface="+mj-lt"/>
              <a:cs typeface="+mn-cs"/>
            </a:endParaRPr>
          </a:p>
        </p:txBody>
      </p:sp>
      <p:sp>
        <p:nvSpPr>
          <p:cNvPr id="5" name="TextBox 4"/>
          <p:cNvSpPr txBox="1"/>
          <p:nvPr/>
        </p:nvSpPr>
        <p:spPr>
          <a:xfrm>
            <a:off x="303714" y="1723817"/>
            <a:ext cx="7056422" cy="615553"/>
          </a:xfrm>
          <a:prstGeom prst="rect">
            <a:avLst/>
          </a:prstGeom>
          <a:noFill/>
        </p:spPr>
        <p:txBody>
          <a:bodyPr wrap="square" rtlCol="0">
            <a:spAutoFit/>
          </a:bodyPr>
          <a:lstStyle/>
          <a:p>
            <a:pPr algn="ctr"/>
            <a:r>
              <a:rPr lang="en-GB" b="1" dirty="0">
                <a:solidFill>
                  <a:schemeClr val="accent3"/>
                </a:solidFill>
                <a:latin typeface="+mj-lt"/>
              </a:rPr>
              <a:t>Real GDP growth</a:t>
            </a:r>
          </a:p>
          <a:p>
            <a:pPr algn="ctr"/>
            <a:r>
              <a:rPr lang="en-GB" sz="1600" i="1" dirty="0">
                <a:solidFill>
                  <a:schemeClr val="accent3"/>
                </a:solidFill>
                <a:latin typeface="+mj-lt"/>
              </a:rPr>
              <a:t>Per cent, seasonally adjusted annualised rate</a:t>
            </a:r>
          </a:p>
        </p:txBody>
      </p:sp>
      <p:sp>
        <p:nvSpPr>
          <p:cNvPr id="7" name="TextBox 6"/>
          <p:cNvSpPr txBox="1"/>
          <p:nvPr/>
        </p:nvSpPr>
        <p:spPr>
          <a:xfrm>
            <a:off x="899592" y="6045842"/>
            <a:ext cx="7233146" cy="307777"/>
          </a:xfrm>
          <a:prstGeom prst="rect">
            <a:avLst/>
          </a:prstGeom>
          <a:noFill/>
        </p:spPr>
        <p:txBody>
          <a:bodyPr wrap="square" rtlCol="0">
            <a:spAutoFit/>
          </a:bodyPr>
          <a:lstStyle/>
          <a:p>
            <a:r>
              <a:rPr lang="en-US" sz="1400" b="1" i="1" dirty="0">
                <a:solidFill>
                  <a:srgbClr val="000000"/>
                </a:solidFill>
                <a:latin typeface="+mj-lt"/>
              </a:rPr>
              <a:t>Source:</a:t>
            </a:r>
            <a:r>
              <a:rPr lang="en-US" sz="1400" i="1" dirty="0">
                <a:solidFill>
                  <a:srgbClr val="000000"/>
                </a:solidFill>
                <a:latin typeface="+mj-lt"/>
              </a:rPr>
              <a:t> </a:t>
            </a:r>
            <a:r>
              <a:rPr lang="en-US" sz="1400" i="1" dirty="0" smtClean="0">
                <a:solidFill>
                  <a:srgbClr val="000000"/>
                </a:solidFill>
                <a:latin typeface="+mj-lt"/>
              </a:rPr>
              <a:t>June 2015 </a:t>
            </a:r>
            <a:r>
              <a:rPr lang="en-US" sz="1400" dirty="0" smtClean="0">
                <a:solidFill>
                  <a:srgbClr val="000000"/>
                </a:solidFill>
                <a:latin typeface="+mj-lt"/>
              </a:rPr>
              <a:t>Economic Outlook database.</a:t>
            </a:r>
            <a:endParaRPr lang="en-GB" sz="1400" dirty="0">
              <a:solidFill>
                <a:srgbClr val="000000"/>
              </a:solidFill>
              <a:latin typeface="+mj-lt"/>
            </a:endParaRPr>
          </a:p>
        </p:txBody>
      </p:sp>
      <p:graphicFrame>
        <p:nvGraphicFramePr>
          <p:cNvPr id="3" name="Diagram 8"/>
          <p:cNvGraphicFramePr/>
          <p:nvPr>
            <p:extLst>
              <p:ext uri="{D42A27DB-BD31-4B8C-83A1-F6EECF244321}">
                <p14:modId xmlns:p14="http://schemas.microsoft.com/office/powerpoint/2010/main" val="2600769032"/>
              </p:ext>
            </p:extLst>
          </p:nvPr>
        </p:nvGraphicFramePr>
        <p:xfrm>
          <a:off x="6588224" y="1412776"/>
          <a:ext cx="2223458"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Chart 8"/>
          <p:cNvGraphicFramePr>
            <a:graphicFrameLocks/>
          </p:cNvGraphicFramePr>
          <p:nvPr>
            <p:extLst>
              <p:ext uri="{D42A27DB-BD31-4B8C-83A1-F6EECF244321}">
                <p14:modId xmlns:p14="http://schemas.microsoft.com/office/powerpoint/2010/main" val="3756617009"/>
              </p:ext>
            </p:extLst>
          </p:nvPr>
        </p:nvGraphicFramePr>
        <p:xfrm>
          <a:off x="971600" y="2542131"/>
          <a:ext cx="7049879" cy="3657600"/>
        </p:xfrm>
        <a:graphic>
          <a:graphicData uri="http://schemas.openxmlformats.org/drawingml/2006/chart">
            <c:chart xmlns:c="http://schemas.openxmlformats.org/drawingml/2006/chart" xmlns:r="http://schemas.openxmlformats.org/officeDocument/2006/relationships" r:id="rId8"/>
          </a:graphicData>
        </a:graphic>
      </p:graphicFrame>
      <p:sp>
        <p:nvSpPr>
          <p:cNvPr id="13" name="TextBox 11"/>
          <p:cNvSpPr txBox="1"/>
          <p:nvPr/>
        </p:nvSpPr>
        <p:spPr>
          <a:xfrm>
            <a:off x="0" y="-89440"/>
            <a:ext cx="148311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Outlook</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3604829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2234" y="2601771"/>
            <a:ext cx="8329961" cy="1077218"/>
          </a:xfrm>
          <a:prstGeom prst="rect">
            <a:avLst/>
          </a:prstGeom>
        </p:spPr>
        <p:txBody>
          <a:bodyPr wrap="square">
            <a:spAutoFit/>
          </a:bodyPr>
          <a:lstStyle/>
          <a:p>
            <a:pPr algn="ctr">
              <a:defRPr/>
            </a:pPr>
            <a:r>
              <a:rPr lang="en-GB" sz="3200" b="1" dirty="0">
                <a:solidFill>
                  <a:schemeClr val="tx2"/>
                </a:solidFill>
                <a:latin typeface="+mj-lt"/>
              </a:rPr>
              <a:t>Despite the prospective improvement, the world economy only rates a “B-”</a:t>
            </a:r>
            <a:endParaRPr lang="en-GB" sz="4000" b="1" dirty="0">
              <a:solidFill>
                <a:schemeClr val="tx2">
                  <a:lumMod val="60000"/>
                  <a:lumOff val="40000"/>
                </a:schemeClr>
              </a:solidFill>
              <a:latin typeface="+mj-lt"/>
              <a:cs typeface="+mn-cs"/>
            </a:endParaRPr>
          </a:p>
        </p:txBody>
      </p:sp>
    </p:spTree>
    <p:extLst>
      <p:ext uri="{BB962C8B-B14F-4D97-AF65-F5344CB8AC3E}">
        <p14:creationId xmlns:p14="http://schemas.microsoft.com/office/powerpoint/2010/main" val="3389447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62583" y="478702"/>
            <a:ext cx="7719732" cy="523220"/>
          </a:xfrm>
          <a:prstGeom prst="rect">
            <a:avLst/>
          </a:prstGeom>
        </p:spPr>
        <p:txBody>
          <a:bodyPr wrap="square">
            <a:spAutoFit/>
          </a:bodyPr>
          <a:lstStyle/>
          <a:p>
            <a:pPr algn="ctr">
              <a:defRPr/>
            </a:pPr>
            <a:r>
              <a:rPr lang="en-GB" sz="2800" b="1" dirty="0">
                <a:solidFill>
                  <a:schemeClr val="tx2"/>
                </a:solidFill>
                <a:latin typeface="+mj-lt"/>
              </a:rPr>
              <a:t>Scarring of the </a:t>
            </a:r>
            <a:r>
              <a:rPr lang="en-GB" sz="2800" b="1" dirty="0" smtClean="0">
                <a:solidFill>
                  <a:schemeClr val="tx2"/>
                </a:solidFill>
                <a:latin typeface="+mj-lt"/>
              </a:rPr>
              <a:t>labour market persists</a:t>
            </a:r>
            <a:endParaRPr lang="en-GB" sz="2400" b="1" dirty="0">
              <a:solidFill>
                <a:schemeClr val="tx2"/>
              </a:solidFill>
              <a:latin typeface="+mj-lt"/>
            </a:endParaRPr>
          </a:p>
        </p:txBody>
      </p:sp>
      <p:sp>
        <p:nvSpPr>
          <p:cNvPr id="6" name="TextBox 5"/>
          <p:cNvSpPr txBox="1"/>
          <p:nvPr/>
        </p:nvSpPr>
        <p:spPr>
          <a:xfrm>
            <a:off x="548639" y="1441405"/>
            <a:ext cx="4335595" cy="666849"/>
          </a:xfrm>
          <a:prstGeom prst="rect">
            <a:avLst/>
          </a:prstGeom>
          <a:noFill/>
        </p:spPr>
        <p:txBody>
          <a:bodyPr wrap="square" rtlCol="0">
            <a:spAutoFit/>
          </a:bodyPr>
          <a:lstStyle/>
          <a:p>
            <a:pPr algn="ctr"/>
            <a:r>
              <a:rPr lang="en-US" sz="1400" b="1" dirty="0">
                <a:solidFill>
                  <a:srgbClr val="73B632"/>
                </a:solidFill>
                <a:latin typeface="+mj-lt"/>
              </a:rPr>
              <a:t>Long-term unemployed (more than one year) </a:t>
            </a:r>
          </a:p>
          <a:p>
            <a:pPr algn="ctr"/>
            <a:r>
              <a:rPr lang="en-US" sz="1400" dirty="0" smtClean="0">
                <a:solidFill>
                  <a:srgbClr val="73B632"/>
                </a:solidFill>
                <a:latin typeface="+mj-lt"/>
              </a:rPr>
              <a:t>Per cent of </a:t>
            </a:r>
            <a:r>
              <a:rPr lang="en-US" sz="1400" dirty="0">
                <a:solidFill>
                  <a:srgbClr val="73B632"/>
                </a:solidFill>
                <a:latin typeface="+mj-lt"/>
              </a:rPr>
              <a:t>total </a:t>
            </a:r>
            <a:r>
              <a:rPr lang="en-US" sz="1400" dirty="0" smtClean="0">
                <a:solidFill>
                  <a:srgbClr val="73B632"/>
                </a:solidFill>
                <a:latin typeface="+mj-lt"/>
              </a:rPr>
              <a:t>unemployed</a:t>
            </a:r>
            <a:r>
              <a:rPr lang="en-US" sz="1400" baseline="30000" dirty="0" smtClean="0">
                <a:solidFill>
                  <a:srgbClr val="73B632"/>
                </a:solidFill>
                <a:latin typeface="+mj-lt"/>
              </a:rPr>
              <a:t>1</a:t>
            </a:r>
            <a:endParaRPr lang="en-US" sz="1400" dirty="0">
              <a:solidFill>
                <a:srgbClr val="73B632"/>
              </a:solidFill>
              <a:latin typeface="+mj-lt"/>
            </a:endParaRPr>
          </a:p>
          <a:p>
            <a:pPr algn="ctr"/>
            <a:endParaRPr lang="en-GB" sz="1400" baseline="30000" dirty="0">
              <a:solidFill>
                <a:schemeClr val="accent3"/>
              </a:solidFill>
              <a:latin typeface="+mj-lt"/>
            </a:endParaRPr>
          </a:p>
        </p:txBody>
      </p:sp>
      <p:sp>
        <p:nvSpPr>
          <p:cNvPr id="7" name="TextBox 6"/>
          <p:cNvSpPr txBox="1"/>
          <p:nvPr/>
        </p:nvSpPr>
        <p:spPr>
          <a:xfrm>
            <a:off x="395536" y="5661248"/>
            <a:ext cx="7643947" cy="646331"/>
          </a:xfrm>
          <a:prstGeom prst="rect">
            <a:avLst/>
          </a:prstGeom>
          <a:noFill/>
        </p:spPr>
        <p:txBody>
          <a:bodyPr wrap="square" rtlCol="0">
            <a:spAutoFit/>
          </a:bodyPr>
          <a:lstStyle/>
          <a:p>
            <a:pPr marL="228600" indent="-228600">
              <a:buAutoNum type="arabicPeriod"/>
            </a:pPr>
            <a:r>
              <a:rPr lang="en-GB" sz="1200" dirty="0" smtClean="0">
                <a:solidFill>
                  <a:srgbClr val="000000"/>
                </a:solidFill>
                <a:latin typeface="+mj-lt"/>
              </a:rPr>
              <a:t>Three-quarter moving averages, not seasonally adjusted.</a:t>
            </a:r>
          </a:p>
          <a:p>
            <a:pPr marL="228600" indent="-228600">
              <a:buAutoNum type="arabicPeriod"/>
            </a:pPr>
            <a:r>
              <a:rPr lang="en-GB" sz="1200" dirty="0" smtClean="0">
                <a:solidFill>
                  <a:srgbClr val="000000"/>
                </a:solidFill>
                <a:latin typeface="+mj-lt"/>
              </a:rPr>
              <a:t>Not in employment, education or training.</a:t>
            </a:r>
          </a:p>
          <a:p>
            <a:r>
              <a:rPr lang="en-GB" sz="1200" b="1" i="1" dirty="0" smtClean="0">
                <a:solidFill>
                  <a:srgbClr val="000000"/>
                </a:solidFill>
                <a:latin typeface="+mj-lt"/>
              </a:rPr>
              <a:t>Source:</a:t>
            </a:r>
            <a:r>
              <a:rPr lang="en-GB" sz="1200" dirty="0" smtClean="0">
                <a:solidFill>
                  <a:srgbClr val="000000"/>
                </a:solidFill>
                <a:latin typeface="+mj-lt"/>
              </a:rPr>
              <a:t> OECD calculations based on quarterly national labour force surveys.</a:t>
            </a:r>
            <a:endParaRPr lang="en-GB" sz="1200" i="1" dirty="0">
              <a:solidFill>
                <a:srgbClr val="000000"/>
              </a:solidFill>
              <a:latin typeface="+mj-lt"/>
            </a:endParaRPr>
          </a:p>
        </p:txBody>
      </p:sp>
      <p:sp>
        <p:nvSpPr>
          <p:cNvPr id="13" name="TextBox 12"/>
          <p:cNvSpPr txBox="1"/>
          <p:nvPr/>
        </p:nvSpPr>
        <p:spPr>
          <a:xfrm>
            <a:off x="5157878" y="1441404"/>
            <a:ext cx="3496665" cy="646331"/>
          </a:xfrm>
          <a:prstGeom prst="rect">
            <a:avLst/>
          </a:prstGeom>
          <a:noFill/>
        </p:spPr>
        <p:txBody>
          <a:bodyPr wrap="square" rtlCol="0">
            <a:spAutoFit/>
          </a:bodyPr>
          <a:lstStyle/>
          <a:p>
            <a:pPr algn="ctr"/>
            <a:r>
              <a:rPr lang="en-US" sz="1400" b="1">
                <a:solidFill>
                  <a:srgbClr val="73B632"/>
                </a:solidFill>
                <a:latin typeface="+mj-lt"/>
              </a:rPr>
              <a:t>NEET</a:t>
            </a:r>
            <a:r>
              <a:rPr lang="en-US" sz="1400" baseline="30000">
                <a:solidFill>
                  <a:srgbClr val="73B632"/>
                </a:solidFill>
                <a:latin typeface="+mj-lt"/>
              </a:rPr>
              <a:t>2</a:t>
            </a:r>
            <a:r>
              <a:rPr lang="en-US" sz="1400" b="1">
                <a:solidFill>
                  <a:srgbClr val="73B632"/>
                </a:solidFill>
                <a:latin typeface="+mj-lt"/>
              </a:rPr>
              <a:t> </a:t>
            </a:r>
            <a:r>
              <a:rPr lang="en-US" sz="1400" b="1" smtClean="0">
                <a:solidFill>
                  <a:srgbClr val="73B632"/>
                </a:solidFill>
                <a:latin typeface="+mj-lt"/>
              </a:rPr>
              <a:t>rates </a:t>
            </a:r>
            <a:r>
              <a:rPr lang="en-US" sz="1400" b="1" dirty="0">
                <a:solidFill>
                  <a:srgbClr val="73B632"/>
                </a:solidFill>
                <a:latin typeface="+mj-lt"/>
              </a:rPr>
              <a:t>among youth</a:t>
            </a:r>
          </a:p>
          <a:p>
            <a:pPr algn="ctr"/>
            <a:r>
              <a:rPr lang="en-US" sz="1400" dirty="0">
                <a:solidFill>
                  <a:srgbClr val="73B632"/>
                </a:solidFill>
                <a:latin typeface="+mj-lt"/>
              </a:rPr>
              <a:t>Per cent of youth population aged 15-29</a:t>
            </a:r>
          </a:p>
          <a:p>
            <a:pPr algn="ctr"/>
            <a:endParaRPr lang="en-GB" sz="1200" baseline="30000" dirty="0">
              <a:solidFill>
                <a:schemeClr val="accent3"/>
              </a:solidFill>
              <a:latin typeface="Calibri" pitchFamily="34" charset="0"/>
            </a:endParaRPr>
          </a:p>
        </p:txBody>
      </p:sp>
      <p:graphicFrame>
        <p:nvGraphicFramePr>
          <p:cNvPr id="10" name="Chart 9"/>
          <p:cNvGraphicFramePr>
            <a:graphicFrameLocks/>
          </p:cNvGraphicFramePr>
          <p:nvPr>
            <p:extLst>
              <p:ext uri="{D42A27DB-BD31-4B8C-83A1-F6EECF244321}">
                <p14:modId xmlns:p14="http://schemas.microsoft.com/office/powerpoint/2010/main" val="441433554"/>
              </p:ext>
            </p:extLst>
          </p:nvPr>
        </p:nvGraphicFramePr>
        <p:xfrm>
          <a:off x="266449" y="1980955"/>
          <a:ext cx="4556000" cy="3884255"/>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2"/>
          <p:cNvSpPr txBox="1"/>
          <p:nvPr/>
        </p:nvSpPr>
        <p:spPr>
          <a:xfrm>
            <a:off x="0" y="-98539"/>
            <a:ext cx="148311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Why a B-?</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graphicFrame>
        <p:nvGraphicFramePr>
          <p:cNvPr id="14" name="Chart 13"/>
          <p:cNvGraphicFramePr>
            <a:graphicFrameLocks/>
          </p:cNvGraphicFramePr>
          <p:nvPr>
            <p:extLst>
              <p:ext uri="{D42A27DB-BD31-4B8C-83A1-F6EECF244321}">
                <p14:modId xmlns:p14="http://schemas.microsoft.com/office/powerpoint/2010/main" val="115411518"/>
              </p:ext>
            </p:extLst>
          </p:nvPr>
        </p:nvGraphicFramePr>
        <p:xfrm>
          <a:off x="4822449" y="1988840"/>
          <a:ext cx="4259766" cy="407756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0987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3076" y="541086"/>
            <a:ext cx="8503893" cy="523220"/>
          </a:xfrm>
          <a:prstGeom prst="rect">
            <a:avLst/>
          </a:prstGeom>
        </p:spPr>
        <p:txBody>
          <a:bodyPr wrap="square">
            <a:spAutoFit/>
          </a:bodyPr>
          <a:lstStyle/>
          <a:p>
            <a:pPr algn="ctr">
              <a:defRPr/>
            </a:pPr>
            <a:r>
              <a:rPr lang="en-GB" sz="2800" b="1" dirty="0">
                <a:solidFill>
                  <a:schemeClr val="tx2"/>
                </a:solidFill>
                <a:latin typeface="+mj-lt"/>
              </a:rPr>
              <a:t>The investment recovery lags previous cycles</a:t>
            </a:r>
            <a:endParaRPr lang="en-GB" sz="2400" b="1" dirty="0">
              <a:solidFill>
                <a:srgbClr val="727272"/>
              </a:solidFill>
              <a:latin typeface="+mj-lt"/>
              <a:cs typeface="+mn-cs"/>
            </a:endParaRPr>
          </a:p>
        </p:txBody>
      </p:sp>
      <p:sp>
        <p:nvSpPr>
          <p:cNvPr id="6" name="TextBox 5"/>
          <p:cNvSpPr txBox="1"/>
          <p:nvPr/>
        </p:nvSpPr>
        <p:spPr>
          <a:xfrm>
            <a:off x="373076" y="1392590"/>
            <a:ext cx="5683910" cy="800219"/>
          </a:xfrm>
          <a:prstGeom prst="rect">
            <a:avLst/>
          </a:prstGeom>
          <a:noFill/>
        </p:spPr>
        <p:txBody>
          <a:bodyPr wrap="square" rtlCol="0">
            <a:spAutoFit/>
          </a:bodyPr>
          <a:lstStyle/>
          <a:p>
            <a:pPr algn="ctr"/>
            <a:r>
              <a:rPr lang="en-GB" b="1" dirty="0">
                <a:solidFill>
                  <a:srgbClr val="73B632"/>
                </a:solidFill>
                <a:latin typeface="Arial" panose="020B0604020202020204" pitchFamily="34" charset="0"/>
              </a:rPr>
              <a:t>Business </a:t>
            </a:r>
            <a:r>
              <a:rPr lang="en-GB" b="1" dirty="0" smtClean="0">
                <a:solidFill>
                  <a:srgbClr val="73B632"/>
                </a:solidFill>
                <a:latin typeface="Arial" panose="020B0604020202020204" pitchFamily="34" charset="0"/>
              </a:rPr>
              <a:t>investment </a:t>
            </a:r>
            <a:r>
              <a:rPr lang="en-GB" b="1" dirty="0">
                <a:solidFill>
                  <a:srgbClr val="73B632"/>
                </a:solidFill>
                <a:latin typeface="Arial" panose="020B0604020202020204" pitchFamily="34" charset="0"/>
              </a:rPr>
              <a:t>in different cycles</a:t>
            </a:r>
          </a:p>
          <a:p>
            <a:pPr algn="ctr"/>
            <a:r>
              <a:rPr lang="en-US" sz="1400" i="1" dirty="0">
                <a:solidFill>
                  <a:srgbClr val="73B632"/>
                </a:solidFill>
                <a:latin typeface="Arial" panose="020B0604020202020204" pitchFamily="34" charset="0"/>
              </a:rPr>
              <a:t>Cyclical peak </a:t>
            </a:r>
            <a:r>
              <a:rPr lang="en-US" sz="1400" i="1" dirty="0" smtClean="0">
                <a:solidFill>
                  <a:srgbClr val="73B632"/>
                </a:solidFill>
                <a:latin typeface="Arial" panose="020B0604020202020204" pitchFamily="34" charset="0"/>
              </a:rPr>
              <a:t>in </a:t>
            </a:r>
            <a:r>
              <a:rPr lang="en-US" sz="1400" i="1" dirty="0">
                <a:solidFill>
                  <a:srgbClr val="73B632"/>
                </a:solidFill>
                <a:latin typeface="Arial" panose="020B0604020202020204" pitchFamily="34" charset="0"/>
              </a:rPr>
              <a:t>OECD real business fixed </a:t>
            </a:r>
            <a:r>
              <a:rPr lang="en-US" sz="1400" i="1" dirty="0" smtClean="0">
                <a:solidFill>
                  <a:srgbClr val="73B632"/>
                </a:solidFill>
                <a:latin typeface="Arial" panose="020B0604020202020204" pitchFamily="34" charset="0"/>
              </a:rPr>
              <a:t>investment=100 </a:t>
            </a:r>
          </a:p>
          <a:p>
            <a:pPr algn="ctr"/>
            <a:r>
              <a:rPr lang="en-US" sz="1400" i="1" dirty="0" smtClean="0">
                <a:solidFill>
                  <a:srgbClr val="73B632"/>
                </a:solidFill>
                <a:latin typeface="Arial" panose="020B0604020202020204" pitchFamily="34" charset="0"/>
              </a:rPr>
              <a:t>(date of peak indicated)</a:t>
            </a:r>
            <a:endParaRPr lang="en-GB" sz="1400" i="1" dirty="0">
              <a:solidFill>
                <a:srgbClr val="73B632"/>
              </a:solidFill>
              <a:latin typeface="Arial" panose="020B0604020202020204" pitchFamily="34" charset="0"/>
            </a:endParaRPr>
          </a:p>
        </p:txBody>
      </p:sp>
      <p:sp>
        <p:nvSpPr>
          <p:cNvPr id="7" name="TextBox 6"/>
          <p:cNvSpPr txBox="1"/>
          <p:nvPr/>
        </p:nvSpPr>
        <p:spPr>
          <a:xfrm>
            <a:off x="890921" y="6146360"/>
            <a:ext cx="7643947" cy="261610"/>
          </a:xfrm>
          <a:prstGeom prst="rect">
            <a:avLst/>
          </a:prstGeom>
          <a:noFill/>
        </p:spPr>
        <p:txBody>
          <a:bodyPr wrap="square" rtlCol="0">
            <a:spAutoFit/>
          </a:bodyPr>
          <a:lstStyle/>
          <a:p>
            <a:r>
              <a:rPr lang="en-US" sz="1100" b="1" i="1" dirty="0" smtClean="0">
                <a:latin typeface="+mj-lt"/>
              </a:rPr>
              <a:t>Source: </a:t>
            </a:r>
            <a:r>
              <a:rPr lang="en-US" sz="1100" dirty="0">
                <a:latin typeface="+mj-lt"/>
              </a:rPr>
              <a:t>June 2015 OECD Economic Outlook database.</a:t>
            </a:r>
            <a:endParaRPr lang="en-GB" sz="1100" dirty="0">
              <a:latin typeface="+mj-lt"/>
            </a:endParaRPr>
          </a:p>
        </p:txBody>
      </p:sp>
      <p:graphicFrame>
        <p:nvGraphicFramePr>
          <p:cNvPr id="9" name="Diagram 2"/>
          <p:cNvGraphicFramePr/>
          <p:nvPr>
            <p:extLst>
              <p:ext uri="{D42A27DB-BD31-4B8C-83A1-F6EECF244321}">
                <p14:modId xmlns:p14="http://schemas.microsoft.com/office/powerpoint/2010/main" val="2486857597"/>
              </p:ext>
            </p:extLst>
          </p:nvPr>
        </p:nvGraphicFramePr>
        <p:xfrm>
          <a:off x="6075626" y="1629227"/>
          <a:ext cx="2890839" cy="42338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Chart 10"/>
          <p:cNvGraphicFramePr>
            <a:graphicFrameLocks/>
          </p:cNvGraphicFramePr>
          <p:nvPr>
            <p:extLst>
              <p:ext uri="{D42A27DB-BD31-4B8C-83A1-F6EECF244321}">
                <p14:modId xmlns:p14="http://schemas.microsoft.com/office/powerpoint/2010/main" val="858458248"/>
              </p:ext>
            </p:extLst>
          </p:nvPr>
        </p:nvGraphicFramePr>
        <p:xfrm>
          <a:off x="373076" y="2407470"/>
          <a:ext cx="5551077" cy="4000500"/>
        </p:xfrm>
        <a:graphic>
          <a:graphicData uri="http://schemas.openxmlformats.org/drawingml/2006/chart">
            <c:chart xmlns:c="http://schemas.openxmlformats.org/drawingml/2006/chart" xmlns:r="http://schemas.openxmlformats.org/officeDocument/2006/relationships" r:id="rId8"/>
          </a:graphicData>
        </a:graphic>
      </p:graphicFrame>
      <p:sp>
        <p:nvSpPr>
          <p:cNvPr id="10" name="TextBox 2"/>
          <p:cNvSpPr txBox="1"/>
          <p:nvPr/>
        </p:nvSpPr>
        <p:spPr>
          <a:xfrm>
            <a:off x="0" y="-98959"/>
            <a:ext cx="148311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Why a B-?</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4268938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2234" y="2601771"/>
            <a:ext cx="8329961" cy="584775"/>
          </a:xfrm>
          <a:prstGeom prst="rect">
            <a:avLst/>
          </a:prstGeom>
        </p:spPr>
        <p:txBody>
          <a:bodyPr wrap="square">
            <a:spAutoFit/>
          </a:bodyPr>
          <a:lstStyle/>
          <a:p>
            <a:pPr algn="ctr">
              <a:defRPr/>
            </a:pPr>
            <a:r>
              <a:rPr lang="en-GB" sz="3200" b="1" dirty="0" smtClean="0">
                <a:solidFill>
                  <a:schemeClr val="tx2"/>
                </a:solidFill>
                <a:latin typeface="+mj-lt"/>
              </a:rPr>
              <a:t>Focus in on Europe and Italy </a:t>
            </a:r>
            <a:endParaRPr lang="en-GB" sz="4000" b="1" dirty="0">
              <a:solidFill>
                <a:schemeClr val="tx2">
                  <a:lumMod val="60000"/>
                  <a:lumOff val="40000"/>
                </a:schemeClr>
              </a:solidFill>
              <a:latin typeface="+mj-lt"/>
              <a:cs typeface="+mn-cs"/>
            </a:endParaRPr>
          </a:p>
        </p:txBody>
      </p:sp>
    </p:spTree>
    <p:extLst>
      <p:ext uri="{BB962C8B-B14F-4D97-AF65-F5344CB8AC3E}">
        <p14:creationId xmlns:p14="http://schemas.microsoft.com/office/powerpoint/2010/main" val="3394035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39997" y="1498652"/>
            <a:ext cx="3063125" cy="615553"/>
          </a:xfrm>
          <a:prstGeom prst="rect">
            <a:avLst/>
          </a:prstGeom>
          <a:noFill/>
        </p:spPr>
        <p:txBody>
          <a:bodyPr wrap="square" rtlCol="0">
            <a:spAutoFit/>
          </a:bodyPr>
          <a:lstStyle/>
          <a:p>
            <a:pPr algn="ctr"/>
            <a:r>
              <a:rPr lang="en-GB" b="1" dirty="0" smtClean="0">
                <a:solidFill>
                  <a:schemeClr val="accent3"/>
                </a:solidFill>
                <a:latin typeface="Calibri" pitchFamily="34" charset="0"/>
              </a:rPr>
              <a:t>GDP per capita</a:t>
            </a:r>
            <a:endParaRPr lang="en-GB" baseline="30000" dirty="0" smtClean="0">
              <a:solidFill>
                <a:schemeClr val="accent3"/>
              </a:solidFill>
              <a:latin typeface="Calibri" pitchFamily="34" charset="0"/>
            </a:endParaRPr>
          </a:p>
          <a:p>
            <a:pPr algn="ctr"/>
            <a:r>
              <a:rPr lang="en-GB" sz="1600" i="1" dirty="0" smtClean="0">
                <a:solidFill>
                  <a:schemeClr val="accent3"/>
                </a:solidFill>
                <a:latin typeface="Calibri" pitchFamily="34" charset="0"/>
              </a:rPr>
              <a:t>Volume index, 2008 = 100</a:t>
            </a:r>
          </a:p>
        </p:txBody>
      </p:sp>
      <p:sp>
        <p:nvSpPr>
          <p:cNvPr id="6" name="TextBox 5"/>
          <p:cNvSpPr txBox="1"/>
          <p:nvPr/>
        </p:nvSpPr>
        <p:spPr>
          <a:xfrm>
            <a:off x="179512" y="6019278"/>
            <a:ext cx="8712968" cy="307777"/>
          </a:xfrm>
          <a:prstGeom prst="rect">
            <a:avLst/>
          </a:prstGeom>
          <a:noFill/>
        </p:spPr>
        <p:txBody>
          <a:bodyPr wrap="square" rtlCol="0">
            <a:spAutoFit/>
          </a:bodyPr>
          <a:lstStyle/>
          <a:p>
            <a:r>
              <a:rPr lang="en-US" sz="1400" b="1" i="1" dirty="0">
                <a:latin typeface="+mj-lt"/>
              </a:rPr>
              <a:t>Source:</a:t>
            </a:r>
            <a:r>
              <a:rPr lang="en-US" sz="1400" dirty="0">
                <a:latin typeface="+mj-lt"/>
              </a:rPr>
              <a:t> June 2015 Economic Outlook database; OECD National Accounts database’; OECD calculations .</a:t>
            </a:r>
            <a:endParaRPr lang="en-GB" sz="1100" dirty="0">
              <a:latin typeface="+mj-lt"/>
            </a:endParaRPr>
          </a:p>
        </p:txBody>
      </p:sp>
      <p:sp>
        <p:nvSpPr>
          <p:cNvPr id="7" name="Rectangle 6"/>
          <p:cNvSpPr/>
          <p:nvPr/>
        </p:nvSpPr>
        <p:spPr>
          <a:xfrm>
            <a:off x="1049866" y="308233"/>
            <a:ext cx="7626590" cy="954107"/>
          </a:xfrm>
          <a:prstGeom prst="rect">
            <a:avLst/>
          </a:prstGeom>
        </p:spPr>
        <p:txBody>
          <a:bodyPr wrap="square">
            <a:spAutoFit/>
          </a:bodyPr>
          <a:lstStyle/>
          <a:p>
            <a:pPr algn="ctr">
              <a:defRPr/>
            </a:pPr>
            <a:r>
              <a:rPr lang="en-GB" sz="2800" b="1" dirty="0">
                <a:solidFill>
                  <a:schemeClr val="tx2"/>
                </a:solidFill>
                <a:latin typeface="+mj-lt"/>
              </a:rPr>
              <a:t>The euro area has been a laggard since the crisis</a:t>
            </a:r>
            <a:endParaRPr lang="en-GB" sz="2800" b="1" dirty="0">
              <a:solidFill>
                <a:srgbClr val="727272"/>
              </a:solidFill>
              <a:latin typeface="+mj-lt"/>
            </a:endParaRPr>
          </a:p>
        </p:txBody>
      </p:sp>
      <p:sp>
        <p:nvSpPr>
          <p:cNvPr id="8" name="TextBox 7"/>
          <p:cNvSpPr txBox="1"/>
          <p:nvPr/>
        </p:nvSpPr>
        <p:spPr>
          <a:xfrm>
            <a:off x="5148064" y="1498652"/>
            <a:ext cx="3063125" cy="615553"/>
          </a:xfrm>
          <a:prstGeom prst="rect">
            <a:avLst/>
          </a:prstGeom>
          <a:noFill/>
        </p:spPr>
        <p:txBody>
          <a:bodyPr wrap="square" rtlCol="0">
            <a:spAutoFit/>
          </a:bodyPr>
          <a:lstStyle/>
          <a:p>
            <a:pPr algn="ctr"/>
            <a:r>
              <a:rPr lang="en-GB" b="1" dirty="0" smtClean="0">
                <a:solidFill>
                  <a:schemeClr val="accent3"/>
                </a:solidFill>
                <a:latin typeface="Calibri" pitchFamily="34" charset="0"/>
              </a:rPr>
              <a:t>Unemployment rates</a:t>
            </a:r>
            <a:endParaRPr lang="en-GB" baseline="30000" dirty="0" smtClean="0">
              <a:solidFill>
                <a:schemeClr val="accent3"/>
              </a:solidFill>
              <a:latin typeface="Calibri" pitchFamily="34" charset="0"/>
            </a:endParaRPr>
          </a:p>
          <a:p>
            <a:pPr algn="ctr"/>
            <a:r>
              <a:rPr lang="en-GB" sz="1600" i="1" dirty="0" smtClean="0">
                <a:solidFill>
                  <a:schemeClr val="accent3"/>
                </a:solidFill>
                <a:latin typeface="Calibri" pitchFamily="34" charset="0"/>
              </a:rPr>
              <a:t>Per cent</a:t>
            </a:r>
          </a:p>
        </p:txBody>
      </p:sp>
      <p:graphicFrame>
        <p:nvGraphicFramePr>
          <p:cNvPr id="13" name="Chart 12"/>
          <p:cNvGraphicFramePr>
            <a:graphicFrameLocks/>
          </p:cNvGraphicFramePr>
          <p:nvPr>
            <p:extLst>
              <p:ext uri="{D42A27DB-BD31-4B8C-83A1-F6EECF244321}">
                <p14:modId xmlns:p14="http://schemas.microsoft.com/office/powerpoint/2010/main" val="2940933208"/>
              </p:ext>
            </p:extLst>
          </p:nvPr>
        </p:nvGraphicFramePr>
        <p:xfrm>
          <a:off x="179512" y="2072064"/>
          <a:ext cx="4572000" cy="3883239"/>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2"/>
          <p:cNvSpPr txBox="1"/>
          <p:nvPr/>
        </p:nvSpPr>
        <p:spPr>
          <a:xfrm>
            <a:off x="0" y="-61099"/>
            <a:ext cx="971600"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Europe</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graphicFrame>
        <p:nvGraphicFramePr>
          <p:cNvPr id="10" name="Chart 9"/>
          <p:cNvGraphicFramePr>
            <a:graphicFrameLocks/>
          </p:cNvGraphicFramePr>
          <p:nvPr>
            <p:extLst>
              <p:ext uri="{D42A27DB-BD31-4B8C-83A1-F6EECF244321}">
                <p14:modId xmlns:p14="http://schemas.microsoft.com/office/powerpoint/2010/main" val="3532194351"/>
              </p:ext>
            </p:extLst>
          </p:nvPr>
        </p:nvGraphicFramePr>
        <p:xfrm>
          <a:off x="4572000" y="2085711"/>
          <a:ext cx="4572000" cy="388323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37294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323490"/>
            <a:ext cx="8568952" cy="954107"/>
          </a:xfrm>
          <a:prstGeom prst="rect">
            <a:avLst/>
          </a:prstGeom>
        </p:spPr>
        <p:txBody>
          <a:bodyPr wrap="square">
            <a:spAutoFit/>
          </a:bodyPr>
          <a:lstStyle/>
          <a:p>
            <a:pPr algn="ctr">
              <a:defRPr/>
            </a:pPr>
            <a:r>
              <a:rPr lang="en-GB" sz="2800" b="1" dirty="0">
                <a:solidFill>
                  <a:schemeClr val="tx2"/>
                </a:solidFill>
                <a:latin typeface="+mj-lt"/>
              </a:rPr>
              <a:t>Investment in Italy has been especially hard-hit by the crisis and fiscal </a:t>
            </a:r>
            <a:r>
              <a:rPr lang="en-GB" sz="2800" b="1" dirty="0" smtClean="0">
                <a:solidFill>
                  <a:schemeClr val="tx2"/>
                </a:solidFill>
                <a:latin typeface="+mj-lt"/>
              </a:rPr>
              <a:t>consolidation</a:t>
            </a:r>
            <a:endParaRPr lang="en-GB" sz="2800" b="1" dirty="0">
              <a:solidFill>
                <a:srgbClr val="727272"/>
              </a:solidFill>
              <a:latin typeface="+mj-lt"/>
            </a:endParaRPr>
          </a:p>
        </p:txBody>
      </p:sp>
      <p:sp>
        <p:nvSpPr>
          <p:cNvPr id="7" name="TextBox 6"/>
          <p:cNvSpPr txBox="1"/>
          <p:nvPr/>
        </p:nvSpPr>
        <p:spPr>
          <a:xfrm>
            <a:off x="0" y="1304386"/>
            <a:ext cx="4693008" cy="984885"/>
          </a:xfrm>
          <a:prstGeom prst="rect">
            <a:avLst/>
          </a:prstGeom>
          <a:noFill/>
        </p:spPr>
        <p:txBody>
          <a:bodyPr wrap="square" rtlCol="0">
            <a:spAutoFit/>
          </a:bodyPr>
          <a:lstStyle/>
          <a:p>
            <a:pPr algn="ctr"/>
            <a:r>
              <a:rPr lang="en-GB" sz="2000" b="1" dirty="0">
                <a:solidFill>
                  <a:schemeClr val="accent3"/>
                </a:solidFill>
                <a:latin typeface="Calibri" pitchFamily="34" charset="0"/>
              </a:rPr>
              <a:t>Private non-residential and </a:t>
            </a:r>
            <a:r>
              <a:rPr lang="en-GB" sz="2000" b="1" dirty="0" smtClean="0">
                <a:solidFill>
                  <a:schemeClr val="accent3"/>
                </a:solidFill>
                <a:latin typeface="Calibri" pitchFamily="34" charset="0"/>
              </a:rPr>
              <a:t>government</a:t>
            </a:r>
          </a:p>
          <a:p>
            <a:pPr algn="ctr"/>
            <a:r>
              <a:rPr lang="en-GB" sz="2000" b="1" dirty="0" smtClean="0">
                <a:solidFill>
                  <a:schemeClr val="accent3"/>
                </a:solidFill>
                <a:latin typeface="Calibri" pitchFamily="34" charset="0"/>
              </a:rPr>
              <a:t> </a:t>
            </a:r>
            <a:r>
              <a:rPr lang="en-GB" sz="2000" b="1" dirty="0">
                <a:solidFill>
                  <a:schemeClr val="accent3"/>
                </a:solidFill>
                <a:latin typeface="Calibri" pitchFamily="34" charset="0"/>
              </a:rPr>
              <a:t>fixed capital </a:t>
            </a:r>
            <a:r>
              <a:rPr lang="en-GB" sz="2000" b="1" dirty="0" smtClean="0">
                <a:solidFill>
                  <a:schemeClr val="accent3"/>
                </a:solidFill>
                <a:latin typeface="Calibri" pitchFamily="34" charset="0"/>
              </a:rPr>
              <a:t>formation</a:t>
            </a:r>
          </a:p>
          <a:p>
            <a:pPr algn="ctr"/>
            <a:r>
              <a:rPr lang="en-GB" dirty="0" smtClean="0">
                <a:solidFill>
                  <a:schemeClr val="accent3"/>
                </a:solidFill>
                <a:latin typeface="Calibri" pitchFamily="34" charset="0"/>
              </a:rPr>
              <a:t>Volume index, 2008 = 100</a:t>
            </a:r>
            <a:endParaRPr lang="en-GB" dirty="0">
              <a:solidFill>
                <a:schemeClr val="accent3"/>
              </a:solidFill>
              <a:latin typeface="Calibri"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212540823"/>
              </p:ext>
            </p:extLst>
          </p:nvPr>
        </p:nvGraphicFramePr>
        <p:xfrm>
          <a:off x="18856" y="2244775"/>
          <a:ext cx="4517140" cy="373003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2"/>
          <p:cNvSpPr txBox="1"/>
          <p:nvPr/>
        </p:nvSpPr>
        <p:spPr>
          <a:xfrm>
            <a:off x="0" y="-61099"/>
            <a:ext cx="755576"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
        <p:nvSpPr>
          <p:cNvPr id="8" name="TextBox 7"/>
          <p:cNvSpPr txBox="1"/>
          <p:nvPr/>
        </p:nvSpPr>
        <p:spPr>
          <a:xfrm>
            <a:off x="254771" y="5956544"/>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graphicFrame>
        <p:nvGraphicFramePr>
          <p:cNvPr id="9" name="Chart 8"/>
          <p:cNvGraphicFramePr>
            <a:graphicFrameLocks/>
          </p:cNvGraphicFramePr>
          <p:nvPr>
            <p:extLst>
              <p:ext uri="{D42A27DB-BD31-4B8C-83A1-F6EECF244321}">
                <p14:modId xmlns:p14="http://schemas.microsoft.com/office/powerpoint/2010/main" val="3706867161"/>
              </p:ext>
            </p:extLst>
          </p:nvPr>
        </p:nvGraphicFramePr>
        <p:xfrm>
          <a:off x="4400180" y="2249332"/>
          <a:ext cx="4680520" cy="3707212"/>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4693007" y="1474331"/>
            <a:ext cx="4426161" cy="677108"/>
          </a:xfrm>
          <a:prstGeom prst="rect">
            <a:avLst/>
          </a:prstGeom>
          <a:noFill/>
        </p:spPr>
        <p:txBody>
          <a:bodyPr wrap="square" rtlCol="0">
            <a:spAutoFit/>
          </a:bodyPr>
          <a:lstStyle/>
          <a:p>
            <a:pPr algn="ctr"/>
            <a:r>
              <a:rPr lang="en-GB" sz="2000" b="1" dirty="0" smtClean="0">
                <a:solidFill>
                  <a:schemeClr val="accent3"/>
                </a:solidFill>
                <a:latin typeface="Calibri" pitchFamily="34" charset="0"/>
              </a:rPr>
              <a:t>Capital stock excluding housing</a:t>
            </a:r>
          </a:p>
          <a:p>
            <a:pPr algn="ctr"/>
            <a:r>
              <a:rPr lang="en-GB" dirty="0" smtClean="0">
                <a:solidFill>
                  <a:schemeClr val="accent3"/>
                </a:solidFill>
                <a:latin typeface="Calibri" pitchFamily="34" charset="0"/>
              </a:rPr>
              <a:t>Volume index, 2000=100</a:t>
            </a:r>
            <a:endParaRPr lang="en-GB" dirty="0">
              <a:solidFill>
                <a:schemeClr val="accent3"/>
              </a:solidFill>
              <a:latin typeface="Calibri" pitchFamily="34" charset="0"/>
            </a:endParaRPr>
          </a:p>
        </p:txBody>
      </p:sp>
    </p:spTree>
    <p:extLst>
      <p:ext uri="{BB962C8B-B14F-4D97-AF65-F5344CB8AC3E}">
        <p14:creationId xmlns:p14="http://schemas.microsoft.com/office/powerpoint/2010/main" val="593683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Template EX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CLM">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FormTemplates xmlns="http://schemas.microsoft.com/sharepoint/v3/contenttype/forms">
  <Display>OECDListFormCollapsible</Display>
  <Edit>OECDWFFormCollapsible</Edit>
  <New>OECDWFFormCollapsible</New>
</FormTemplates>
</file>

<file path=customXml/item2.xml><?xml version="1.0" encoding="utf-8"?>
<ct:contentTypeSchema xmlns:ct="http://schemas.microsoft.com/office/2006/metadata/contentType" xmlns:ma="http://schemas.microsoft.com/office/2006/metadata/properties/metaAttributes" ct:_="" ma:_="" ma:contentTypeName="Presentation" ma:contentTypeID="0x0101008B4DD370EC31429186F3AD49F0D3098F004A77CEA22D3A40738DB9741B0FD4187A0081A297DA330C4955888849EBD611C226003B5B02897608A242A05EB83AEBE75451" ma:contentTypeVersion="107" ma:contentTypeDescription="Create a new document." ma:contentTypeScope="" ma:versionID="6de1fe3560c73d21209256d77f805963">
  <xsd:schema xmlns:xsd="http://www.w3.org/2001/XMLSchema" xmlns:xs="http://www.w3.org/2001/XMLSchema" xmlns:p="http://schemas.microsoft.com/office/2006/metadata/properties" xmlns:ns1="http://schemas.microsoft.com/sharepoint/v3" xmlns:ns2="54c4cd27-f286-408f-9ce0-33c1e0f3ab39" xmlns:ns3="464847da-6e18-4144-8ad5-5857903e06b6" xmlns:ns4="d754eb24-5a05-4d1d-901a-82186b4797ea" xmlns:ns5="http://schemas.microsoft.com/sharepoint/v3/fields" xmlns:ns6="c9f238dd-bb73-4aef-a7a5-d644ad823e52" xmlns:ns7="ca82dde9-3436-4d3d-bddd-d31447390034" targetNamespace="http://schemas.microsoft.com/office/2006/metadata/properties" ma:root="true" ma:fieldsID="ab708419f8d4d3af6940ccf48e82b07b" ns1:_="" ns2:_="" ns3:_="" ns4:_="" ns5:_="" ns6:_="" ns7:_="">
    <xsd:import namespace="http://schemas.microsoft.com/sharepoint/v3"/>
    <xsd:import namespace="54c4cd27-f286-408f-9ce0-33c1e0f3ab39"/>
    <xsd:import namespace="464847da-6e18-4144-8ad5-5857903e06b6"/>
    <xsd:import namespace="d754eb24-5a05-4d1d-901a-82186b4797ea"/>
    <xsd:import namespace="http://schemas.microsoft.com/sharepoint/v3/fields"/>
    <xsd:import namespace="c9f238dd-bb73-4aef-a7a5-d644ad823e52"/>
    <xsd:import namespace="ca82dde9-3436-4d3d-bddd-d31447390034"/>
    <xsd:element name="properties">
      <xsd:complexType>
        <xsd:sequence>
          <xsd:element name="documentManagement">
            <xsd:complexType>
              <xsd:all>
                <xsd:element ref="ns4:OECDReviewWorkflow" minOccurs="0"/>
                <xsd:element ref="ns5:TaskDueDate" minOccurs="0"/>
                <xsd:element ref="ns1:Priority" minOccurs="0"/>
                <xsd:element ref="ns5:TaskStatus" minOccurs="0"/>
                <xsd:element ref="ns1:AssignedTo" minOccurs="0"/>
                <xsd:element ref="ns3:OECDExpirationDate" minOccurs="0"/>
                <xsd:element ref="ns2:OECDSourceID" minOccurs="0"/>
                <xsd:element ref="ns4:OECDPinnedBy" minOccurs="0"/>
                <xsd:element ref="ns2:OECDKimStatus" minOccurs="0"/>
                <xsd:element ref="ns4:OECDReviewers" minOccurs="0"/>
                <xsd:element ref="ns4:OECDHODApprovers" minOccurs="0"/>
                <xsd:element ref="ns4:OECDDOApprovers" minOccurs="0"/>
                <xsd:element ref="ns4:OECDDeputyDirectorApprovers" minOccurs="0"/>
                <xsd:element ref="ns4:OECDDIRApprovers" minOccurs="0"/>
                <xsd:element ref="ns4:OECDBudgetApprovers" minOccurs="0"/>
                <xsd:element ref="ns4:OECDCommunicationApprovers" minOccurs="0"/>
                <xsd:element ref="ns4:OECDWorkflowCurrentStep" minOccurs="0"/>
                <xsd:element ref="ns4:OECDWorkflowDisplayStep" minOccurs="0"/>
                <xsd:element ref="ns4:OECDWorkflowRoute" minOccurs="0"/>
                <xsd:element ref="ns4:OECDWorkflowHistory" minOccurs="0"/>
                <xsd:element ref="ns6:eShareCountryTaxHTField0" minOccurs="0"/>
                <xsd:element ref="ns6:eShareTopicTaxHTField0" minOccurs="0"/>
                <xsd:element ref="ns6:eShareKeywordsTaxHTField0" minOccurs="0"/>
                <xsd:element ref="ns3:_dlc_DocIdPersistId" minOccurs="0"/>
                <xsd:element ref="ns7:TaxCatchAllLabel" minOccurs="0"/>
                <xsd:element ref="ns3:_dlc_DocId" minOccurs="0"/>
                <xsd:element ref="ns3:_dlc_DocIdUrl" minOccurs="0"/>
                <xsd:element ref="ns7:TaxCatchAll" minOccurs="0"/>
                <xsd:element ref="ns4:OECDEventTitle" minOccurs="0"/>
                <xsd:element ref="ns2:OECDKimProvenance" minOccurs="0"/>
                <xsd:element ref="ns2:OECDSourceMainStart" minOccurs="0"/>
                <xsd:element ref="ns2:OECDKimBussinessContext" minOccurs="0"/>
                <xsd:element ref="ns2:OECDSourceMainE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riority" ma:index="8" nillable="true" ma:displayName="Priority" ma:default="(2) Normal" ma:internalName="Priority">
      <xsd:simpleType>
        <xsd:restriction base="dms:Choice">
          <xsd:enumeration value="(1) High"/>
          <xsd:enumeration value="(2) Normal"/>
          <xsd:enumeration value="(3) Low"/>
        </xsd:restriction>
      </xsd:simpleType>
    </xsd:element>
    <xsd:element name="AssignedTo" ma:index="10" nillable="true" ma:displayName="Assigned to" ma:list="UserInfo"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4c4cd27-f286-408f-9ce0-33c1e0f3ab39" elementFormDefault="qualified">
    <xsd:import namespace="http://schemas.microsoft.com/office/2006/documentManagement/types"/>
    <xsd:import namespace="http://schemas.microsoft.com/office/infopath/2007/PartnerControls"/>
    <xsd:element name="OECDSourceID" ma:index="12" nillable="true" ma:displayName="Source Id" ma:description="" ma:hidden="true" ma:internalName="OECDSourceID">
      <xsd:simpleType>
        <xsd:restriction base="dms:Text"/>
      </xsd:simpleType>
    </xsd:element>
    <xsd:element name="OECDKimStatus" ma:index="14" nillable="true" ma:displayName="Kim status" ma:default="Draft" ma:description="" ma:format="Dropdown" ma:hidden="true" ma:internalName="OECDKimStatus">
      <xsd:simpleType>
        <xsd:restriction base="dms:Choice">
          <xsd:enumeration value="Draft"/>
          <xsd:enumeration value="Final"/>
        </xsd:restriction>
      </xsd:simpleType>
    </xsd:element>
    <xsd:element name="OECDKimProvenance" ma:index="40" nillable="true" ma:displayName="Kim provenance" ma:description="" ma:hidden="true" ma:internalName="OECDKimProvenance" ma:readOnly="false">
      <xsd:simpleType>
        <xsd:restriction base="dms:Text"/>
      </xsd:simpleType>
    </xsd:element>
    <xsd:element name="OECDSourceMainStart" ma:index="41" nillable="true" ma:displayName="Event Start" ma:default="" ma:description="" ma:format="DateOnly" ma:internalName="OECDSourceMainStart" ma:readOnly="false">
      <xsd:simpleType>
        <xsd:restriction base="dms:DateTime"/>
      </xsd:simpleType>
    </xsd:element>
    <xsd:element name="OECDKimBussinessContext" ma:index="42" nillable="true" ma:displayName="Kim business context" ma:description="" ma:hidden="true" ma:internalName="OECDKimBussinessContext" ma:readOnly="false">
      <xsd:simpleType>
        <xsd:restriction base="dms:Text"/>
      </xsd:simpleType>
    </xsd:element>
    <xsd:element name="OECDSourceMainEnd" ma:index="43" nillable="true" ma:displayName="Event End" ma:default="" ma:description="" ma:format="DateOnly" ma:internalName="OECDSourceMainEnd"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64847da-6e18-4144-8ad5-5857903e06b6" elementFormDefault="qualified">
    <xsd:import namespace="http://schemas.microsoft.com/office/2006/documentManagement/types"/>
    <xsd:import namespace="http://schemas.microsoft.com/office/infopath/2007/PartnerControls"/>
    <xsd:element name="OECDExpirationDate" ma:index="11" nillable="true" ma:displayName="Highlights" ma:default="" ma:description="" ma:format="DateOnly" ma:internalName="OECDExpirationDate">
      <xsd:simpleType>
        <xsd:restriction base="dms:DateTime"/>
      </xsd:simpleType>
    </xsd:element>
    <xsd:element name="_dlc_DocIdPersistId" ma:index="34" nillable="true" ma:displayName="Persist ID" ma:description="Keep ID on add." ma:hidden="true" ma:internalName="_dlc_DocIdPersistId" ma:readOnly="true">
      <xsd:simpleType>
        <xsd:restriction base="dms:Boolean"/>
      </xsd:simpleType>
    </xsd:element>
    <xsd:element name="_dlc_DocId" ma:index="36" nillable="true" ma:displayName="Document ID" ma:description="The value of the document ID assigned to this item." ma:hidden="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754eb24-5a05-4d1d-901a-82186b4797ea" elementFormDefault="qualified">
    <xsd:import namespace="http://schemas.microsoft.com/office/2006/documentManagement/types"/>
    <xsd:import namespace="http://schemas.microsoft.com/office/infopath/2007/PartnerControls"/>
    <xsd:element name="OECDReviewWorkflow" ma:index="6" nillable="true" ma:displayName="Review workflow" ma:default="False" ma:description="" ma:internalName="OECDReviewWorkflow">
      <xsd:simpleType>
        <xsd:restriction base="dms:Boolean"/>
      </xsd:simpleType>
    </xsd:element>
    <xsd:element name="OECDPinnedBy" ma:index="13" nillable="true" ma:displayName="Pinned by" ma:description="" ma:hidden="true" ma:internalName="OECDPinn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Reviewers" ma:index="15" nillable="true" ma:displayName="Reviewers" ma:description="" ma:hidden="true" ma:internalName="OECDReview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HODApprovers" ma:index="16" nillable="true" ma:displayName="HOD approvers" ma:description="" ma:hidden="true" ma:internalName="OECDHOD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DOApprovers" ma:index="17" nillable="true" ma:displayName="DO approvers" ma:description="" ma:hidden="true" ma:internalName="OECDDO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DeputyDirectorApprovers" ma:index="18" nillable="true" ma:displayName="Deputy Director approvers" ma:description="" ma:hidden="true" ma:internalName="OECDDeputyDirector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DIRApprovers" ma:index="19" nillable="true" ma:displayName="DIR approvers" ma:description="" ma:hidden="true" ma:internalName="OECDDIR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BudgetApprovers" ma:index="20" nillable="true" ma:displayName="Budget approvers" ma:description="" ma:hidden="true" ma:internalName="OECDBudget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CommunicationApprovers" ma:index="21" nillable="true" ma:displayName="Communication approvers" ma:description="" ma:hidden="true" ma:internalName="OECDCommunication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WorkflowCurrentStep" ma:index="22" nillable="true" ma:displayName="Workflow Current Step" ma:description="" ma:hidden="true" ma:internalName="OECDWorkflowCurrentStep">
      <xsd:simpleType>
        <xsd:restriction base="dms:Text"/>
      </xsd:simpleType>
    </xsd:element>
    <xsd:element name="OECDWorkflowDisplayStep" ma:index="23" nillable="true" ma:displayName="Workflow Display Step" ma:description="" ma:hidden="true" ma:internalName="OECDWorkflowDisplayStep">
      <xsd:simpleType>
        <xsd:restriction base="dms:Text"/>
      </xsd:simpleType>
    </xsd:element>
    <xsd:element name="OECDWorkflowRoute" ma:index="24" nillable="true" ma:displayName="Workflow Route" ma:hidden="true" ma:internalName="OECDWorkflowRoute">
      <xsd:simpleType>
        <xsd:restriction base="dms:Note"/>
      </xsd:simpleType>
    </xsd:element>
    <xsd:element name="OECDWorkflowHistory" ma:index="25" nillable="true" ma:displayName="Workflow History" ma:description="" ma:hidden="true" ma:internalName="OECDWorkflowHistory">
      <xsd:simpleType>
        <xsd:restriction base="dms:Note"/>
      </xsd:simpleType>
    </xsd:element>
    <xsd:element name="OECDEventTitle" ma:index="39" nillable="true" ma:displayName="Event title" ma:description="" ma:hidden="true" ma:internalName="OECDEventTitle"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TaskDueDate" ma:index="7" nillable="true" ma:displayName="Due Date" ma:default="" ma:format="DateOnly" ma:internalName="TaskDueDate">
      <xsd:simpleType>
        <xsd:restriction base="dms:DateTime"/>
      </xsd:simpleType>
    </xsd:element>
    <xsd:element name="TaskStatus" ma:index="9" nillable="true" ma:displayName="Status" ma:default="(n/a)" ma:internalName="TaskStatus">
      <xsd:simpleType>
        <xsd:restriction base="dms:Choice">
          <xsd:enumeration value="(n/a)"/>
          <xsd:enumeration value="Not Started"/>
          <xsd:enumeration value="In Progress"/>
          <xsd:enumeration value="Under approval"/>
          <xsd:enumeration value="Approved"/>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c9f238dd-bb73-4aef-a7a5-d644ad823e52" elementFormDefault="qualified">
    <xsd:import namespace="http://schemas.microsoft.com/office/2006/documentManagement/types"/>
    <xsd:import namespace="http://schemas.microsoft.com/office/infopath/2007/PartnerControls"/>
    <xsd:element name="eShareCountryTaxHTField0" ma:index="26" nillable="true" ma:taxonomy="true" ma:internalName="eShareCountryTaxHTField0" ma:taxonomyFieldName="OECDCountry" ma:displayName="Country" ma:readOnly="false" ma:default="" ma:fieldId="aa366335-bba6-4f71-86c6-f91b1ae503c2" ma:taxonomyMulti="true" ma:sspId="27ec883c-a62c-444f-a935-fcddb579e39d" ma:termSetId="e1026e78-e24d-4b33-a8f4-6ff75b8e5ad2" ma:anchorId="00000000-0000-0000-0000-000000000000" ma:open="false" ma:isKeyword="false">
      <xsd:complexType>
        <xsd:sequence>
          <xsd:element ref="pc:Terms" minOccurs="0" maxOccurs="1"/>
        </xsd:sequence>
      </xsd:complexType>
    </xsd:element>
    <xsd:element name="eShareTopicTaxHTField0" ma:index="27" nillable="true" ma:taxonomy="true" ma:internalName="eShareTopicTaxHTField0" ma:taxonomyFieldName="OECDTopic" ma:displayName="Topic" ma:default="" ma:fieldId="9b5335f8-765c-484a-86dd-d10580650a95" ma:taxonomyMulti="true" ma:sspId="27ec883c-a62c-444f-a935-fcddb579e39d" ma:termSetId="d0043ed9-7fdc-4b21-8641-a864cc50d2b2" ma:anchorId="00000000-0000-0000-0000-000000000000" ma:open="false" ma:isKeyword="false">
      <xsd:complexType>
        <xsd:sequence>
          <xsd:element ref="pc:Terms" minOccurs="0" maxOccurs="1"/>
        </xsd:sequence>
      </xsd:complexType>
    </xsd:element>
    <xsd:element name="eShareKeywordsTaxHTField0" ma:index="28" nillable="true" ma:taxonomy="true" ma:internalName="eShareKeywordsTaxHTField0" ma:taxonomyFieldName="OECDKeywords" ma:displayName="Keywords" ma:default="" ma:fieldId="8a7c3663-990d-467c-b1b8-bb4b775674ad" ma:taxonomyMulti="true" ma:sspId="27ec883c-a62c-444f-a935-fcddb579e39d" ma:termSetId="f51791ee-8e04-4654-a875-fc747102cd45"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a82dde9-3436-4d3d-bddd-d31447390034" elementFormDefault="qualified">
    <xsd:import namespace="http://schemas.microsoft.com/office/2006/documentManagement/types"/>
    <xsd:import namespace="http://schemas.microsoft.com/office/infopath/2007/PartnerControls"/>
    <xsd:element name="TaxCatchAllLabel" ma:index="35" nillable="true" ma:displayName="Taxonomy Catch All Column1" ma:hidden="true" ma:list="{f238c0b0-3384-41ab-af60-ab39d110a44d}" ma:internalName="TaxCatchAllLabel" ma:readOnly="true" ma:showField="CatchAllDataLabel" ma:web="464847da-6e18-4144-8ad5-5857903e06b6">
      <xsd:complexType>
        <xsd:complexContent>
          <xsd:extension base="dms:MultiChoiceLookup">
            <xsd:sequence>
              <xsd:element name="Value" type="dms:Lookup" maxOccurs="unbounded" minOccurs="0" nillable="true"/>
            </xsd:sequence>
          </xsd:extension>
        </xsd:complexContent>
      </xsd:complexType>
    </xsd:element>
    <xsd:element name="TaxCatchAll" ma:index="38" nillable="true" ma:displayName="Taxonomy Catch All Column" ma:hidden="true" ma:list="{f238c0b0-3384-41ab-af60-ab39d110a44d}" ma:internalName="TaxCatchAll" ma:showField="CatchAllData" ma:web="464847da-6e18-4144-8ad5-5857903e06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2"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CtFieldPriority xmlns="http://www.oecd.org/eshare/projectsentre/CtFieldPriority/" xmlns:i="http://www.w3.org/2001/XMLSchema-instance" NameSpaceURI="http://www.oecd.org/eshare/projectsentre/CtFieldPriority/">
  <PriorityFields xmlns:a="http://schemas.microsoft.com/2003/10/Serialization/Arrays">
    <a:string>ContentType</a:string>
    <a:string>FileLeafRef</a:string>
    <a:string>Title</a:string>
    <a:string>OECDCountry</a:string>
    <a:string>OECDTopic</a:string>
    <a:string>OECDKeywords</a:string>
    <a:string>OECDReviewWorkflow</a:string>
  </PriorityFields>
</CtFieldPriority>
</file>

<file path=customXml/item4.xml><?xml version="1.0" encoding="utf-8"?>
<?mso-contentType ?>
<SharedContentType xmlns="Microsoft.SharePoint.Taxonomy.ContentTypeSync" SourceId="27ec883c-a62c-444f-a935-fcddb579e39d" ContentTypeId="0x0101008B4DD370EC31429186F3AD49F0D3098F004A77CEA22D3A40738DB9741B0FD4187A" PreviousValue="false"/>
</file>

<file path=customXml/item5.xml><?xml version="1.0" encoding="utf-8"?>
<?mso-contentType ?>
<spe:Receivers xmlns:spe="http://schemas.microsoft.com/sharepoint/events"/>
</file>

<file path=customXml/item6.xml><?xml version="1.0" encoding="utf-8"?>
<p:properties xmlns:p="http://schemas.microsoft.com/office/2006/metadata/properties" xmlns:xsi="http://www.w3.org/2001/XMLSchema-instance" xmlns:pc="http://schemas.microsoft.com/office/infopath/2007/PartnerControls">
  <documentManagement>
    <OECDExpirationDate xmlns="464847da-6e18-4144-8ad5-5857903e06b6" xsi:nil="true"/>
    <OECDKimStatus xmlns="54c4cd27-f286-408f-9ce0-33c1e0f3ab39">Draft</OECDKimStatus>
    <eShareCountryTaxHTField0 xmlns="c9f238dd-bb73-4aef-a7a5-d644ad823e52">
      <Terms xmlns="http://schemas.microsoft.com/office/infopath/2007/PartnerControls">
        <TermInfo xmlns="http://schemas.microsoft.com/office/infopath/2007/PartnerControls">
          <TermName xmlns="http://schemas.microsoft.com/office/infopath/2007/PartnerControls">Italy</TermName>
          <TermId xmlns="http://schemas.microsoft.com/office/infopath/2007/PartnerControls">30419bd7-387b-4c0c-816b-74f43bda73f4</TermId>
        </TermInfo>
      </Terms>
    </eShareCountryTaxHTField0>
    <eShareTopicTaxHTField0 xmlns="c9f238dd-bb73-4aef-a7a5-d644ad823e52">
      <Terms xmlns="http://schemas.microsoft.com/office/infopath/2007/PartnerControls">
        <TermInfo xmlns="http://schemas.microsoft.com/office/infopath/2007/PartnerControls">
          <TermName xmlns="http://schemas.microsoft.com/office/infopath/2007/PartnerControls">Economic growth</TermName>
          <TermId xmlns="http://schemas.microsoft.com/office/infopath/2007/PartnerControls">9eba0011-22c6-4045-a791-62556867fb22</TermId>
        </TermInfo>
      </Terms>
    </eShareTopicTaxHTField0>
    <eShareKeywordsTaxHTField0 xmlns="c9f238dd-bb73-4aef-a7a5-d644ad823e52">
      <Terms xmlns="http://schemas.microsoft.com/office/infopath/2007/PartnerControls">
        <TermInfo xmlns="http://schemas.microsoft.com/office/infopath/2007/PartnerControls">
          <TermName xmlns="http://schemas.microsoft.com/office/infopath/2007/PartnerControls">Economic Outlook</TermName>
          <TermId xmlns="http://schemas.microsoft.com/office/infopath/2007/PartnerControls">a9443a1a-b32f-49f3-97a5-13870ae66f90</TermId>
        </TermInfo>
      </Terms>
    </eShareKeywordsTaxHTField0>
    <TaxCatchAll xmlns="ca82dde9-3436-4d3d-bddd-d31447390034">
      <Value>314</Value>
      <Value>399</Value>
      <Value>122</Value>
    </TaxCatchAll>
    <OECDPinnedBy xmlns="d754eb24-5a05-4d1d-901a-82186b4797ea">
      <UserInfo>
        <DisplayName/>
        <AccountId xsi:nil="true"/>
        <AccountType/>
      </UserInfo>
    </OECDPinnedBy>
    <OECDDOApprovers xmlns="d754eb24-5a05-4d1d-901a-82186b4797ea">
      <UserInfo>
        <DisplayName/>
        <AccountId xsi:nil="true"/>
        <AccountType/>
      </UserInfo>
    </OECDDOApprovers>
    <TaskStatus xmlns="http://schemas.microsoft.com/sharepoint/v3/fields">(n/a)</TaskStatus>
    <AssignedTo xmlns="http://schemas.microsoft.com/sharepoint/v3">
      <UserInfo>
        <DisplayName>OECDMAIN\barnard_g</DisplayName>
        <AccountId>142</AccountId>
        <AccountType/>
      </UserInfo>
      <UserInfo>
        <DisplayName>OECDMAIN\menkyna_f</DisplayName>
        <AccountId>478</AccountId>
        <AccountType/>
      </UserInfo>
    </AssignedTo>
    <TaskDueDate xmlns="http://schemas.microsoft.com/sharepoint/v3/fields" xsi:nil="true"/>
    <OECDBudgetApprovers xmlns="d754eb24-5a05-4d1d-901a-82186b4797ea">
      <UserInfo>
        <DisplayName/>
        <AccountId xsi:nil="true"/>
        <AccountType/>
      </UserInfo>
    </OECDBudgetApprovers>
    <Priority xmlns="http://schemas.microsoft.com/sharepoint/v3">(2) Normal</Priority>
    <OECDWorkflowHistory xmlns="d754eb24-5a05-4d1d-901a-82186b4797ea" xsi:nil="true"/>
    <OECDDIRApprovers xmlns="d754eb24-5a05-4d1d-901a-82186b4797ea">
      <UserInfo>
        <DisplayName/>
        <AccountId xsi:nil="true"/>
        <AccountType/>
      </UserInfo>
    </OECDDIRApprovers>
    <OECDHODApprovers xmlns="d754eb24-5a05-4d1d-901a-82186b4797ea">
      <UserInfo>
        <DisplayName/>
        <AccountId xsi:nil="true"/>
        <AccountType/>
      </UserInfo>
    </OECDHODApprovers>
    <OECDDeputyDirectorApprovers xmlns="d754eb24-5a05-4d1d-901a-82186b4797ea">
      <UserInfo>
        <DisplayName/>
        <AccountId xsi:nil="true"/>
        <AccountType/>
      </UserInfo>
    </OECDDeputyDirectorApprovers>
    <OECDWorkflowDisplayStep xmlns="d754eb24-5a05-4d1d-901a-82186b4797ea" xsi:nil="true"/>
    <OECDWorkflowRoute xmlns="d754eb24-5a05-4d1d-901a-82186b4797ea" xsi:nil="true"/>
    <OECDReviewWorkflow xmlns="d754eb24-5a05-4d1d-901a-82186b4797ea">false</OECDReviewWorkflow>
    <OECDReviewers xmlns="d754eb24-5a05-4d1d-901a-82186b4797ea">
      <UserInfo>
        <DisplayName>BARNARD Geoff, ECO</DisplayName>
        <AccountId>142</AccountId>
        <AccountType/>
      </UserInfo>
      <UserInfo>
        <DisplayName>MENKYNA Fusako, ECO</DisplayName>
        <AccountId>478</AccountId>
        <AccountType/>
      </UserInfo>
      <UserInfo>
        <DisplayName>OECDMAIN\barnard_g</DisplayName>
        <AccountId>142</AccountId>
        <AccountType/>
      </UserInfo>
      <UserInfo>
        <DisplayName>OECDMAIN\menkyna_f</DisplayName>
        <AccountId>478</AccountId>
        <AccountType/>
      </UserInfo>
    </OECDReviewers>
    <OECDWorkflowCurrentStep xmlns="d754eb24-5a05-4d1d-901a-82186b4797ea" xsi:nil="true"/>
    <OECDCommunicationApprovers xmlns="d754eb24-5a05-4d1d-901a-82186b4797ea">
      <UserInfo>
        <DisplayName/>
        <AccountId xsi:nil="true"/>
        <AccountType/>
      </UserInfo>
    </OECDCommunicationApprovers>
    <OECDSourceID xmlns="54c4cd27-f286-408f-9ce0-33c1e0f3ab39" xsi:nil="true"/>
    <OECDSourceMainEnd xmlns="54c4cd27-f286-408f-9ce0-33c1e0f3ab39" xsi:nil="true"/>
    <OECDSourceMainStart xmlns="54c4cd27-f286-408f-9ce0-33c1e0f3ab39">2015-06-26T22:00:00+00:00</OECDSourceMainStart>
    <OECDKimBussinessContext xmlns="54c4cd27-f286-408f-9ce0-33c1e0f3ab39" xsi:nil="true"/>
    <OECDEventTitle xmlns="d754eb24-5a05-4d1d-901a-82186b4797ea" xsi:nil="true"/>
    <OECDKimProvenance xmlns="54c4cd27-f286-408f-9ce0-33c1e0f3ab39" xsi:nil="true"/>
  </documentManagement>
</p:properties>
</file>

<file path=customXml/itemProps1.xml><?xml version="1.0" encoding="utf-8"?>
<ds:datastoreItem xmlns:ds="http://schemas.openxmlformats.org/officeDocument/2006/customXml" ds:itemID="{2E37BFB5-FDD0-42F4-BDA3-7A11D812BAA3}">
  <ds:schemaRefs>
    <ds:schemaRef ds:uri="http://schemas.microsoft.com/sharepoint/v3/contenttype/forms"/>
  </ds:schemaRefs>
</ds:datastoreItem>
</file>

<file path=customXml/itemProps2.xml><?xml version="1.0" encoding="utf-8"?>
<ds:datastoreItem xmlns:ds="http://schemas.openxmlformats.org/officeDocument/2006/customXml" ds:itemID="{562712B9-6EE8-4D6B-8707-3DE5851748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4c4cd27-f286-408f-9ce0-33c1e0f3ab39"/>
    <ds:schemaRef ds:uri="464847da-6e18-4144-8ad5-5857903e06b6"/>
    <ds:schemaRef ds:uri="d754eb24-5a05-4d1d-901a-82186b4797ea"/>
    <ds:schemaRef ds:uri="http://schemas.microsoft.com/sharepoint/v3/fields"/>
    <ds:schemaRef ds:uri="c9f238dd-bb73-4aef-a7a5-d644ad823e52"/>
    <ds:schemaRef ds:uri="ca82dde9-3436-4d3d-bddd-d314473900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E6A24C0-3A94-4202-BE8A-1B5D48B56837}">
  <ds:schemaRefs>
    <ds:schemaRef ds:uri="http://www.oecd.org/eshare/projectsentre/CtFieldPriority/"/>
    <ds:schemaRef ds:uri="http://schemas.microsoft.com/2003/10/Serialization/Arrays"/>
  </ds:schemaRefs>
</ds:datastoreItem>
</file>

<file path=customXml/itemProps4.xml><?xml version="1.0" encoding="utf-8"?>
<ds:datastoreItem xmlns:ds="http://schemas.openxmlformats.org/officeDocument/2006/customXml" ds:itemID="{C59DB2B9-426F-446A-B90D-8A8254C93ED3}">
  <ds:schemaRefs>
    <ds:schemaRef ds:uri="Microsoft.SharePoint.Taxonomy.ContentTypeSync"/>
  </ds:schemaRefs>
</ds:datastoreItem>
</file>

<file path=customXml/itemProps5.xml><?xml version="1.0" encoding="utf-8"?>
<ds:datastoreItem xmlns:ds="http://schemas.openxmlformats.org/officeDocument/2006/customXml" ds:itemID="{B206B38D-22F5-4AF6-B364-B74D8CBF2B65}">
  <ds:schemaRefs>
    <ds:schemaRef ds:uri="http://schemas.microsoft.com/sharepoint/events"/>
  </ds:schemaRefs>
</ds:datastoreItem>
</file>

<file path=customXml/itemProps6.xml><?xml version="1.0" encoding="utf-8"?>
<ds:datastoreItem xmlns:ds="http://schemas.openxmlformats.org/officeDocument/2006/customXml" ds:itemID="{C09397EE-C9A3-4290-85EF-2ACE6E5A9E27}">
  <ds:schemaRefs>
    <ds:schemaRef ds:uri="http://purl.org/dc/elements/1.1/"/>
    <ds:schemaRef ds:uri="http://schemas.microsoft.com/office/infopath/2007/PartnerControls"/>
    <ds:schemaRef ds:uri="http://schemas.microsoft.com/sharepoint/v3"/>
    <ds:schemaRef ds:uri="ca82dde9-3436-4d3d-bddd-d31447390034"/>
    <ds:schemaRef ds:uri="http://www.w3.org/XML/1998/namespace"/>
    <ds:schemaRef ds:uri="http://purl.org/dc/terms/"/>
    <ds:schemaRef ds:uri="http://schemas.openxmlformats.org/package/2006/metadata/core-properties"/>
    <ds:schemaRef ds:uri="c9f238dd-bb73-4aef-a7a5-d644ad823e52"/>
    <ds:schemaRef ds:uri="http://schemas.microsoft.com/sharepoint/v3/fields"/>
    <ds:schemaRef ds:uri="d754eb24-5a05-4d1d-901a-82186b4797ea"/>
    <ds:schemaRef ds:uri="http://purl.org/dc/dcmitype/"/>
    <ds:schemaRef ds:uri="http://schemas.microsoft.com/office/2006/documentManagement/types"/>
    <ds:schemaRef ds:uri="464847da-6e18-4144-8ad5-5857903e06b6"/>
    <ds:schemaRef ds:uri="54c4cd27-f286-408f-9ce0-33c1e0f3ab39"/>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12468</TotalTime>
  <Words>1887</Words>
  <Application>Microsoft Office PowerPoint</Application>
  <PresentationFormat>Presentazione su schermo (4:3)</PresentationFormat>
  <Paragraphs>169</Paragraphs>
  <Slides>18</Slides>
  <Notes>16</Notes>
  <HiddenSlides>0</HiddenSlides>
  <MMClips>0</MMClips>
  <ScaleCrop>false</ScaleCrop>
  <HeadingPairs>
    <vt:vector size="6" baseType="variant">
      <vt:variant>
        <vt:lpstr>Caratteri utilizzati</vt:lpstr>
      </vt:variant>
      <vt:variant>
        <vt:i4>7</vt:i4>
      </vt:variant>
      <vt:variant>
        <vt:lpstr>Tema</vt:lpstr>
      </vt:variant>
      <vt:variant>
        <vt:i4>2</vt:i4>
      </vt:variant>
      <vt:variant>
        <vt:lpstr>Titoli diapositive</vt:lpstr>
      </vt:variant>
      <vt:variant>
        <vt:i4>18</vt:i4>
      </vt:variant>
    </vt:vector>
  </HeadingPairs>
  <TitlesOfParts>
    <vt:vector size="27" baseType="lpstr">
      <vt:lpstr>Arial</vt:lpstr>
      <vt:lpstr>Calibri</vt:lpstr>
      <vt:lpstr>Georgia</vt:lpstr>
      <vt:lpstr>Helvetica 65 Medium</vt:lpstr>
      <vt:lpstr>Tahoma</vt:lpstr>
      <vt:lpstr>Times New Roman</vt:lpstr>
      <vt:lpstr>Wingdings</vt:lpstr>
      <vt:lpstr>Template EXD</vt:lpstr>
      <vt:lpstr>Custom Design</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OECD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MENKYNA Fusako</dc:creator>
  <cp:lastModifiedBy>Enrica Procaccini</cp:lastModifiedBy>
  <cp:revision>516</cp:revision>
  <cp:lastPrinted>2015-06-26T10:18:45Z</cp:lastPrinted>
  <dcterms:created xsi:type="dcterms:W3CDTF">2015-02-27T14:51:11Z</dcterms:created>
  <dcterms:modified xsi:type="dcterms:W3CDTF">2016-05-23T13:09:07Z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0x0101008B4DD370EC31429186F3AD49F0D3098F004A77CEA22D3A40738DB9741B0FD4187A0081A297DA330C4955888849EBD611C226003B5B02897608A242A05EB83AEBE75451</vt:lpwstr>
  </property>
  <property fmtid="{D5CDD505-2E9C-101B-9397-08002B2CF9AE}" pid="3" name="OECDProjectOwnerStructure">
    <vt:lpwstr>407;#ECO/FO|0421869f-dd6d-4a57-aa68-f68dc47925ad</vt:lpwstr>
  </property>
  <property fmtid="{D5CDD505-2E9C-101B-9397-08002B2CF9AE}" pid="4" name="OECDProjectPageLink">
    <vt:lpwstr>8830</vt:lpwstr>
  </property>
  <property fmtid="{D5CDD505-2E9C-101B-9397-08002B2CF9AE}" pid="5" name="OECDCountry">
    <vt:lpwstr>122;#Italy|30419bd7-387b-4c0c-816b-74f43bda73f4</vt:lpwstr>
  </property>
  <property fmtid="{D5CDD505-2E9C-101B-9397-08002B2CF9AE}" pid="6" name="OECDTopic">
    <vt:lpwstr>399;#Economic growth|9eba0011-22c6-4045-a791-62556867fb22</vt:lpwstr>
  </property>
  <property fmtid="{D5CDD505-2E9C-101B-9397-08002B2CF9AE}" pid="7" name="OECDCommittee">
    <vt:lpwstr/>
  </property>
  <property fmtid="{D5CDD505-2E9C-101B-9397-08002B2CF9AE}" pid="8" name="OECDProjectPartnersStructure">
    <vt:lpwstr/>
  </property>
  <property fmtid="{D5CDD505-2E9C-101B-9397-08002B2CF9AE}" pid="9" name="OECDPWB">
    <vt:lpwstr>43;#(n/a)|3adabb5f-45b7-4a20-bdde-219e8d9477af</vt:lpwstr>
  </property>
  <property fmtid="{D5CDD505-2E9C-101B-9397-08002B2CF9AE}" pid="10" name="OECDKeywords">
    <vt:lpwstr>314;#Economic Outlook|a9443a1a-b32f-49f3-97a5-13870ae66f90</vt:lpwstr>
  </property>
  <property fmtid="{D5CDD505-2E9C-101B-9397-08002B2CF9AE}" pid="11" name="eShareOrganisationTaxHTField0">
    <vt:lpwstr/>
  </property>
  <property fmtid="{D5CDD505-2E9C-101B-9397-08002B2CF9AE}" pid="12" name="OECDHorizontalProjects">
    <vt:lpwstr/>
  </property>
  <property fmtid="{D5CDD505-2E9C-101B-9397-08002B2CF9AE}" pid="13" name="OECDProject">
    <vt:lpwstr/>
  </property>
  <property fmtid="{D5CDD505-2E9C-101B-9397-08002B2CF9AE}" pid="14" name="d0b6f6ac229144c2899590f0436d9385">
    <vt:lpwstr/>
  </property>
  <property fmtid="{D5CDD505-2E9C-101B-9397-08002B2CF9AE}" pid="15" name="OECDOrganisation">
    <vt:lpwstr/>
  </property>
  <property fmtid="{D5CDD505-2E9C-101B-9397-08002B2CF9AE}" pid="16" name="bc65155f859f476689f41d2e239f3b65">
    <vt:lpwstr/>
  </property>
  <property fmtid="{D5CDD505-2E9C-101B-9397-08002B2CF9AE}" pid="17" name="k2951cac196847638e9bdd6aa23f9888">
    <vt:lpwstr>ECO/FO|0421869f-dd6d-4a57-aa68-f68dc47925ad</vt:lpwstr>
  </property>
  <property fmtid="{D5CDD505-2E9C-101B-9397-08002B2CF9AE}" pid="18" name="OECDSourceMainStart">
    <vt:filetime>2015-06-26T22:00:00Z</vt:filetime>
  </property>
  <property fmtid="{D5CDD505-2E9C-101B-9397-08002B2CF9AE}" pid="19" name="eShareCommitteeTaxHTField0">
    <vt:lpwstr/>
  </property>
</Properties>
</file>