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36625D-230E-43AD-9B4D-9DCF9B11940E}" type="datetimeFigureOut">
              <a:rPr lang="it-IT" smtClean="0"/>
              <a:t>04/07/2017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F486B-FA70-4BB5-A525-E75336BBF3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6609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1FE109-3B7D-463C-957F-6131F697C2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CD3E509-B96A-4BA3-A093-8355DC7796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1F2B73-DE09-4323-A05C-C84F41872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7C22-93B4-4926-B400-203A61ED0C03}" type="datetime1">
              <a:rPr lang="it-IT" smtClean="0"/>
              <a:t>04/07/2017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C60591-D2BA-4AEF-802B-1FF4BD56F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D5CE2C-8C1A-49FD-80B0-F374053AF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4619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258C22-3C1E-4BAF-9B17-A3ED5665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9455FF1-1FA1-4C5C-9E88-04F495D34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013122-F1E9-441A-8EE1-2C2C0BC37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ECD4-233B-490F-B51A-4820ACB69AC8}" type="datetime1">
              <a:rPr lang="it-IT" smtClean="0"/>
              <a:t>04/07/2017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CB8241-9048-404A-A35F-11ED5E5A5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06F69DD-96DC-4409-83C7-E9F9DE5D0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9727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447950F-9AB5-44FD-8F97-EB3B4B4B1B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50374FA-8D46-4B49-BB72-E165C79EF1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FD0453-D585-45F8-AE8F-09876721D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B6B0-7EC1-4FBE-A47A-2B609DC8CF23}" type="datetime1">
              <a:rPr lang="it-IT" smtClean="0"/>
              <a:t>04/07/2017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BDECDC-5F7A-4745-903E-74D2CC311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DBB890-6A29-4142-8A3E-EABD0685F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0671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459537-2FBB-4E50-97DB-3207BD781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092417-B471-4D36-BE05-4D13831BA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DCA1BE8-F7C5-43B0-BABE-E275961C7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95526-5EBD-4D45-B0A3-0E0581E00209}" type="datetime1">
              <a:rPr lang="it-IT" smtClean="0"/>
              <a:t>04/07/2017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AAD8AB7-56C8-4D99-8DF7-32C709E97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AFA297-38DD-47DF-8A59-BCAF1AD3D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223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0B9B7F-82CD-4767-9B0D-56B2E69BA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77FB736-96F0-4B55-A8D6-24684CB86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143BC4-262C-457D-9C00-49E324CF9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4C276-3B3D-48FD-88A4-2E9A4B5C1131}" type="datetime1">
              <a:rPr lang="it-IT" smtClean="0"/>
              <a:t>04/07/2017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E89620-ED1B-4EFD-8C3F-C4FA5F5C2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C071A96-BBD5-49F2-A0E7-A2D90DB4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892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AAB22C-CA2D-48F2-B3DC-CB0D3C1C9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6E9178-7080-411D-A40B-6A6DD3E8CD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0D966D1-0301-4F3A-8D29-EC97F3D006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EB0A3B0-EFF6-48F0-92D7-53D69BC5A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FCB1-6866-4C44-9F76-A5E3A3D7BD78}" type="datetime1">
              <a:rPr lang="it-IT" smtClean="0"/>
              <a:t>04/07/2017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8FAA305-FEDB-4E9E-B68D-168BC55AF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F553E67-7677-403E-BABE-059E430AE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8984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51F049-72B8-49EC-BDA5-E02CC5B2E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DE3CFB8-9382-4F69-BBC0-FF3E121F2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C4A58A-CD89-4D71-981B-B7C3EEC29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95323F6-2239-427C-B76E-CCAABD58D1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6C2D559-F5FC-4FA8-98CA-D4B37802B6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0D33FBA-FBF7-4893-84AA-363AE7797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DDD1-FEDC-4332-9BA6-05BF57298E0D}" type="datetime1">
              <a:rPr lang="it-IT" smtClean="0"/>
              <a:t>04/07/2017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241115E-08DC-41AE-9FD4-0F9489658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EBBED86-A90A-46EE-9008-996858BB6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229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B075B-87BC-4493-966A-26E4307D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FC0B26F-169B-4C07-9921-7374ABE9B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B58E-4F69-4D98-968D-14AB8B768F21}" type="datetime1">
              <a:rPr lang="it-IT" smtClean="0"/>
              <a:t>04/07/2017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31AF5BF-93D6-44AF-9F98-B186C4D29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C107613-1DFD-4EDB-8B8D-34B7EC40D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6379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4682ABF-FC9F-460B-9C6C-10AB7CCD8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0325-F2A7-4600-B94E-52E78510870B}" type="datetime1">
              <a:rPr lang="it-IT" smtClean="0"/>
              <a:t>04/07/2017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DB85961-7919-4583-93AE-8A9027117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5239713-92B8-45B4-A53B-3D7546436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309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4C5E5F-D7D3-49F9-A955-1691359EE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33F6A8-88A0-4AC1-9C0E-1DFA215CA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5B0B1C6-88A4-48D4-9847-486B62D6F4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B7ACE6D-C258-4C67-9FEB-187FE95A6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C435D-DCC6-4EE9-983E-2D1DFD9C8DD3}" type="datetime1">
              <a:rPr lang="it-IT" smtClean="0"/>
              <a:t>04/07/2017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6362B8F-A188-40AC-8508-2B8DB7635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E58E300-FABA-4279-BCEF-98E01B782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2651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77B098-975E-47C9-A1CE-FEE4319BA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F7C1546-706C-42B1-8D1F-69143AA787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4B51C44-C548-4CBA-95C5-6A7681BED4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380C40E-4412-4C22-AD03-ED8CF24EC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BB1D9-4B06-4C75-AC0A-1165318D6782}" type="datetime1">
              <a:rPr lang="it-IT" smtClean="0"/>
              <a:t>04/07/2017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B17CDC4-C0F0-4878-AEB8-0B428BA40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A63D696-9C59-4E16-B2AA-3BFBFD9F3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7961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51188B5-8D6F-4D19-9B40-6E36D13D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081E34B-EBFC-49A4-928F-2FAED3716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B750CF-1832-4352-9406-77C782C7B6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E1D8E-09D7-46C4-9962-49FA44595686}" type="datetime1">
              <a:rPr lang="it-IT" smtClean="0"/>
              <a:t>04/07/2017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7834032-1663-481B-AE32-E2E59AB5E9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Prof. Avv. Fabio Marchetti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DA0271B-2E9E-4E19-A593-7DE15DE8A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47F81-BC95-4245-B6BC-A94C301E35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901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875E47-1E64-4B07-97DB-48D063656A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77265"/>
            <a:ext cx="9144000" cy="1965960"/>
          </a:xfrm>
        </p:spPr>
        <p:txBody>
          <a:bodyPr/>
          <a:lstStyle/>
          <a:p>
            <a:r>
              <a:rPr lang="it-IT" b="1" dirty="0"/>
              <a:t>ART BONUS</a:t>
            </a:r>
            <a:br>
              <a:rPr lang="it-IT" b="1" dirty="0"/>
            </a:br>
            <a:r>
              <a:rPr lang="it-IT" b="1" dirty="0"/>
              <a:t>OPPORTUNITÀ E VANTAGGI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F5DF2EC-03A8-4632-87EF-F4417D3158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/>
              <a:t>Riflessioni sulle misure a sostegno del nuovo mecenatismo.</a:t>
            </a:r>
          </a:p>
          <a:p>
            <a:r>
              <a:rPr lang="it-IT" b="1" dirty="0"/>
              <a:t>Profili economici e fiscali.</a:t>
            </a:r>
          </a:p>
          <a:p>
            <a:endParaRPr lang="it-IT" b="1" dirty="0"/>
          </a:p>
          <a:p>
            <a:pPr algn="r"/>
            <a:r>
              <a:rPr lang="it-IT" b="1" i="1" dirty="0"/>
              <a:t>Prof. Avv. Fabio Marchetti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00128A1-B054-494A-9457-967F21CD0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5E43FE5-E7D7-41F3-8210-893FB6DCF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6429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A12C20-7B80-4BC1-A2E7-BF65ADB61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Art Bonus: possibili linee evolutive</a:t>
            </a:r>
            <a:br>
              <a:rPr lang="it-IT" b="1" dirty="0"/>
            </a:br>
            <a:r>
              <a:rPr lang="it-IT" i="1" dirty="0"/>
              <a:t>…segue…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50A12D-599C-4451-AD7F-73F342130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infine, con particolare riguardo alle imprese e società, si pone spesso l’esigenza di distinguere il puro mecenatismo dalla sponsorizzazione culturale, in astratto individuabile nell’assenza di un obbligo da parte del soggetto beneficiario di ‘</a:t>
            </a:r>
            <a:r>
              <a:rPr lang="it-IT" i="1" dirty="0"/>
              <a:t>pubblicizzare</a:t>
            </a:r>
            <a:r>
              <a:rPr lang="it-IT" dirty="0"/>
              <a:t>’ il nome del mecenate a fronte, invece, di un obbligo del beneficiario di ‘</a:t>
            </a:r>
            <a:r>
              <a:rPr lang="it-IT" i="1" dirty="0"/>
              <a:t>pubblicizzare</a:t>
            </a:r>
            <a:r>
              <a:rPr lang="it-IT" dirty="0"/>
              <a:t>’ il nome dello sponsor; è distinzione che può dar luogo ad incertezze, tanto più rilevanti nel campo fiscale ove il contratto di sponsorizzazione è trattato come una spesa fiscalmente deducibile vuoi come spesa di rappresentanza vuoi come spesa di pubblicità (argomento quest’ultimo su cui, peraltro, permangono contrasti anche giurisprudenziali).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A0B4383-9CEE-4A8F-B5EF-2C627D66D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0D7FB60-3AAC-4DEB-8C2C-E043F0AC8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3011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9FDD09-E2F9-43DA-91D6-B4E2AAD23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Prima dell’Art Bonus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A58849-BEDA-4C90-9606-3265E184F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/>
              <a:t>Detrazione di imposta del 19% (per le persone fisiche) o deduzione dall’imponibile (per le imprese e società) secondo gli articoli 15 e 100 del t.u.i.r. per:</a:t>
            </a:r>
          </a:p>
          <a:p>
            <a:pPr lvl="1" algn="just"/>
            <a:r>
              <a:rPr lang="it-IT" dirty="0"/>
              <a:t>per le spese di manutenzione degli immobili storici detenuti direttamente</a:t>
            </a:r>
          </a:p>
          <a:p>
            <a:pPr lvl="1" algn="just"/>
            <a:r>
              <a:rPr lang="it-IT" dirty="0"/>
              <a:t>per le erogazioni liberali a favore della cultura.</a:t>
            </a:r>
          </a:p>
          <a:p>
            <a:pPr marL="0" indent="0" algn="ctr">
              <a:buNone/>
            </a:pPr>
            <a:r>
              <a:rPr lang="it-IT" i="1" dirty="0"/>
              <a:t>in alternativa</a:t>
            </a:r>
          </a:p>
          <a:p>
            <a:pPr algn="just"/>
            <a:r>
              <a:rPr lang="it-IT" dirty="0"/>
              <a:t>Deduzione nel limite del 10% del reddito dichiarato e comunque nella misura massima di 70.000 € delle liberalità in denaro o in natura a favore di associazioni e fondazioni aventi per oggetto la tutela, valorizzazione, promozione di beni storici, artistici, paesaggistici (Decreto competitività: d.l. 35/2005 cd. «</a:t>
            </a:r>
            <a:r>
              <a:rPr lang="it-IT" i="1" dirty="0"/>
              <a:t>più dai meno paghi</a:t>
            </a:r>
            <a:r>
              <a:rPr lang="it-IT" dirty="0"/>
              <a:t>»).</a:t>
            </a:r>
          </a:p>
          <a:p>
            <a:pPr marL="457200" lvl="1" indent="0" algn="just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42602F8-A174-434D-9DFD-A8198F2B6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21F919D-F15E-4CA3-837E-9CB003D04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8317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1E2DAC-14D9-4EDE-A32A-45F645362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Prima dell’Art Bonus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2B70D1-9C5E-45BC-A7A4-63E63B17F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it-IT" dirty="0"/>
          </a:p>
          <a:p>
            <a:pPr algn="just"/>
            <a:r>
              <a:rPr lang="it-IT" dirty="0"/>
              <a:t>I principali difetti di tale sistema:</a:t>
            </a:r>
          </a:p>
          <a:p>
            <a:pPr lvl="1" algn="just"/>
            <a:r>
              <a:rPr lang="it-IT" sz="2800" dirty="0"/>
              <a:t>la complessità delle procedure (v. in particolare l‘art. 15 del t.u.i.r per le opere di manutenzione e restauro degli immobili e altri beni storico/culturali di proprietà);</a:t>
            </a:r>
          </a:p>
          <a:p>
            <a:pPr lvl="1" algn="just"/>
            <a:r>
              <a:rPr lang="it-IT" sz="2800" dirty="0"/>
              <a:t>la responsabilizzazione dei mecenati (v. in particolare d.l. 35/2005);</a:t>
            </a:r>
          </a:p>
          <a:p>
            <a:pPr lvl="1" algn="just"/>
            <a:r>
              <a:rPr lang="it-IT" sz="2800" dirty="0"/>
              <a:t>la concorrenza delle agevolazioni per la cultura con una serie di altre e diverse agevolazioni a favore del sociale.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3275EEE-E333-454A-A96D-19900A84E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CC1E541-3CF6-433C-BE43-49078C770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4093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8857AF-E885-4982-A9A5-62BF9F8CD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L’Art Bonus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2B1161-571D-4DD8-9115-00718FBB9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Introdotto dal d.l.83/2014 e reso permanente dalla legge di Stabilità 2016 (legge 28 dicembre 2015, n. 208).</a:t>
            </a:r>
          </a:p>
          <a:p>
            <a:pPr algn="just"/>
            <a:r>
              <a:rPr lang="it-IT" dirty="0"/>
              <a:t>Prevede un </a:t>
            </a:r>
            <a:r>
              <a:rPr lang="it-IT" b="1" dirty="0"/>
              <a:t>credito d’imposta</a:t>
            </a:r>
            <a:r>
              <a:rPr lang="it-IT" dirty="0"/>
              <a:t> nella misura del 65% per le erogazioni liberali per interventi di manutenzione, protezione e restauro di beni culturali pubblici nei limiti:</a:t>
            </a:r>
          </a:p>
          <a:p>
            <a:pPr lvl="1" algn="just"/>
            <a:r>
              <a:rPr lang="it-IT" dirty="0"/>
              <a:t>per le persone fisiche ed enti non commerciali (i.e. fondazioni bancarie) del 15% del reddito imponibile dichiarato;</a:t>
            </a:r>
          </a:p>
          <a:p>
            <a:pPr lvl="1" algn="just"/>
            <a:r>
              <a:rPr lang="it-IT" dirty="0"/>
              <a:t>per le imprese, società ed enti commerciali nel limite del 5 per mille dei ricavi  dichiarati.</a:t>
            </a:r>
          </a:p>
          <a:p>
            <a:pPr algn="just"/>
            <a:r>
              <a:rPr lang="it-IT" dirty="0"/>
              <a:t>Il credito d’imposta è fruibile in tre quote annuali di pari importo.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640EBDF-8076-4AA7-9A8A-4A64CC75E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9992CE0-87B7-4659-BB27-4BAD795A4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7096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D593C9-2260-421F-87EA-F4143EC55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Art bonus: credito d’imposta e non detrazione o deduzione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47821E-9E05-45D4-B029-4A0996D90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La differenza tecnica fra credito d’imposta e detrazione/deduzione:</a:t>
            </a:r>
          </a:p>
          <a:p>
            <a:pPr lvl="1" algn="just"/>
            <a:r>
              <a:rPr lang="it-IT" dirty="0"/>
              <a:t>la detrazione è limitata nell’ammontare (19% della somma erogata a titolo di liberalità) e non è fruibile in mancanza di un’imposta da versare;</a:t>
            </a:r>
          </a:p>
          <a:p>
            <a:pPr lvl="1" algn="just"/>
            <a:r>
              <a:rPr lang="it-IT" dirty="0"/>
              <a:t>la deduzione (anche là dove non limitata nell’ammontare: art. 100 del t.u.i.r.) non è fruibile in mancanza di un reddito d’impresa imponibile;</a:t>
            </a:r>
          </a:p>
          <a:p>
            <a:pPr lvl="1" algn="just"/>
            <a:r>
              <a:rPr lang="it-IT" dirty="0"/>
              <a:t>il credito d’imposta è fruibile anche in mancanza di un’imposta dovuta (in caso di incapienza può essere riportato a nuovo o chiesto a rimborso);</a:t>
            </a:r>
          </a:p>
          <a:p>
            <a:pPr lvl="1" algn="just"/>
            <a:r>
              <a:rPr lang="it-IT" dirty="0"/>
              <a:t>per i titolari di reddito d’impresa il credito d’imposta è fruibile in compensazione, essendo scomputabile dalle imposte dovute (nonché dagli eventuali contributi previdenziali) fin dai primi versamenti successivi all’effettuazione dell’erogazione liberale.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7922F1D-A483-4AFC-B0B0-A2FDA37F9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13ED85F-A3DA-4603-BA2D-304B94A4B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1154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B01167-2250-4AC5-BAF4-4A3BFE81B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Art bonus: credito d’imposta e non detrazione o deduzione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A26663-CF0A-497E-B76E-68B769E8E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it-IT" dirty="0"/>
          </a:p>
          <a:p>
            <a:pPr algn="just"/>
            <a:r>
              <a:rPr lang="it-IT" dirty="0"/>
              <a:t>Si ipotizzi un versamento liberale di 10.000 €, per il quale sussistano in astratto tutte le condizioni per fruire tanto dell’Art Bonus che della detrazione o deduzione:</a:t>
            </a:r>
          </a:p>
          <a:p>
            <a:pPr lvl="1" algn="just"/>
            <a:r>
              <a:rPr lang="it-IT" dirty="0"/>
              <a:t>credito d’imposta/Art Bonus = 6.500 € fruibile in dichiarazione (persone fisiche o enti non commerciali) o ‘immediatamente’ in compensazione (imprese, società) in tre quote pari a 2.167 € per anno;</a:t>
            </a:r>
          </a:p>
          <a:p>
            <a:pPr lvl="1" algn="just"/>
            <a:r>
              <a:rPr lang="it-IT" dirty="0"/>
              <a:t>detrazione = 1.900 € fruibile in dichiarazione (sempreché l’imposta lorda dovuta sia pari o superiore a 1.900 €);</a:t>
            </a:r>
          </a:p>
          <a:p>
            <a:pPr lvl="1" algn="just"/>
            <a:r>
              <a:rPr lang="it-IT" dirty="0"/>
              <a:t>deduzione = 2.400 € (minore IRES dovuta sul minor imponibile di 10.000 €).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6093808-7446-4E8A-A890-EAF5ADB83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C046C52-D6D3-475B-94C0-BE9759D4B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1956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EE53BC-963F-4633-BF2D-4AB75A760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Art bonus versus la disciplina del t.u.i.r </a:t>
            </a:r>
            <a:br>
              <a:rPr lang="it-IT" b="1" dirty="0"/>
            </a:br>
            <a:r>
              <a:rPr lang="it-IT" b="1" dirty="0"/>
              <a:t>o del d.l. 35/2005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F2612E-D9C4-49B6-A87C-7C4808A79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it-IT" dirty="0"/>
          </a:p>
          <a:p>
            <a:pPr algn="just"/>
            <a:r>
              <a:rPr lang="it-IT" dirty="0"/>
              <a:t>Immediata fruibilità.</a:t>
            </a:r>
          </a:p>
          <a:p>
            <a:pPr algn="just"/>
            <a:r>
              <a:rPr lang="it-IT" dirty="0"/>
              <a:t>Semplificazione: ciò che è richiesto al mecenate è solo la dimostrazione dell’erogazione liberale (bonifico, carta di credito, ecc.).</a:t>
            </a:r>
          </a:p>
          <a:p>
            <a:pPr algn="just"/>
            <a:r>
              <a:rPr lang="it-IT" dirty="0"/>
              <a:t>Nessuna responsabilizzazione del mecenate.</a:t>
            </a:r>
          </a:p>
          <a:p>
            <a:pPr algn="just"/>
            <a:r>
              <a:rPr lang="it-IT" dirty="0"/>
              <a:t>Non concorrenza con altre agevolazioni fiscali: il credito d’imposta per Art Bonus è riconosciuto solo per le erogazioni liberali a favore della cultura.</a:t>
            </a:r>
          </a:p>
          <a:p>
            <a:pPr algn="just"/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2D3ABE1-80C8-4213-9D45-9709B7654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0B6C20F-9E1A-42E8-9537-92C1A2700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2020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C9C652-8905-4233-94FF-B0610537F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Art Bonus: possibili linee evolutive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DB2DC1-60AB-4DBE-B991-ED2F5F12E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Se l’Art Bonus, come dimostrato anche dai primi dati ottenuti dalla sua applicazione, è uno strumento sicuramente efficiente o più efficiente delle preesistenti detrazioni e/o deduzioni fiscali, possono individuarsi alcuni limiti che potrebbero meritare una sua implementazione:</a:t>
            </a:r>
          </a:p>
          <a:p>
            <a:pPr algn="just"/>
            <a:r>
              <a:rPr lang="it-IT" dirty="0"/>
              <a:t>la mancanza di una disciplina specifica per la tutela preventiva del patrimonio storico e artistico (nel d.l. 83/2014 si parla solo di «</a:t>
            </a:r>
            <a:r>
              <a:rPr lang="it-IT" i="1" dirty="0"/>
              <a:t>protezione</a:t>
            </a:r>
            <a:r>
              <a:rPr lang="it-IT" dirty="0"/>
              <a:t>» e non anche di «</a:t>
            </a:r>
            <a:r>
              <a:rPr lang="it-IT" i="1" dirty="0"/>
              <a:t>prevenzione</a:t>
            </a:r>
            <a:r>
              <a:rPr lang="it-IT" dirty="0"/>
              <a:t>», come invece nel codice dei beni culturali; a dimostrazione v. l’intervento speciale attuato con il d.l. 189/2016 in occasione degli ultimi eventi sismici);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2027C65-CD5F-4E1D-AE3C-2BF3FDCAD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312451E-AD09-4D9C-A5CE-09FA2EC2B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0179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E8C04C-1D4F-488B-AD4F-E21DF2C8A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Art Bonus: possibili linee evolutive</a:t>
            </a:r>
            <a:br>
              <a:rPr lang="it-IT" b="1" dirty="0"/>
            </a:br>
            <a:r>
              <a:rPr lang="it-IT" i="1" dirty="0"/>
              <a:t>…segue…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2AD592-355E-43D8-B00F-944EAD889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/>
              <a:t>il limite oggettivo dell’Art Bonus esclusivamente destinato ai beni pubblici (sono esclusi tanto i beni ecclesiastici quanto i beni privati):</a:t>
            </a:r>
          </a:p>
          <a:p>
            <a:pPr lvl="1" algn="just"/>
            <a:r>
              <a:rPr lang="it-IT" dirty="0"/>
              <a:t>con particolare riguardo ai beni privati si tratta di 30/50 mila fra palazzi, ville, castelli e giardini per i quali le uniche agevolazioni sono quelle previste dagli artt. 15 e 100 del t.u.i.r. che, a condizioni burocraticamente complesse, consente la detrazione del 19% o la deduzione dall’imponibile fiscale d’impresa delle spese per la loro manutenzione;</a:t>
            </a:r>
          </a:p>
          <a:p>
            <a:pPr algn="just"/>
            <a:r>
              <a:rPr lang="it-IT" dirty="0"/>
              <a:t>salvo che per le erogazioni effettuate dalla Fondazioni Bancarie (v. la risoluzione dell’Agenzia delle Entrate 15 ottobre 2015, n. 87/E) non è possibile prevedere erogazioni in «natura», ma solo in denaro; manca qualunque previsione che consenta di fruire del credito d’imposta nel caso di servizi in natura erogati a titolo di liberalità;</a:t>
            </a:r>
          </a:p>
          <a:p>
            <a:pPr algn="just"/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C1BB043-1F5A-433B-9C86-EAA15C946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Prof. Avv. Fabio Marchetti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73E544F-3B2E-4A50-89F0-2F785CC41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7F81-BC95-4245-B6BC-A94C301E354C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06009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1130</Words>
  <Application>Microsoft Office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di Office</vt:lpstr>
      <vt:lpstr>ART BONUS OPPORTUNITÀ E VANTAGGI</vt:lpstr>
      <vt:lpstr>Prima dell’Art Bonus</vt:lpstr>
      <vt:lpstr>Prima dell’Art Bonus</vt:lpstr>
      <vt:lpstr>L’Art Bonus</vt:lpstr>
      <vt:lpstr>Art bonus: credito d’imposta e non detrazione o deduzione</vt:lpstr>
      <vt:lpstr>Art bonus: credito d’imposta e non detrazione o deduzione</vt:lpstr>
      <vt:lpstr>Art bonus versus la disciplina del t.u.i.r  o del d.l. 35/2005</vt:lpstr>
      <vt:lpstr>Art Bonus: possibili linee evolutive</vt:lpstr>
      <vt:lpstr>Art Bonus: possibili linee evolutive …segue…</vt:lpstr>
      <vt:lpstr>Art Bonus: possibili linee evolutive …segue…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BONUS OPPORTUNITÀ E VANTAGGI</dc:title>
  <dc:creator>Fabio</dc:creator>
  <cp:lastModifiedBy>Fabio</cp:lastModifiedBy>
  <cp:revision>16</cp:revision>
  <dcterms:created xsi:type="dcterms:W3CDTF">2017-07-03T12:24:33Z</dcterms:created>
  <dcterms:modified xsi:type="dcterms:W3CDTF">2017-07-04T07:02:12Z</dcterms:modified>
</cp:coreProperties>
</file>