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xml" ContentType="application/xml"/>
  <Default Extension="gif" ContentType="image/gif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1.xml" ContentType="application/vnd.openxmlformats-officedocument.drawingml.chartshapes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2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3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charts/chart14.xml" ContentType="application/vnd.openxmlformats-officedocument.drawingml.chart+xml"/>
  <Override PartName="/ppt/charts/style12.xml" ContentType="application/vnd.ms-office.chartstyle+xml"/>
  <Override PartName="/ppt/charts/colors12.xml" ContentType="application/vnd.ms-office.chartcolorstyle+xml"/>
  <Override PartName="/ppt/charts/chart15.xml" ContentType="application/vnd.openxmlformats-officedocument.drawingml.char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9" r:id="rId1"/>
  </p:sldMasterIdLst>
  <p:notesMasterIdLst>
    <p:notesMasterId r:id="rId21"/>
  </p:notesMasterIdLst>
  <p:sldIdLst>
    <p:sldId id="256" r:id="rId2"/>
    <p:sldId id="277" r:id="rId3"/>
    <p:sldId id="275" r:id="rId4"/>
    <p:sldId id="279" r:id="rId5"/>
    <p:sldId id="282" r:id="rId6"/>
    <p:sldId id="280" r:id="rId7"/>
    <p:sldId id="262" r:id="rId8"/>
    <p:sldId id="281" r:id="rId9"/>
    <p:sldId id="269" r:id="rId10"/>
    <p:sldId id="272" r:id="rId11"/>
    <p:sldId id="270" r:id="rId12"/>
    <p:sldId id="263" r:id="rId13"/>
    <p:sldId id="283" r:id="rId14"/>
    <p:sldId id="274" r:id="rId15"/>
    <p:sldId id="278" r:id="rId16"/>
    <p:sldId id="271" r:id="rId17"/>
    <p:sldId id="267" r:id="rId18"/>
    <p:sldId id="276" r:id="rId19"/>
    <p:sldId id="284" r:id="rId20"/>
  </p:sldIdLst>
  <p:sldSz cx="9144000" cy="6858000" type="screen4x3"/>
  <p:notesSz cx="6797675" cy="9928225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99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6" d="100"/>
          <a:sy n="106" d="100"/>
        </p:scale>
        <p:origin x="102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microsoft.com/office/2015/10/relationships/revisionInfo" Target="revisionInfo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%20toma\Documents\tab.%20turismo.xlsx" TargetMode="Externa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miriam\figure%20per%20ppt%20alberghi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_rels/chart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%20toma\Documents\altre%20tab%20T&amp;V%20(1)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1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drea%20toma\Documents\altre%20tab%20T&amp;V%20(1).xlsx" TargetMode="External"/><Relationship Id="rId2" Type="http://schemas.microsoft.com/office/2011/relationships/chartColorStyle" Target="colors12.xml"/><Relationship Id="rId1" Type="http://schemas.microsoft.com/office/2011/relationships/chartStyle" Target="style12.xm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andrea%20toma\Documents\altre%20tab%20T&amp;V%20(1)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1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Cartel1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miriam\figure%20per%20ppt%20alberghi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6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Arrivi internazionali</c:v>
                </c:pt>
              </c:strCache>
            </c:strRef>
          </c:tx>
          <c:spPr>
            <a:ln w="25400" cap="rnd">
              <a:solidFill>
                <a:schemeClr val="lt1"/>
              </a:solidFill>
              <a:round/>
            </a:ln>
            <a:effectLst>
              <a:outerShdw dist="25400" dir="2700000" algn="tl" rotWithShape="0">
                <a:schemeClr val="accent1"/>
              </a:outerShdw>
            </a:effectLst>
          </c:spPr>
          <c:marker>
            <c:symbol val="none"/>
          </c:marker>
          <c:dLbls>
            <c:spPr>
              <a:solidFill>
                <a:schemeClr val="accent1"/>
              </a:solidFill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accent1">
                          <a:lumMod val="60000"/>
                          <a:lumOff val="4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Foglio1!$A$2:$A$5</c:f>
              <c:numCache>
                <c:formatCode>General</c:formatCode>
                <c:ptCount val="4"/>
                <c:pt idx="0">
                  <c:v>2015</c:v>
                </c:pt>
                <c:pt idx="1">
                  <c:v>2016</c:v>
                </c:pt>
                <c:pt idx="2">
                  <c:v>2020</c:v>
                </c:pt>
                <c:pt idx="3">
                  <c:v>2030</c:v>
                </c:pt>
              </c:numCache>
            </c:numRef>
          </c:cat>
          <c:val>
            <c:numRef>
              <c:f>Foglio1!$B$2:$B$5</c:f>
              <c:numCache>
                <c:formatCode>#,##0</c:formatCode>
                <c:ptCount val="4"/>
                <c:pt idx="0">
                  <c:v>1184</c:v>
                </c:pt>
                <c:pt idx="1">
                  <c:v>1231</c:v>
                </c:pt>
                <c:pt idx="2">
                  <c:v>1360</c:v>
                </c:pt>
                <c:pt idx="3">
                  <c:v>1809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C95-4B1F-A959-DBD04A054FD9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dropLines>
          <c:spPr>
            <a:ln w="9525" cap="flat" cmpd="sng" algn="ctr">
              <a:gradFill>
                <a:gsLst>
                  <a:gs pos="0">
                    <a:schemeClr val="lt1"/>
                  </a:gs>
                  <a:gs pos="100000">
                    <a:schemeClr val="lt1">
                      <a:alpha val="0"/>
                    </a:schemeClr>
                  </a:gs>
                </a:gsLst>
                <a:lin ang="5400000" scaled="0"/>
              </a:gradFill>
              <a:round/>
            </a:ln>
            <a:effectLst/>
          </c:spPr>
        </c:dropLines>
        <c:smooth val="0"/>
        <c:axId val="435173168"/>
        <c:axId val="435173824"/>
      </c:lineChart>
      <c:catAx>
        <c:axId val="43517316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spc="30" baseline="0">
                <a:solidFill>
                  <a:schemeClr val="lt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35173824"/>
        <c:crosses val="autoZero"/>
        <c:auto val="1"/>
        <c:lblAlgn val="ctr"/>
        <c:lblOffset val="100"/>
        <c:noMultiLvlLbl val="0"/>
      </c:catAx>
      <c:valAx>
        <c:axId val="435173824"/>
        <c:scaling>
          <c:orientation val="minMax"/>
        </c:scaling>
        <c:delete val="1"/>
        <c:axPos val="l"/>
        <c:numFmt formatCode="#,##0" sourceLinked="1"/>
        <c:majorTickMark val="none"/>
        <c:minorTickMark val="none"/>
        <c:tickLblPos val="nextTo"/>
        <c:crossAx val="435173168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layout>
        <c:manualLayout>
          <c:xMode val="edge"/>
          <c:yMode val="edge"/>
          <c:x val="0.21556930875507579"/>
          <c:y val="2.8231141171636817E-2"/>
          <c:w val="0.70672955784390412"/>
          <c:h val="9.29790041075939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/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1">
        <a:lumMod val="75000"/>
        <a:lumOff val="25000"/>
      </a:schemeClr>
    </a:solidFill>
    <a:ln w="9525" cap="flat" cmpd="sng" algn="ctr">
      <a:solidFill>
        <a:schemeClr val="lt1">
          <a:lumMod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1.7862995047590112E-2"/>
          <c:y val="1.6190251174111915E-2"/>
          <c:w val="0.95831967822228969"/>
          <c:h val="0.81911027558272165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Foglio3!$B$3</c:f>
              <c:strCache>
                <c:ptCount val="1"/>
                <c:pt idx="0">
                  <c:v>presenze (mgl)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accent1">
                  <a:lumMod val="75000"/>
                </a:schemeClr>
              </a:solidFill>
              <a:round/>
            </a:ln>
            <a:effectLst/>
            <a:sp3d contourW="9525">
              <a:contourClr>
                <a:schemeClr val="accent1">
                  <a:lumMod val="75000"/>
                </a:schemeClr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Foglio3!$A$4:$A$9</c:f>
              <c:strCache>
                <c:ptCount val="6"/>
                <c:pt idx="0">
                  <c:v>Roma</c:v>
                </c:pt>
                <c:pt idx="1">
                  <c:v>Firenze</c:v>
                </c:pt>
                <c:pt idx="2">
                  <c:v>Venezia</c:v>
                </c:pt>
                <c:pt idx="3">
                  <c:v>Milano</c:v>
                </c:pt>
                <c:pt idx="4">
                  <c:v>Torino</c:v>
                </c:pt>
                <c:pt idx="5">
                  <c:v>Napoli</c:v>
                </c:pt>
              </c:strCache>
            </c:strRef>
          </c:cat>
          <c:val>
            <c:numRef>
              <c:f>Foglio3!$B$4:$B$9</c:f>
              <c:numCache>
                <c:formatCode>_-* #,##0.0_-;\-* #,##0.0_-;_-* "-"??_-;_-@_-</c:formatCode>
                <c:ptCount val="6"/>
                <c:pt idx="0">
                  <c:v>25.4</c:v>
                </c:pt>
                <c:pt idx="1">
                  <c:v>10.199999999999999</c:v>
                </c:pt>
                <c:pt idx="2">
                  <c:v>10</c:v>
                </c:pt>
                <c:pt idx="3">
                  <c:v>8.6</c:v>
                </c:pt>
                <c:pt idx="4">
                  <c:v>3.1</c:v>
                </c:pt>
                <c:pt idx="5">
                  <c:v>2.9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1AF-4428-B4D2-EE347C9877C7}"/>
            </c:ext>
          </c:extLst>
        </c:ser>
        <c:dLbls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626997864"/>
        <c:axId val="626998256"/>
      </c:barChart>
      <c:catAx>
        <c:axId val="626997864"/>
        <c:scaling>
          <c:orientation val="minMax"/>
        </c:scaling>
        <c:delete val="0"/>
        <c:axPos val="b"/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sz="1200" b="1" i="0" u="none" strike="noStrike" kern="1200" baseline="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it-IT" sz="1200" baseline="0" dirty="0">
                    <a:solidFill>
                      <a:schemeClr val="tx1"/>
                    </a:solidFill>
                  </a:rPr>
                  <a:t>Arrivi in mln nelle città d’arte, 2014</a:t>
                </a:r>
              </a:p>
            </c:rich>
          </c:tx>
          <c:layout>
            <c:manualLayout>
              <c:xMode val="edge"/>
              <c:yMode val="edge"/>
              <c:x val="0.40056649333410993"/>
              <c:y val="5.4940718617069353E-2"/>
            </c:manualLayout>
          </c:layout>
          <c:overlay val="0"/>
          <c:spPr>
            <a:noFill/>
            <a:ln>
              <a:noFill/>
            </a:ln>
            <a:effectLst/>
          </c:spPr>
        </c:title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626998256"/>
        <c:crosses val="autoZero"/>
        <c:auto val="1"/>
        <c:lblAlgn val="ctr"/>
        <c:lblOffset val="100"/>
        <c:noMultiLvlLbl val="0"/>
      </c:catAx>
      <c:valAx>
        <c:axId val="626998256"/>
        <c:scaling>
          <c:orientation val="minMax"/>
        </c:scaling>
        <c:delete val="1"/>
        <c:axPos val="l"/>
        <c:numFmt formatCode="_-* #,##0.0_-;\-* #,##0.0_-;_-* &quot;-&quot;??_-;_-@_-" sourceLinked="1"/>
        <c:majorTickMark val="none"/>
        <c:minorTickMark val="none"/>
        <c:tickLblPos val="nextTo"/>
        <c:crossAx val="626997864"/>
        <c:crosses val="autoZero"/>
        <c:crossBetween val="between"/>
      </c:valAx>
      <c:spPr>
        <a:noFill/>
        <a:ln>
          <a:noFill/>
        </a:ln>
        <a:effectLst/>
        <a:sp3d/>
      </c:spPr>
    </c:plotArea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500" b="1" baseline="0" dirty="0"/>
              <a:t>Strutture ricettive complessive (in migliaia)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>
        <c:manualLayout>
          <c:layoutTarget val="inner"/>
          <c:xMode val="edge"/>
          <c:yMode val="edge"/>
          <c:x val="0"/>
          <c:y val="0.2205200814687254"/>
          <c:w val="0.95533607604568571"/>
          <c:h val="0.623671631370269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Foglio1!$B$37</c:f>
              <c:strCache>
                <c:ptCount val="1"/>
                <c:pt idx="0">
                  <c:v>2012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Foglio1!$A$38:$A$43</c:f>
              <c:strCache>
                <c:ptCount val="6"/>
                <c:pt idx="0">
                  <c:v>Germania</c:v>
                </c:pt>
                <c:pt idx="1">
                  <c:v>Francia</c:v>
                </c:pt>
                <c:pt idx="2">
                  <c:v>Italia</c:v>
                </c:pt>
                <c:pt idx="3">
                  <c:v>UK</c:v>
                </c:pt>
                <c:pt idx="4">
                  <c:v>Spagna</c:v>
                </c:pt>
                <c:pt idx="5">
                  <c:v>Grecia</c:v>
                </c:pt>
              </c:strCache>
            </c:strRef>
          </c:cat>
          <c:val>
            <c:numRef>
              <c:f>Foglio1!$B$38:$B$43</c:f>
              <c:numCache>
                <c:formatCode>0.0</c:formatCode>
                <c:ptCount val="6"/>
                <c:pt idx="0">
                  <c:v>53.5</c:v>
                </c:pt>
                <c:pt idx="1">
                  <c:v>28.6</c:v>
                </c:pt>
                <c:pt idx="2">
                  <c:v>150.30000000000001</c:v>
                </c:pt>
                <c:pt idx="3">
                  <c:v>95.8</c:v>
                </c:pt>
                <c:pt idx="4">
                  <c:v>41.9</c:v>
                </c:pt>
                <c:pt idx="5">
                  <c:v>35.1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D52C-4633-AF5D-147B68568671}"/>
            </c:ext>
          </c:extLst>
        </c:ser>
        <c:ser>
          <c:idx val="1"/>
          <c:order val="1"/>
          <c:tx>
            <c:strRef>
              <c:f>Foglio1!$C$37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Foglio1!$A$38:$A$43</c:f>
              <c:strCache>
                <c:ptCount val="6"/>
                <c:pt idx="0">
                  <c:v>Germania</c:v>
                </c:pt>
                <c:pt idx="1">
                  <c:v>Francia</c:v>
                </c:pt>
                <c:pt idx="2">
                  <c:v>Italia</c:v>
                </c:pt>
                <c:pt idx="3">
                  <c:v>UK</c:v>
                </c:pt>
                <c:pt idx="4">
                  <c:v>Spagna</c:v>
                </c:pt>
                <c:pt idx="5">
                  <c:v>Grecia</c:v>
                </c:pt>
              </c:strCache>
            </c:strRef>
          </c:cat>
          <c:val>
            <c:numRef>
              <c:f>Foglio1!$C$38:$C$43</c:f>
              <c:numCache>
                <c:formatCode>0.0</c:formatCode>
                <c:ptCount val="6"/>
                <c:pt idx="0">
                  <c:v>50.6</c:v>
                </c:pt>
                <c:pt idx="1">
                  <c:v>30</c:v>
                </c:pt>
                <c:pt idx="2">
                  <c:v>167.7</c:v>
                </c:pt>
                <c:pt idx="3">
                  <c:v>87</c:v>
                </c:pt>
                <c:pt idx="4">
                  <c:v>48.3</c:v>
                </c:pt>
                <c:pt idx="5">
                  <c:v>34.700000000000003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D52C-4633-AF5D-147B6856867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72002512"/>
        <c:axId val="472002904"/>
      </c:barChart>
      <c:catAx>
        <c:axId val="47200251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2002904"/>
        <c:crosses val="autoZero"/>
        <c:auto val="1"/>
        <c:lblAlgn val="ctr"/>
        <c:lblOffset val="100"/>
        <c:noMultiLvlLbl val="0"/>
      </c:catAx>
      <c:valAx>
        <c:axId val="472002904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7200251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2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1-04BF-4847-A612-7DD0DDD678A1}"/>
              </c:ext>
            </c:extLst>
          </c:dPt>
          <c:dPt>
            <c:idx val="1"/>
            <c:bubble3D val="0"/>
            <c:explosion val="1"/>
            <c:spPr>
              <a:solidFill>
                <a:schemeClr val="accent2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3-04BF-4847-A612-7DD0DDD678A1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5-04BF-4847-A612-7DD0DDD678A1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/>
              <a:scene3d>
                <a:camera prst="orthographicFront"/>
                <a:lightRig rig="brightRoom" dir="t"/>
              </a:scene3d>
              <a:sp3d prstMaterial="flat">
                <a:bevelT w="50800" h="101600" prst="angle"/>
                <a:contourClr>
                  <a:srgbClr val="000000"/>
                </a:contourClr>
              </a:sp3d>
            </c:spPr>
            <c:extLst>
              <c:ext xmlns:c16="http://schemas.microsoft.com/office/drawing/2014/chart" uri="{C3380CC4-5D6E-409C-BE32-E72D297353CC}">
                <c16:uniqueId val="{00000007-04BF-4847-A612-7DD0DDD678A1}"/>
              </c:ext>
            </c:extLst>
          </c:dPt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Esercizi alberghieri</a:t>
                    </a:r>
                  </a:p>
                  <a:p>
                    <a:fld id="{124C04EF-BDBD-45DC-8D47-482AFDABC541}" type="VALUE">
                      <a:rPr lang="en-US"/>
                      <a:pPr/>
                      <a:t>[VALORE]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04BF-4847-A612-7DD0DDD678A1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Alloggi in affitto</a:t>
                    </a:r>
                  </a:p>
                  <a:p>
                    <a:fld id="{13834A62-43EE-4E73-B646-E9A4C26A6032}" type="VALUE">
                      <a:rPr lang="en-US"/>
                      <a:pPr/>
                      <a:t>[VALORE]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04BF-4847-A612-7DD0DDD678A1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Agriturismi</a:t>
                    </a:r>
                  </a:p>
                  <a:p>
                    <a:fld id="{190E0C7E-4BEC-4F8B-B30A-FCECE365065B}" type="VALUE">
                      <a:rPr lang="en-US"/>
                      <a:pPr/>
                      <a:t>[VALORE]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5-04BF-4847-A612-7DD0DDD678A1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Altre tipologie</a:t>
                    </a:r>
                  </a:p>
                  <a:p>
                    <a:fld id="{968BAF8D-3C4A-49FF-80FC-C2F20E3BE115}" type="VALUE">
                      <a:rPr lang="en-US"/>
                      <a:pPr/>
                      <a:t>[VALORE]</a:t>
                    </a:fld>
                    <a:endParaRPr lang="it-IT"/>
                  </a:p>
                </c:rich>
              </c:tx>
              <c:dLblPos val="in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7-04BF-4847-A612-7DD0DDD678A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Foglio1!$A$136:$A$139</c:f>
              <c:strCache>
                <c:ptCount val="4"/>
                <c:pt idx="0">
                  <c:v>Esercizi alberghieri</c:v>
                </c:pt>
                <c:pt idx="1">
                  <c:v>Alloggi in affitto</c:v>
                </c:pt>
                <c:pt idx="2">
                  <c:v>Agriturismi</c:v>
                </c:pt>
                <c:pt idx="3">
                  <c:v>Altre tipologie</c:v>
                </c:pt>
              </c:strCache>
            </c:strRef>
          </c:cat>
          <c:val>
            <c:numRef>
              <c:f>Foglio1!$B$136:$B$139</c:f>
              <c:numCache>
                <c:formatCode>0.0</c:formatCode>
                <c:ptCount val="4"/>
                <c:pt idx="0">
                  <c:v>21</c:v>
                </c:pt>
                <c:pt idx="1">
                  <c:v>44.9</c:v>
                </c:pt>
                <c:pt idx="2">
                  <c:v>11.4</c:v>
                </c:pt>
                <c:pt idx="3">
                  <c:v>22.7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8-04BF-4847-A612-7DD0DDD678A1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6804352307092678E-4"/>
          <c:y val="0"/>
          <c:w val="0.99973195647692903"/>
          <c:h val="0.83537490770170919"/>
        </c:manualLayout>
      </c:layout>
      <c:barChart>
        <c:barDir val="col"/>
        <c:grouping val="clustered"/>
        <c:varyColors val="0"/>
        <c:ser>
          <c:idx val="0"/>
          <c:order val="0"/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'PIL su presenze_grafico'!$A$13:$A$17</c:f>
              <c:strCache>
                <c:ptCount val="5"/>
                <c:pt idx="0">
                  <c:v>Germania</c:v>
                </c:pt>
                <c:pt idx="1">
                  <c:v>Francia</c:v>
                </c:pt>
                <c:pt idx="2">
                  <c:v>Regno Unito</c:v>
                </c:pt>
                <c:pt idx="3">
                  <c:v>Spagna</c:v>
                </c:pt>
                <c:pt idx="4">
                  <c:v>Italia</c:v>
                </c:pt>
              </c:strCache>
            </c:strRef>
          </c:cat>
          <c:val>
            <c:numRef>
              <c:f>'PIL su presenze_grafico'!$B$13:$B$17</c:f>
              <c:numCache>
                <c:formatCode>0.00</c:formatCode>
                <c:ptCount val="5"/>
                <c:pt idx="0">
                  <c:v>307.38786279683376</c:v>
                </c:pt>
                <c:pt idx="1">
                  <c:v>195.64691656590085</c:v>
                </c:pt>
                <c:pt idx="2">
                  <c:v>197.03459637561778</c:v>
                </c:pt>
                <c:pt idx="3">
                  <c:v>141.97530864197529</c:v>
                </c:pt>
                <c:pt idx="4">
                  <c:v>172.68242015061023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9BF-4063-9E3C-2516A122EC3F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579128328"/>
        <c:axId val="579128720"/>
      </c:barChart>
      <c:catAx>
        <c:axId val="579128328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579128720"/>
        <c:crosses val="autoZero"/>
        <c:auto val="1"/>
        <c:lblAlgn val="ctr"/>
        <c:lblOffset val="100"/>
        <c:noMultiLvlLbl val="0"/>
      </c:catAx>
      <c:valAx>
        <c:axId val="57912872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0.00" sourceLinked="1"/>
        <c:majorTickMark val="none"/>
        <c:minorTickMark val="none"/>
        <c:tickLblPos val="nextTo"/>
        <c:crossAx val="579128328"/>
        <c:crosses val="autoZero"/>
        <c:crossBetween val="between"/>
      </c:valAx>
      <c:spPr>
        <a:solidFill>
          <a:schemeClr val="bg2">
            <a:lumMod val="7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spPr>
            <a:gradFill>
              <a:gsLst>
                <a:gs pos="0">
                  <a:schemeClr val="accent1"/>
                </a:gs>
                <a:gs pos="100000">
                  <a:schemeClr val="accent1">
                    <a:lumMod val="84000"/>
                  </a:schemeClr>
                </a:gs>
              </a:gsLst>
              <a:lin ang="5400000" scaled="1"/>
            </a:gradFill>
            <a:ln>
              <a:noFill/>
            </a:ln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0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'PIL su arrivi_grafico (2)'!$A$13:$A$17</c:f>
              <c:strCache>
                <c:ptCount val="5"/>
                <c:pt idx="0">
                  <c:v>Germania</c:v>
                </c:pt>
                <c:pt idx="1">
                  <c:v>Francia</c:v>
                </c:pt>
                <c:pt idx="2">
                  <c:v>Regno Unito</c:v>
                </c:pt>
                <c:pt idx="3">
                  <c:v>Spagna</c:v>
                </c:pt>
                <c:pt idx="4">
                  <c:v>Italia</c:v>
                </c:pt>
              </c:strCache>
            </c:strRef>
          </c:cat>
          <c:val>
            <c:numRef>
              <c:f>'PIL su arrivi_grafico (2)'!$B$13:$B$17</c:f>
              <c:numCache>
                <c:formatCode>0.00</c:formatCode>
                <c:ptCount val="5"/>
                <c:pt idx="0">
                  <c:v>752.09812782440281</c:v>
                </c:pt>
                <c:pt idx="1">
                  <c:v>528.75816993464048</c:v>
                </c:pt>
                <c:pt idx="2">
                  <c:v>571.15568290353394</c:v>
                </c:pt>
                <c:pt idx="3">
                  <c:v>556.2790697674418</c:v>
                </c:pt>
                <c:pt idx="4">
                  <c:v>624.41314553990617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A24-4EFA-B74A-4E39BAAA5B1C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41"/>
        <c:axId val="569706736"/>
        <c:axId val="569707128"/>
      </c:barChart>
      <c:catAx>
        <c:axId val="56970673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1" i="0" u="none" strike="noStrike" kern="1200" baseline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defRPr>
            </a:pPr>
            <a:endParaRPr lang="it-IT"/>
          </a:p>
        </c:txPr>
        <c:crossAx val="569707128"/>
        <c:crosses val="autoZero"/>
        <c:auto val="1"/>
        <c:lblAlgn val="ctr"/>
        <c:lblOffset val="100"/>
        <c:noMultiLvlLbl val="0"/>
      </c:catAx>
      <c:valAx>
        <c:axId val="569707128"/>
        <c:scaling>
          <c:orientation val="minMax"/>
        </c:scaling>
        <c:delete val="1"/>
        <c:axPos val="l"/>
        <c:numFmt formatCode="0.00" sourceLinked="1"/>
        <c:majorTickMark val="none"/>
        <c:minorTickMark val="none"/>
        <c:tickLblPos val="nextTo"/>
        <c:crossAx val="569706736"/>
        <c:crosses val="autoZero"/>
        <c:crossBetween val="between"/>
      </c:valAx>
      <c:spPr>
        <a:solidFill>
          <a:schemeClr val="bg2">
            <a:lumMod val="75000"/>
          </a:schemeClr>
        </a:solidFill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'PIL per occupato (2)'!$A$34</c:f>
              <c:strCache>
                <c:ptCount val="1"/>
                <c:pt idx="0">
                  <c:v>Stati Uniti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(2)'!$B$34:$J$34</c:f>
              <c:numCache>
                <c:formatCode>_(* #,##0.00_);_(* \(#,##0.00\);_(* "-"??_);_(@_)</c:formatCode>
                <c:ptCount val="9"/>
                <c:pt idx="0">
                  <c:v>56187.824066528883</c:v>
                </c:pt>
                <c:pt idx="1">
                  <c:v>57409.351381862092</c:v>
                </c:pt>
                <c:pt idx="2">
                  <c:v>62495.147361386109</c:v>
                </c:pt>
                <c:pt idx="3">
                  <c:v>60046.749180471532</c:v>
                </c:pt>
                <c:pt idx="4">
                  <c:v>66462.932516107772</c:v>
                </c:pt>
                <c:pt idx="5">
                  <c:v>62856.100580616832</c:v>
                </c:pt>
                <c:pt idx="6">
                  <c:v>64167.923034781445</c:v>
                </c:pt>
                <c:pt idx="7">
                  <c:v>78039.524798632003</c:v>
                </c:pt>
                <c:pt idx="8">
                  <c:v>79294.659538561551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D83-44DC-94EF-0E4083072553}"/>
            </c:ext>
          </c:extLst>
        </c:ser>
        <c:ser>
          <c:idx val="1"/>
          <c:order val="1"/>
          <c:tx>
            <c:strRef>
              <c:f>'PIL per occupato (2)'!$A$35</c:f>
              <c:strCache>
                <c:ptCount val="1"/>
                <c:pt idx="0">
                  <c:v>Germania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(2)'!$B$35:$J$35</c:f>
              <c:numCache>
                <c:formatCode>_(* #,##0.00_);_(* \(#,##0.00\);_(* "-"??_);_(@_)</c:formatCode>
                <c:ptCount val="9"/>
                <c:pt idx="0">
                  <c:v>39030.824569910765</c:v>
                </c:pt>
                <c:pt idx="1">
                  <c:v>35658.128767483548</c:v>
                </c:pt>
                <c:pt idx="2">
                  <c:v>36934.659690138731</c:v>
                </c:pt>
                <c:pt idx="3">
                  <c:v>37941.307447208805</c:v>
                </c:pt>
                <c:pt idx="4">
                  <c:v>38380.52644249516</c:v>
                </c:pt>
                <c:pt idx="5">
                  <c:v>39027.939364611972</c:v>
                </c:pt>
                <c:pt idx="6">
                  <c:v>39250.384107388338</c:v>
                </c:pt>
                <c:pt idx="7">
                  <c:v>39147.143915312277</c:v>
                </c:pt>
                <c:pt idx="8">
                  <c:v>39992.087694716887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D83-44DC-94EF-0E4083072553}"/>
            </c:ext>
          </c:extLst>
        </c:ser>
        <c:ser>
          <c:idx val="2"/>
          <c:order val="2"/>
          <c:tx>
            <c:strRef>
              <c:f>'PIL per occupato (2)'!$A$36</c:f>
              <c:strCache>
                <c:ptCount val="1"/>
                <c:pt idx="0">
                  <c:v>Francia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(2)'!$B$36:$J$36</c:f>
              <c:numCache>
                <c:formatCode>_(* #,##0.00_);_(* \(#,##0.00\);_(* "-"??_);_(@_)</c:formatCode>
                <c:ptCount val="9"/>
                <c:pt idx="0">
                  <c:v>65415.847794271387</c:v>
                </c:pt>
                <c:pt idx="1">
                  <c:v>63969.47027551214</c:v>
                </c:pt>
                <c:pt idx="2">
                  <c:v>65427.992854995326</c:v>
                </c:pt>
                <c:pt idx="3">
                  <c:v>66233.506096797602</c:v>
                </c:pt>
                <c:pt idx="4">
                  <c:v>66666.694585200385</c:v>
                </c:pt>
                <c:pt idx="5">
                  <c:v>68081.406152338794</c:v>
                </c:pt>
                <c:pt idx="6">
                  <c:v>68162.512319835572</c:v>
                </c:pt>
                <c:pt idx="7">
                  <c:v>68672.061248728976</c:v>
                </c:pt>
                <c:pt idx="8">
                  <c:v>69194.996443961019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D83-44DC-94EF-0E4083072553}"/>
            </c:ext>
          </c:extLst>
        </c:ser>
        <c:ser>
          <c:idx val="3"/>
          <c:order val="3"/>
          <c:tx>
            <c:strRef>
              <c:f>'PIL per occupato (2)'!$A$37</c:f>
              <c:strCache>
                <c:ptCount val="1"/>
                <c:pt idx="0">
                  <c:v>Regno Unito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(2)'!$B$37:$J$37</c:f>
              <c:numCache>
                <c:formatCode>_(* #,##0.00_);_(* \(#,##0.00\);_(* "-"??_);_(@_)</c:formatCode>
                <c:ptCount val="9"/>
                <c:pt idx="0">
                  <c:v>48532.358572040532</c:v>
                </c:pt>
                <c:pt idx="1">
                  <c:v>43870.410815623669</c:v>
                </c:pt>
                <c:pt idx="2">
                  <c:v>46623.340047475525</c:v>
                </c:pt>
                <c:pt idx="3">
                  <c:v>46870.091389121626</c:v>
                </c:pt>
                <c:pt idx="4">
                  <c:v>47396.159436751863</c:v>
                </c:pt>
                <c:pt idx="5">
                  <c:v>44213.688623678594</c:v>
                </c:pt>
                <c:pt idx="6">
                  <c:v>46907.847230676307</c:v>
                </c:pt>
                <c:pt idx="7">
                  <c:v>52446.384977071568</c:v>
                </c:pt>
                <c:pt idx="8">
                  <c:v>53226.12351999589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D83-44DC-94EF-0E4083072553}"/>
            </c:ext>
          </c:extLst>
        </c:ser>
        <c:ser>
          <c:idx val="4"/>
          <c:order val="4"/>
          <c:tx>
            <c:strRef>
              <c:f>'PIL per occupato (2)'!$A$38</c:f>
              <c:strCache>
                <c:ptCount val="1"/>
                <c:pt idx="0">
                  <c:v>Spagna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(2)'!$B$38:$J$38</c:f>
              <c:numCache>
                <c:formatCode>_(* #,##0.00_);_(* \(#,##0.00\);_(* "-"??_);_(@_)</c:formatCode>
                <c:ptCount val="9"/>
                <c:pt idx="0">
                  <c:v>61239.807119335113</c:v>
                </c:pt>
                <c:pt idx="1">
                  <c:v>62968.797451293285</c:v>
                </c:pt>
                <c:pt idx="2">
                  <c:v>65071.032965914128</c:v>
                </c:pt>
                <c:pt idx="3">
                  <c:v>67413.580161572041</c:v>
                </c:pt>
                <c:pt idx="4">
                  <c:v>67004.090978902837</c:v>
                </c:pt>
                <c:pt idx="5">
                  <c:v>67862.082026450575</c:v>
                </c:pt>
                <c:pt idx="6">
                  <c:v>66629.557720738871</c:v>
                </c:pt>
                <c:pt idx="7">
                  <c:v>66211.048778249839</c:v>
                </c:pt>
                <c:pt idx="8">
                  <c:v>66725.789471494136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D83-44DC-94EF-0E4083072553}"/>
            </c:ext>
          </c:extLst>
        </c:ser>
        <c:ser>
          <c:idx val="5"/>
          <c:order val="5"/>
          <c:tx>
            <c:strRef>
              <c:f>'PIL per occupato (2)'!$A$39</c:f>
              <c:strCache>
                <c:ptCount val="1"/>
                <c:pt idx="0">
                  <c:v>Italia</c:v>
                </c:pt>
              </c:strCache>
            </c:strRef>
          </c:tx>
          <c:cat>
            <c:numRef>
              <c:f>'PIL per occupato (2)'!$B$33:$J$33</c:f>
              <c:numCache>
                <c:formatCode>General</c:formatCode>
                <c:ptCount val="9"/>
                <c:pt idx="0">
                  <c:v>2008</c:v>
                </c:pt>
                <c:pt idx="1">
                  <c:v>2009</c:v>
                </c:pt>
                <c:pt idx="2">
                  <c:v>2010</c:v>
                </c:pt>
                <c:pt idx="3">
                  <c:v>2011</c:v>
                </c:pt>
                <c:pt idx="4">
                  <c:v>2012</c:v>
                </c:pt>
                <c:pt idx="5">
                  <c:v>2013</c:v>
                </c:pt>
                <c:pt idx="6">
                  <c:v>2014</c:v>
                </c:pt>
                <c:pt idx="7">
                  <c:v>2015</c:v>
                </c:pt>
                <c:pt idx="8">
                  <c:v>2016</c:v>
                </c:pt>
              </c:numCache>
            </c:numRef>
          </c:cat>
          <c:val>
            <c:numRef>
              <c:f>'PIL per occupato (2)'!$B$39:$J$39</c:f>
              <c:numCache>
                <c:formatCode>_(* #,##0.00_);_(* \(#,##0.00\);_(* "-"??_);_(@_)</c:formatCode>
                <c:ptCount val="9"/>
                <c:pt idx="0">
                  <c:v>66160.129635069708</c:v>
                </c:pt>
                <c:pt idx="1">
                  <c:v>63084.574151280518</c:v>
                </c:pt>
                <c:pt idx="2">
                  <c:v>64403.527696210622</c:v>
                </c:pt>
                <c:pt idx="3">
                  <c:v>63865.054045045472</c:v>
                </c:pt>
                <c:pt idx="4">
                  <c:v>62222.876462543682</c:v>
                </c:pt>
                <c:pt idx="5">
                  <c:v>61911.600325862491</c:v>
                </c:pt>
                <c:pt idx="6">
                  <c:v>61560.889398832267</c:v>
                </c:pt>
                <c:pt idx="7">
                  <c:v>61453.364194496819</c:v>
                </c:pt>
                <c:pt idx="8">
                  <c:v>61494.184417040364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D83-44DC-94EF-0E408307255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79127152"/>
        <c:axId val="579127544"/>
      </c:lineChart>
      <c:catAx>
        <c:axId val="579127152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txPr>
          <a:bodyPr/>
          <a:lstStyle/>
          <a:p>
            <a:pPr>
              <a:defRPr b="1"/>
            </a:pPr>
            <a:endParaRPr lang="it-IT"/>
          </a:p>
        </c:txPr>
        <c:crossAx val="579127544"/>
        <c:crosses val="autoZero"/>
        <c:auto val="1"/>
        <c:lblAlgn val="ctr"/>
        <c:lblOffset val="100"/>
        <c:noMultiLvlLbl val="0"/>
      </c:catAx>
      <c:valAx>
        <c:axId val="579127544"/>
        <c:scaling>
          <c:orientation val="minMax"/>
          <c:max val="85000"/>
          <c:min val="30000"/>
        </c:scaling>
        <c:delete val="0"/>
        <c:axPos val="l"/>
        <c:majorGridlines/>
        <c:numFmt formatCode="_(* #,##0.00_);_(* \(#,##0.00\);_(* &quot;-&quot;??_);_(@_)" sourceLinked="1"/>
        <c:majorTickMark val="none"/>
        <c:minorTickMark val="none"/>
        <c:tickLblPos val="nextTo"/>
        <c:spPr>
          <a:ln w="6350">
            <a:noFill/>
          </a:ln>
        </c:spPr>
        <c:txPr>
          <a:bodyPr/>
          <a:lstStyle/>
          <a:p>
            <a:pPr>
              <a:defRPr b="1"/>
            </a:pPr>
            <a:endParaRPr lang="it-IT"/>
          </a:p>
        </c:txPr>
        <c:crossAx val="579127152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b="1"/>
          </a:pPr>
          <a:endParaRPr lang="it-IT"/>
        </a:p>
      </c:txPr>
    </c:legend>
    <c:plotVisOnly val="1"/>
    <c:dispBlanksAs val="gap"/>
    <c:showDLblsOverMax val="0"/>
  </c:chart>
  <c:spPr>
    <a:solidFill>
      <a:schemeClr val="bg2">
        <a:lumMod val="75000"/>
      </a:schemeClr>
    </a:solidFill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Arrivi internazionali 2015</c:v>
                </c:pt>
              </c:strCache>
            </c:strRef>
          </c:tx>
          <c:spPr>
            <a:solidFill>
              <a:schemeClr val="accent1">
                <a:alpha val="85000"/>
              </a:schemeClr>
            </a:solidFill>
            <a:ln w="9525" cap="flat" cmpd="sng" algn="ctr">
              <a:solidFill>
                <a:schemeClr val="lt1">
                  <a:alpha val="50000"/>
                </a:schemeClr>
              </a:solidFill>
              <a:round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Foglio1!$A$2:$A$6</c:f>
              <c:strCache>
                <c:ptCount val="5"/>
                <c:pt idx="0">
                  <c:v>Francia</c:v>
                </c:pt>
                <c:pt idx="1">
                  <c:v>USA</c:v>
                </c:pt>
                <c:pt idx="2">
                  <c:v>Spagna</c:v>
                </c:pt>
                <c:pt idx="3">
                  <c:v>Cina</c:v>
                </c:pt>
                <c:pt idx="4">
                  <c:v>Italia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84</c:v>
                </c:pt>
                <c:pt idx="1">
                  <c:v>75</c:v>
                </c:pt>
                <c:pt idx="2">
                  <c:v>65</c:v>
                </c:pt>
                <c:pt idx="3">
                  <c:v>55</c:v>
                </c:pt>
                <c:pt idx="4">
                  <c:v>49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1E-4D39-BCA5-47ADF3128C76}"/>
            </c:ext>
          </c:extLst>
        </c:ser>
        <c:dLbls>
          <c:dLblPos val="inEnd"/>
          <c:showLegendKey val="0"/>
          <c:showVal val="1"/>
          <c:showCatName val="0"/>
          <c:showSerName val="0"/>
          <c:showPercent val="0"/>
          <c:showBubbleSize val="0"/>
        </c:dLbls>
        <c:gapWidth val="65"/>
        <c:axId val="224484704"/>
        <c:axId val="245893040"/>
      </c:barChart>
      <c:catAx>
        <c:axId val="22448470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9050" cap="flat" cmpd="sng" algn="ctr">
            <a:solidFill>
              <a:schemeClr val="dk1">
                <a:lumMod val="75000"/>
                <a:lumOff val="2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1" i="0" u="none" strike="noStrike" kern="1200" cap="all" baseline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45893040"/>
        <c:crosses val="autoZero"/>
        <c:auto val="1"/>
        <c:lblAlgn val="ctr"/>
        <c:lblOffset val="100"/>
        <c:noMultiLvlLbl val="0"/>
      </c:catAx>
      <c:valAx>
        <c:axId val="245893040"/>
        <c:scaling>
          <c:orientation val="minMax"/>
        </c:scaling>
        <c:delete val="1"/>
        <c:axPos val="l"/>
        <c:majorGridlines>
          <c:spPr>
            <a:ln w="9525" cap="flat" cmpd="sng" algn="ctr">
              <a:gradFill>
                <a:gsLst>
                  <a:gs pos="100000">
                    <a:schemeClr val="dk1">
                      <a:lumMod val="95000"/>
                      <a:lumOff val="5000"/>
                      <a:alpha val="42000"/>
                    </a:schemeClr>
                  </a:gs>
                  <a:gs pos="0">
                    <a:schemeClr val="lt1">
                      <a:lumMod val="75000"/>
                      <a:alpha val="36000"/>
                    </a:schemeClr>
                  </a:gs>
                </a:gsLst>
                <a:lin ang="5400000" scaled="0"/>
              </a:gra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2448470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lumMod val="95000"/>
            <a:alpha val="39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solidFill>
        <a:schemeClr val="dk1">
          <a:lumMod val="25000"/>
          <a:lumOff val="7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spc="100" baseline="0">
                <a:solidFill>
                  <a:schemeClr val="lt1">
                    <a:lumMod val="95000"/>
                  </a:schemeClr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pPr>
            <a:r>
              <a:rPr lang="en-US" sz="1200" dirty="0"/>
              <a:t>% </a:t>
            </a:r>
            <a:r>
              <a:rPr lang="en-US" sz="1200" dirty="0" err="1"/>
              <a:t>pernottamenti</a:t>
            </a:r>
            <a:r>
              <a:rPr lang="en-US" sz="1200" dirty="0"/>
              <a:t> </a:t>
            </a:r>
            <a:r>
              <a:rPr lang="en-US" sz="1200" dirty="0" err="1"/>
              <a:t>internazionali</a:t>
            </a:r>
            <a:r>
              <a:rPr lang="en-US" sz="1200" dirty="0"/>
              <a:t> 2016 per </a:t>
            </a:r>
            <a:r>
              <a:rPr lang="en-US" sz="1200" dirty="0" err="1"/>
              <a:t>motivazione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spc="100" baseline="0">
              <a:solidFill>
                <a:schemeClr val="lt1">
                  <a:lumMod val="95000"/>
                </a:schemeClr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% pernottamenti internazionali</c:v>
                </c:pt>
              </c:strCache>
            </c:strRef>
          </c:tx>
          <c:dPt>
            <c:idx val="0"/>
            <c:bubble3D val="0"/>
            <c:spPr>
              <a:gradFill rotWithShape="1">
                <a:gsLst>
                  <a:gs pos="0">
                    <a:schemeClr val="accent1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1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1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1-81AF-4CC1-AF4D-070C5853FA09}"/>
              </c:ext>
            </c:extLst>
          </c:dPt>
          <c:dPt>
            <c:idx val="1"/>
            <c:bubble3D val="0"/>
            <c:spPr>
              <a:gradFill rotWithShape="1">
                <a:gsLst>
                  <a:gs pos="0">
                    <a:schemeClr val="accent2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2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2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3-81AF-4CC1-AF4D-070C5853FA09}"/>
              </c:ext>
            </c:extLst>
          </c:dPt>
          <c:dPt>
            <c:idx val="2"/>
            <c:bubble3D val="0"/>
            <c:spPr>
              <a:gradFill rotWithShape="1">
                <a:gsLst>
                  <a:gs pos="0">
                    <a:schemeClr val="accent3">
                      <a:tint val="94000"/>
                      <a:satMod val="103000"/>
                      <a:lumMod val="102000"/>
                    </a:schemeClr>
                  </a:gs>
                  <a:gs pos="50000">
                    <a:schemeClr val="accent3">
                      <a:shade val="100000"/>
                      <a:satMod val="110000"/>
                      <a:lumMod val="100000"/>
                    </a:schemeClr>
                  </a:gs>
                  <a:gs pos="100000">
                    <a:schemeClr val="accent3">
                      <a:shade val="78000"/>
                      <a:satMod val="120000"/>
                      <a:lumMod val="99000"/>
                    </a:schemeClr>
                  </a:gs>
                </a:gsLst>
                <a:lin ang="5400000" scaled="0"/>
              </a:gradFill>
              <a:ln>
                <a:noFill/>
              </a:ln>
              <a:effectLst>
                <a:outerShdw blurRad="57150" dist="19050" dir="5400000" algn="ctr" rotWithShape="0">
                  <a:srgbClr val="000000">
                    <a:alpha val="63000"/>
                  </a:srgbClr>
                </a:outerShdw>
              </a:effectLst>
              <a:sp3d/>
            </c:spPr>
            <c:extLst>
              <c:ext xmlns:c16="http://schemas.microsoft.com/office/drawing/2014/chart" uri="{C3380CC4-5D6E-409C-BE32-E72D297353CC}">
                <c16:uniqueId val="{00000005-81AF-4CC1-AF4D-070C5853FA09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lt1">
                        <a:lumMod val="8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ctr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>
                  <a:solidFill>
                    <a:schemeClr val="lt1">
                      <a:lumMod val="95000"/>
                      <a:alpha val="54000"/>
                    </a:schemeClr>
                  </a:solidFill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Foglio1!$A$2:$A$4</c:f>
              <c:strCache>
                <c:ptCount val="3"/>
                <c:pt idx="0">
                  <c:v>Vacanze</c:v>
                </c:pt>
                <c:pt idx="1">
                  <c:v>Motivi Personali</c:v>
                </c:pt>
                <c:pt idx="2">
                  <c:v>Business</c:v>
                </c:pt>
              </c:strCache>
            </c:strRef>
          </c:cat>
          <c:val>
            <c:numRef>
              <c:f>Foglio1!$B$2:$B$4</c:f>
              <c:numCache>
                <c:formatCode>General</c:formatCode>
                <c:ptCount val="3"/>
                <c:pt idx="0">
                  <c:v>62.8</c:v>
                </c:pt>
                <c:pt idx="1">
                  <c:v>26.3</c:v>
                </c:pt>
                <c:pt idx="2">
                  <c:v>10.9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1F-4D68-A80C-B710CB440DF9}"/>
            </c:ext>
          </c:extLst>
        </c:ser>
        <c:dLbls>
          <c:dLblPos val="ctr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lt1">
                  <a:lumMod val="8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gradFill flip="none" rotWithShape="1">
      <a:gsLst>
        <a:gs pos="0">
          <a:schemeClr val="dk1">
            <a:lumMod val="65000"/>
            <a:lumOff val="35000"/>
          </a:schemeClr>
        </a:gs>
        <a:gs pos="100000">
          <a:schemeClr val="dk1">
            <a:lumMod val="85000"/>
            <a:lumOff val="15000"/>
          </a:schemeClr>
        </a:gs>
      </a:gsLst>
      <a:path path="circle">
        <a:fillToRect l="50000" t="50000" r="50000" b="50000"/>
      </a:path>
      <a:tileRect/>
    </a:gra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200" b="1" i="0" u="none" strike="noStrike" kern="1200" baseline="0">
                <a:solidFill>
                  <a:schemeClr val="dk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 sz="1200" dirty="0"/>
              <a:t>% </a:t>
            </a:r>
            <a:r>
              <a:rPr lang="en-US" sz="1200" dirty="0" err="1"/>
              <a:t>pernottamenti</a:t>
            </a:r>
            <a:r>
              <a:rPr lang="en-US" sz="1200" dirty="0"/>
              <a:t> </a:t>
            </a:r>
            <a:r>
              <a:rPr lang="en-US" sz="1200" dirty="0" err="1"/>
              <a:t>internazionali</a:t>
            </a:r>
            <a:r>
              <a:rPr lang="en-US" sz="1200" dirty="0"/>
              <a:t> 2016 per </a:t>
            </a:r>
            <a:r>
              <a:rPr lang="en-US" sz="1200" dirty="0" err="1"/>
              <a:t>provenienza</a:t>
            </a:r>
            <a:endParaRPr lang="en-US" sz="1200" dirty="0"/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200" b="1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view3D>
      <c:rotX val="50"/>
      <c:rotY val="0"/>
      <c:depthPercent val="100"/>
      <c:rAngAx val="0"/>
      <c:perspective val="6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1.0330278806362041E-2"/>
          <c:y val="0.14667584430698935"/>
          <c:w val="0.98966972119363783"/>
          <c:h val="0.65220398068923902"/>
        </c:manualLayout>
      </c:layout>
      <c:pie3DChart>
        <c:varyColors val="1"/>
        <c:ser>
          <c:idx val="0"/>
          <c:order val="0"/>
          <c:tx>
            <c:strRef>
              <c:f>Foglio1!$B$1</c:f>
              <c:strCache>
                <c:ptCount val="1"/>
                <c:pt idx="0">
                  <c:v>Colonna1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1-61FA-42D4-8218-805ED4B0FBA7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3-61FA-42D4-8218-805ED4B0FBA7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5-61FA-42D4-8218-805ED4B0FBA7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7-61FA-42D4-8218-805ED4B0FBA7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9-61FA-42D4-8218-805ED4B0FBA7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88900" sx="102000" sy="102000" algn="ct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atte"/>
            </c:spPr>
            <c:extLst>
              <c:ext xmlns:c16="http://schemas.microsoft.com/office/drawing/2014/chart" uri="{C3380CC4-5D6E-409C-BE32-E72D297353CC}">
                <c16:uniqueId val="{0000000B-61FA-42D4-8218-805ED4B0FBA7}"/>
              </c:ext>
            </c:extLst>
          </c:dPt>
          <c:dLbls>
            <c:dLbl>
              <c:idx val="3"/>
              <c:layout>
                <c:manualLayout>
                  <c:x val="4.0836324188551175E-2"/>
                  <c:y val="5.158354705920386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1FA-42D4-8218-805ED4B0FBA7}"/>
                </c:ext>
              </c:extLst>
            </c:dLbl>
            <c:dLbl>
              <c:idx val="4"/>
              <c:layout>
                <c:manualLayout>
                  <c:x val="5.924347111466962E-2"/>
                  <c:y val="5.5692202418155534E-2"/>
                </c:manualLayout>
              </c:layout>
              <c:dLblPos val="bestFit"/>
              <c:showLegendKey val="0"/>
              <c:showVal val="0"/>
              <c:showCatName val="0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1FA-42D4-8218-805ED4B0FBA7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inEnd"/>
            <c:showLegendKey val="0"/>
            <c:showVal val="0"/>
            <c:showCatName val="0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dk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Foglio1!$A$2:$A$7</c:f>
              <c:strCache>
                <c:ptCount val="6"/>
                <c:pt idx="0">
                  <c:v>Unione Europea</c:v>
                </c:pt>
                <c:pt idx="1">
                  <c:v>Europa extra UE</c:v>
                </c:pt>
                <c:pt idx="2">
                  <c:v>Americhe</c:v>
                </c:pt>
                <c:pt idx="3">
                  <c:v>Africa</c:v>
                </c:pt>
                <c:pt idx="4">
                  <c:v>Asia</c:v>
                </c:pt>
                <c:pt idx="5">
                  <c:v>Oceania</c:v>
                </c:pt>
              </c:strCache>
            </c:strRef>
          </c:cat>
          <c:val>
            <c:numRef>
              <c:f>Foglio1!$B$2:$B$7</c:f>
              <c:numCache>
                <c:formatCode>General</c:formatCode>
                <c:ptCount val="6"/>
                <c:pt idx="0">
                  <c:v>66</c:v>
                </c:pt>
                <c:pt idx="1">
                  <c:v>9.3000000000000007</c:v>
                </c:pt>
                <c:pt idx="2">
                  <c:v>15</c:v>
                </c:pt>
                <c:pt idx="3">
                  <c:v>1</c:v>
                </c:pt>
                <c:pt idx="4">
                  <c:v>5.5</c:v>
                </c:pt>
                <c:pt idx="5">
                  <c:v>2.5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AF9B-47BA-AE3E-1B1EA4C35310}"/>
            </c:ext>
          </c:extLst>
        </c:ser>
        <c:dLbls>
          <c:dLblPos val="in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overlay val="0"/>
      <c:spPr>
        <a:solidFill>
          <a:schemeClr val="lt1">
            <a:alpha val="78000"/>
          </a:schemeClr>
        </a:solidFill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dk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pattFill prst="dkDnDiag">
      <a:fgClr>
        <a:schemeClr val="lt1">
          <a:lumMod val="95000"/>
        </a:schemeClr>
      </a:fgClr>
      <a:bgClr>
        <a:schemeClr val="lt1"/>
      </a:bgClr>
    </a:pattFill>
    <a:ln w="9525" cap="flat" cmpd="sng" algn="ctr">
      <a:solidFill>
        <a:schemeClr val="dk1">
          <a:lumMod val="15000"/>
          <a:lumOff val="85000"/>
        </a:schemeClr>
      </a:solidFill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vacanze</c:v>
                </c:pt>
              </c:strCache>
            </c:strRef>
          </c:tx>
          <c:spPr>
            <a:ln w="34925" cap="rnd">
              <a:solidFill>
                <a:schemeClr val="accent1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Foglio1!$B$2:$B$6</c:f>
              <c:numCache>
                <c:formatCode>General</c:formatCode>
                <c:ptCount val="5"/>
                <c:pt idx="0">
                  <c:v>100</c:v>
                </c:pt>
                <c:pt idx="1">
                  <c:v>104</c:v>
                </c:pt>
                <c:pt idx="2">
                  <c:v>110</c:v>
                </c:pt>
                <c:pt idx="3">
                  <c:v>117</c:v>
                </c:pt>
                <c:pt idx="4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DEA-4DF1-829F-C3BADB6BF55F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studio</c:v>
                </c:pt>
              </c:strCache>
            </c:strRef>
          </c:tx>
          <c:spPr>
            <a:ln w="34925" cap="rnd">
              <a:solidFill>
                <a:schemeClr val="accent2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Foglio1!$C$2:$C$6</c:f>
              <c:numCache>
                <c:formatCode>General</c:formatCode>
                <c:ptCount val="5"/>
                <c:pt idx="0">
                  <c:v>100</c:v>
                </c:pt>
                <c:pt idx="1">
                  <c:v>94</c:v>
                </c:pt>
                <c:pt idx="2">
                  <c:v>73</c:v>
                </c:pt>
                <c:pt idx="3">
                  <c:v>82</c:v>
                </c:pt>
                <c:pt idx="4">
                  <c:v>82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DEA-4DF1-829F-C3BADB6BF55F}"/>
            </c:ext>
          </c:extLst>
        </c:ser>
        <c:ser>
          <c:idx val="2"/>
          <c:order val="2"/>
          <c:tx>
            <c:strRef>
              <c:f>Foglio1!$D$1</c:f>
              <c:strCache>
                <c:ptCount val="1"/>
                <c:pt idx="0">
                  <c:v>nozze</c:v>
                </c:pt>
              </c:strCache>
            </c:strRef>
          </c:tx>
          <c:spPr>
            <a:ln w="34925" cap="rnd">
              <a:solidFill>
                <a:schemeClr val="accent3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Foglio1!$D$2:$D$6</c:f>
              <c:numCache>
                <c:formatCode>General</c:formatCode>
                <c:ptCount val="5"/>
                <c:pt idx="0">
                  <c:v>100</c:v>
                </c:pt>
                <c:pt idx="1">
                  <c:v>110</c:v>
                </c:pt>
                <c:pt idx="2">
                  <c:v>120</c:v>
                </c:pt>
                <c:pt idx="3">
                  <c:v>100</c:v>
                </c:pt>
                <c:pt idx="4">
                  <c:v>123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2DEA-4DF1-829F-C3BADB6BF55F}"/>
            </c:ext>
          </c:extLst>
        </c:ser>
        <c:ser>
          <c:idx val="3"/>
          <c:order val="3"/>
          <c:tx>
            <c:strRef>
              <c:f>Foglio1!$E$1</c:f>
              <c:strCache>
                <c:ptCount val="1"/>
                <c:pt idx="0">
                  <c:v>shopping</c:v>
                </c:pt>
              </c:strCache>
            </c:strRef>
          </c:tx>
          <c:spPr>
            <a:ln w="34925" cap="rnd">
              <a:solidFill>
                <a:schemeClr val="accent4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Foglio1!$E$2:$E$6</c:f>
              <c:numCache>
                <c:formatCode>General</c:formatCode>
                <c:ptCount val="5"/>
                <c:pt idx="0">
                  <c:v>100</c:v>
                </c:pt>
                <c:pt idx="1">
                  <c:v>175</c:v>
                </c:pt>
                <c:pt idx="2">
                  <c:v>139</c:v>
                </c:pt>
                <c:pt idx="3">
                  <c:v>66</c:v>
                </c:pt>
                <c:pt idx="4">
                  <c:v>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2DEA-4DF1-829F-C3BADB6BF55F}"/>
            </c:ext>
          </c:extLst>
        </c:ser>
        <c:ser>
          <c:idx val="4"/>
          <c:order val="4"/>
          <c:tx>
            <c:strRef>
              <c:f>Foglio1!$F$1</c:f>
              <c:strCache>
                <c:ptCount val="1"/>
                <c:pt idx="0">
                  <c:v>convegni/congressi</c:v>
                </c:pt>
              </c:strCache>
            </c:strRef>
          </c:tx>
          <c:spPr>
            <a:ln w="34925" cap="rnd">
              <a:solidFill>
                <a:schemeClr val="accent5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Foglio1!$F$2:$F$6</c:f>
              <c:numCache>
                <c:formatCode>General</c:formatCode>
                <c:ptCount val="5"/>
                <c:pt idx="0">
                  <c:v>100</c:v>
                </c:pt>
                <c:pt idx="1">
                  <c:v>100</c:v>
                </c:pt>
                <c:pt idx="2">
                  <c:v>123</c:v>
                </c:pt>
                <c:pt idx="3">
                  <c:v>91</c:v>
                </c:pt>
                <c:pt idx="4">
                  <c:v>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2DEA-4DF1-829F-C3BADB6BF55F}"/>
            </c:ext>
          </c:extLst>
        </c:ser>
        <c:ser>
          <c:idx val="5"/>
          <c:order val="5"/>
          <c:tx>
            <c:strRef>
              <c:f>Foglio1!$G$1</c:f>
              <c:strCache>
                <c:ptCount val="1"/>
                <c:pt idx="0">
                  <c:v>totale</c:v>
                </c:pt>
              </c:strCache>
            </c:strRef>
          </c:tx>
          <c:spPr>
            <a:ln w="34925" cap="rnd">
              <a:solidFill>
                <a:schemeClr val="accent6"/>
              </a:solidFill>
              <a:round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marker>
            <c:symbol val="none"/>
          </c:marker>
          <c:cat>
            <c:strRef>
              <c:f>Foglio1!$A$2:$A$6</c:f>
              <c:strCache>
                <c:ptCount val="5"/>
                <c:pt idx="0">
                  <c:v>2013</c:v>
                </c:pt>
                <c:pt idx="1">
                  <c:v>2014</c:v>
                </c:pt>
                <c:pt idx="2">
                  <c:v>2015</c:v>
                </c:pt>
                <c:pt idx="3">
                  <c:v>2016</c:v>
                </c:pt>
                <c:pt idx="4">
                  <c:v>2017 *</c:v>
                </c:pt>
              </c:strCache>
            </c:strRef>
          </c:cat>
          <c:val>
            <c:numRef>
              <c:f>Foglio1!$G$2:$G$6</c:f>
              <c:numCache>
                <c:formatCode>General</c:formatCode>
                <c:ptCount val="5"/>
                <c:pt idx="0">
                  <c:v>100</c:v>
                </c:pt>
                <c:pt idx="1">
                  <c:v>102</c:v>
                </c:pt>
                <c:pt idx="2">
                  <c:v>104</c:v>
                </c:pt>
                <c:pt idx="3">
                  <c:v>108</c:v>
                </c:pt>
                <c:pt idx="4">
                  <c:v>112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2DEA-4DF1-829F-C3BADB6BF5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smooth val="0"/>
        <c:axId val="360064960"/>
        <c:axId val="253027632"/>
      </c:lineChart>
      <c:catAx>
        <c:axId val="36006496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253027632"/>
        <c:crosses val="autoZero"/>
        <c:auto val="1"/>
        <c:lblAlgn val="ctr"/>
        <c:lblOffset val="100"/>
        <c:noMultiLvlLbl val="0"/>
      </c:catAx>
      <c:valAx>
        <c:axId val="253027632"/>
        <c:scaling>
          <c:orientation val="minMax"/>
          <c:max val="180"/>
          <c:min val="60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97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360064960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2128" b="1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sz="1400" dirty="0"/>
              <a:t>Milioni di pernottamenti per vacanze</a:t>
            </a:r>
          </a:p>
          <a:p>
            <a:pPr>
              <a:defRPr/>
            </a:pPr>
            <a:r>
              <a:rPr lang="it-IT" sz="1800" dirty="0"/>
              <a:t> </a:t>
            </a:r>
            <a:r>
              <a:rPr lang="it-IT" sz="1100" dirty="0"/>
              <a:t>Fonte :</a:t>
            </a:r>
            <a:r>
              <a:rPr lang="it-IT" sz="1100" dirty="0" err="1"/>
              <a:t>Elab.RUR</a:t>
            </a:r>
            <a:r>
              <a:rPr lang="it-IT" sz="1100" dirty="0"/>
              <a:t> </a:t>
            </a:r>
            <a:r>
              <a:rPr lang="it-IT" sz="1100" dirty="0" err="1"/>
              <a:t>sU</a:t>
            </a:r>
            <a:r>
              <a:rPr lang="it-IT" sz="1100" dirty="0"/>
              <a:t> dati </a:t>
            </a:r>
            <a:r>
              <a:rPr lang="it-IT" sz="1100" dirty="0" err="1"/>
              <a:t>Bankitalia</a:t>
            </a:r>
            <a:r>
              <a:rPr lang="it-IT" sz="1100" dirty="0"/>
              <a:t> 2017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128" b="1" i="0" u="none" strike="noStrike" kern="1200" cap="all" spc="120" normalizeH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Foglio1!$B$1</c:f>
              <c:strCache>
                <c:ptCount val="1"/>
                <c:pt idx="0">
                  <c:v>2015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Foglio1!$A$2:$A$11</c:f>
              <c:strCache>
                <c:ptCount val="10"/>
                <c:pt idx="0">
                  <c:v>Germania</c:v>
                </c:pt>
                <c:pt idx="1">
                  <c:v>Francia</c:v>
                </c:pt>
                <c:pt idx="2">
                  <c:v>UK</c:v>
                </c:pt>
                <c:pt idx="3">
                  <c:v>USA</c:v>
                </c:pt>
                <c:pt idx="4">
                  <c:v>Paesi Bassi</c:v>
                </c:pt>
                <c:pt idx="5">
                  <c:v>Svizzera</c:v>
                </c:pt>
                <c:pt idx="6">
                  <c:v>Asia </c:v>
                </c:pt>
                <c:pt idx="7">
                  <c:v>Australia</c:v>
                </c:pt>
                <c:pt idx="8">
                  <c:v>Giappone</c:v>
                </c:pt>
                <c:pt idx="9">
                  <c:v>Cina</c:v>
                </c:pt>
              </c:strCache>
            </c:strRef>
          </c:cat>
          <c:val>
            <c:numRef>
              <c:f>Foglio1!$B$2:$B$11</c:f>
              <c:numCache>
                <c:formatCode>General</c:formatCode>
                <c:ptCount val="10"/>
                <c:pt idx="0">
                  <c:v>47</c:v>
                </c:pt>
                <c:pt idx="1">
                  <c:v>23</c:v>
                </c:pt>
                <c:pt idx="2">
                  <c:v>16</c:v>
                </c:pt>
                <c:pt idx="3">
                  <c:v>18</c:v>
                </c:pt>
                <c:pt idx="4">
                  <c:v>10</c:v>
                </c:pt>
                <c:pt idx="5">
                  <c:v>11</c:v>
                </c:pt>
                <c:pt idx="6">
                  <c:v>8</c:v>
                </c:pt>
                <c:pt idx="7">
                  <c:v>6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F5C-4F3C-9850-A155AA8E49CB}"/>
            </c:ext>
          </c:extLst>
        </c:ser>
        <c:ser>
          <c:idx val="1"/>
          <c:order val="1"/>
          <c:tx>
            <c:strRef>
              <c:f>Foglio1!$C$1</c:f>
              <c:strCache>
                <c:ptCount val="1"/>
                <c:pt idx="0">
                  <c:v>2016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-5400000" spcFirstLastPara="1" vertOverflow="clip" horzOverflow="clip" vert="horz" wrap="square" lIns="38100" tIns="19050" rIns="38100" bIns="19050" anchor="ctr" anchorCtr="1">
                <a:spAutoFit/>
              </a:bodyPr>
              <a:lstStyle/>
              <a:p>
                <a:pPr>
                  <a:defRPr sz="1064" b="0" i="0" u="none" strike="noStrike" kern="1200" baseline="0">
                    <a:solidFill>
                      <a:schemeClr val="tx1">
                        <a:lumMod val="50000"/>
                        <a:lumOff val="50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Foglio1!$A$2:$A$11</c:f>
              <c:strCache>
                <c:ptCount val="10"/>
                <c:pt idx="0">
                  <c:v>Germania</c:v>
                </c:pt>
                <c:pt idx="1">
                  <c:v>Francia</c:v>
                </c:pt>
                <c:pt idx="2">
                  <c:v>UK</c:v>
                </c:pt>
                <c:pt idx="3">
                  <c:v>USA</c:v>
                </c:pt>
                <c:pt idx="4">
                  <c:v>Paesi Bassi</c:v>
                </c:pt>
                <c:pt idx="5">
                  <c:v>Svizzera</c:v>
                </c:pt>
                <c:pt idx="6">
                  <c:v>Asia </c:v>
                </c:pt>
                <c:pt idx="7">
                  <c:v>Australia</c:v>
                </c:pt>
                <c:pt idx="8">
                  <c:v>Giappone</c:v>
                </c:pt>
                <c:pt idx="9">
                  <c:v>Cina</c:v>
                </c:pt>
              </c:strCache>
            </c:strRef>
          </c:cat>
          <c:val>
            <c:numRef>
              <c:f>Foglio1!$C$2:$C$11</c:f>
              <c:numCache>
                <c:formatCode>General</c:formatCode>
                <c:ptCount val="10"/>
                <c:pt idx="0">
                  <c:v>53</c:v>
                </c:pt>
                <c:pt idx="1">
                  <c:v>26</c:v>
                </c:pt>
                <c:pt idx="2">
                  <c:v>18</c:v>
                </c:pt>
                <c:pt idx="3">
                  <c:v>18</c:v>
                </c:pt>
                <c:pt idx="4">
                  <c:v>11</c:v>
                </c:pt>
                <c:pt idx="5">
                  <c:v>10</c:v>
                </c:pt>
                <c:pt idx="6">
                  <c:v>8</c:v>
                </c:pt>
                <c:pt idx="7">
                  <c:v>6</c:v>
                </c:pt>
                <c:pt idx="8">
                  <c:v>3</c:v>
                </c:pt>
                <c:pt idx="9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F5C-4F3C-9850-A155AA8E49CB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444"/>
        <c:overlap val="-90"/>
        <c:axId val="700667752"/>
        <c:axId val="700665128"/>
      </c:barChart>
      <c:catAx>
        <c:axId val="700667752"/>
        <c:scaling>
          <c:orientation val="minMax"/>
        </c:scaling>
        <c:delete val="0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64" b="0" i="0" u="none" strike="noStrike" kern="1200" cap="all" spc="120" normalizeH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700665128"/>
        <c:crosses val="autoZero"/>
        <c:auto val="1"/>
        <c:lblAlgn val="ctr"/>
        <c:lblOffset val="100"/>
        <c:noMultiLvlLbl val="0"/>
      </c:catAx>
      <c:valAx>
        <c:axId val="700665128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70066775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t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 algn="l">
              <a:defRPr sz="16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 dirty="0"/>
              <a:t>Persone con 65 anni e  più con almeno un viaggio con pernottamento </a:t>
            </a:r>
          </a:p>
          <a:p>
            <a:pPr algn="l">
              <a:defRPr/>
            </a:pPr>
            <a:r>
              <a:rPr lang="it-IT" sz="1200" b="0" dirty="0"/>
              <a:t>(milioni di persone - anno 2015)</a:t>
            </a:r>
          </a:p>
        </c:rich>
      </c:tx>
      <c:layout>
        <c:manualLayout>
          <c:xMode val="edge"/>
          <c:yMode val="edge"/>
          <c:x val="0.1487210571450846"/>
          <c:y val="2.5307797367241796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 algn="l">
            <a:defRPr sz="1600" b="1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bar"/>
        <c:grouping val="clustered"/>
        <c:varyColors val="0"/>
        <c:ser>
          <c:idx val="0"/>
          <c:order val="0"/>
          <c:spPr>
            <a:gradFill rotWithShape="1">
              <a:gsLst>
                <a:gs pos="0">
                  <a:schemeClr val="accent1">
                    <a:satMod val="103000"/>
                    <a:lumMod val="102000"/>
                    <a:tint val="94000"/>
                  </a:schemeClr>
                </a:gs>
                <a:gs pos="50000">
                  <a:schemeClr val="accent1">
                    <a:satMod val="110000"/>
                    <a:lumMod val="100000"/>
                    <a:shade val="100000"/>
                  </a:schemeClr>
                </a:gs>
                <a:gs pos="100000">
                  <a:schemeClr val="accent1">
                    <a:lumMod val="99000"/>
                    <a:satMod val="120000"/>
                    <a:shade val="78000"/>
                  </a:schemeClr>
                </a:gs>
              </a:gsLst>
              <a:lin ang="5400000" scaled="0"/>
            </a:gradFill>
            <a:ln>
              <a:noFill/>
            </a:ln>
            <a:effectLst>
              <a:outerShdw blurRad="57150" dist="19050" dir="5400000" algn="ctr" rotWithShape="0">
                <a:srgbClr val="000000">
                  <a:alpha val="63000"/>
                </a:srgbClr>
              </a:out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Foglio1!$A$1:$A$7</c:f>
              <c:strCache>
                <c:ptCount val="7"/>
                <c:pt idx="0">
                  <c:v>Polonia</c:v>
                </c:pt>
                <c:pt idx="1">
                  <c:v>Paesi Bassi</c:v>
                </c:pt>
                <c:pt idx="2">
                  <c:v>Spagna</c:v>
                </c:pt>
                <c:pt idx="3">
                  <c:v>Italia</c:v>
                </c:pt>
                <c:pt idx="4">
                  <c:v>Regno Unito</c:v>
                </c:pt>
                <c:pt idx="5">
                  <c:v>Francia</c:v>
                </c:pt>
                <c:pt idx="6">
                  <c:v>Germania</c:v>
                </c:pt>
              </c:strCache>
            </c:strRef>
          </c:cat>
          <c:val>
            <c:numRef>
              <c:f>Foglio1!$B$1:$B$7</c:f>
              <c:numCache>
                <c:formatCode>General</c:formatCode>
                <c:ptCount val="7"/>
                <c:pt idx="0">
                  <c:v>2.2000000000000002</c:v>
                </c:pt>
                <c:pt idx="1">
                  <c:v>2.2000000000000002</c:v>
                </c:pt>
                <c:pt idx="2">
                  <c:v>3.4</c:v>
                </c:pt>
                <c:pt idx="3">
                  <c:v>3.7</c:v>
                </c:pt>
                <c:pt idx="4">
                  <c:v>6.5</c:v>
                </c:pt>
                <c:pt idx="5">
                  <c:v>7.8</c:v>
                </c:pt>
                <c:pt idx="6">
                  <c:v>11.7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CE84-4F07-B98A-BED69C23769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15"/>
        <c:overlap val="-20"/>
        <c:axId val="474965200"/>
        <c:axId val="474965592"/>
      </c:barChart>
      <c:catAx>
        <c:axId val="474965200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it-IT"/>
          </a:p>
        </c:txPr>
        <c:crossAx val="474965592"/>
        <c:crosses val="autoZero"/>
        <c:auto val="1"/>
        <c:lblAlgn val="ctr"/>
        <c:lblOffset val="100"/>
        <c:noMultiLvlLbl val="0"/>
      </c:catAx>
      <c:valAx>
        <c:axId val="47496559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4749652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75000"/>
      </a:schemeClr>
    </a:solidFill>
    <a:ln w="9525" cap="flat" cmpd="sng" algn="ctr">
      <a:noFill/>
      <a:round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it-IT"/>
              <a:t>Arrivi (in milioni)</a:t>
            </a:r>
          </a:p>
        </c:rich>
      </c:tx>
      <c:layout>
        <c:manualLayout>
          <c:xMode val="edge"/>
          <c:yMode val="edge"/>
          <c:x val="0.40721644556872671"/>
          <c:y val="6.154942543484427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it-IT"/>
        </a:p>
      </c:txPr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Trebuchet MS" panose="020B0603020202020204" pitchFamily="34" charset="0"/>
                    <a:ea typeface="+mn-ea"/>
                    <a:cs typeface="+mn-cs"/>
                  </a:defRPr>
                </a:pPr>
                <a:endParaRPr lang="it-IT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Foglio1!$A$148:$A$154</c:f>
              <c:strCache>
                <c:ptCount val="7"/>
                <c:pt idx="0">
                  <c:v>La cultura</c:v>
                </c:pt>
                <c:pt idx="1">
                  <c:v>Il mare</c:v>
                </c:pt>
                <c:pt idx="2">
                  <c:v>La montagna</c:v>
                </c:pt>
                <c:pt idx="3">
                  <c:v>L'agriturismo</c:v>
                </c:pt>
                <c:pt idx="4">
                  <c:v>Gli affari</c:v>
                </c:pt>
                <c:pt idx="5">
                  <c:v>Convegni e congressi</c:v>
                </c:pt>
                <c:pt idx="6">
                  <c:v>Il wellness</c:v>
                </c:pt>
              </c:strCache>
            </c:strRef>
          </c:cat>
          <c:val>
            <c:numRef>
              <c:f>Foglio1!$B$148:$B$154</c:f>
              <c:numCache>
                <c:formatCode>0.0</c:formatCode>
                <c:ptCount val="7"/>
                <c:pt idx="0">
                  <c:v>38.5</c:v>
                </c:pt>
                <c:pt idx="1">
                  <c:v>23</c:v>
                </c:pt>
                <c:pt idx="2">
                  <c:v>10.6</c:v>
                </c:pt>
                <c:pt idx="3">
                  <c:v>2.6</c:v>
                </c:pt>
                <c:pt idx="4">
                  <c:v>14.1</c:v>
                </c:pt>
                <c:pt idx="5">
                  <c:v>25.5</c:v>
                </c:pt>
                <c:pt idx="6">
                  <c:v>3.6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3D72-47B2-8252-EBCC3AD94E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459078264"/>
        <c:axId val="459074736"/>
      </c:barChart>
      <c:catAx>
        <c:axId val="45907826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Trebuchet MS" panose="020B0603020202020204" pitchFamily="34" charset="0"/>
                <a:ea typeface="+mn-ea"/>
                <a:cs typeface="+mn-cs"/>
              </a:defRPr>
            </a:pPr>
            <a:endParaRPr lang="it-IT"/>
          </a:p>
        </c:txPr>
        <c:crossAx val="459074736"/>
        <c:crosses val="autoZero"/>
        <c:auto val="1"/>
        <c:lblAlgn val="ctr"/>
        <c:lblOffset val="100"/>
        <c:noMultiLvlLbl val="0"/>
      </c:catAx>
      <c:valAx>
        <c:axId val="459074736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45907826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solidFill>
      <a:schemeClr val="bg2">
        <a:lumMod val="75000"/>
      </a:schemeClr>
    </a:solidFill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7"/>
    </mc:Choice>
    <mc:Fallback>
      <c:style val="7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Foglio2!$C$3</c:f>
              <c:strCache>
                <c:ptCount val="1"/>
                <c:pt idx="0">
                  <c:v>Passeggeri (000)</c:v>
                </c:pt>
              </c:strCache>
            </c:strRef>
          </c:tx>
          <c:spPr>
            <a:solidFill>
              <a:srgbClr val="99CC00"/>
            </a:solidFill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wrap="square" lIns="38100" tIns="19050" rIns="38100" bIns="19050" anchor="ctr">
                <a:spAutoFit/>
              </a:bodyPr>
              <a:lstStyle/>
              <a:p>
                <a:pPr>
                  <a:defRPr sz="1100" b="1" baseline="0"/>
                </a:pPr>
                <a:endParaRPr lang="it-IT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Foglio2!$B$4:$B$8</c:f>
              <c:strCache>
                <c:ptCount val="5"/>
                <c:pt idx="0">
                  <c:v>Italia</c:v>
                </c:pt>
                <c:pt idx="1">
                  <c:v>Spagna</c:v>
                </c:pt>
                <c:pt idx="2">
                  <c:v>Grecia</c:v>
                </c:pt>
                <c:pt idx="3">
                  <c:v>Norvegia</c:v>
                </c:pt>
                <c:pt idx="4">
                  <c:v>Francia</c:v>
                </c:pt>
              </c:strCache>
            </c:strRef>
          </c:cat>
          <c:val>
            <c:numRef>
              <c:f>Foglio2!$C$4:$C$8</c:f>
              <c:numCache>
                <c:formatCode>General</c:formatCode>
                <c:ptCount val="5"/>
                <c:pt idx="0">
                  <c:v>6800</c:v>
                </c:pt>
                <c:pt idx="1">
                  <c:v>5932</c:v>
                </c:pt>
                <c:pt idx="2">
                  <c:v>4176</c:v>
                </c:pt>
                <c:pt idx="3">
                  <c:v>2508</c:v>
                </c:pt>
                <c:pt idx="4">
                  <c:v>2390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1CA-4469-AF05-9E4D89F1DE68}"/>
            </c:ext>
          </c:extLst>
        </c:ser>
        <c:dLbls>
          <c:dLblPos val="outEnd"/>
          <c:showLegendKey val="0"/>
          <c:showVal val="1"/>
          <c:showCatName val="0"/>
          <c:showSerName val="0"/>
          <c:showPercent val="0"/>
          <c:showBubbleSize val="0"/>
        </c:dLbls>
        <c:gapWidth val="150"/>
        <c:axId val="4828848"/>
        <c:axId val="4829240"/>
      </c:barChart>
      <c:catAx>
        <c:axId val="4828848"/>
        <c:scaling>
          <c:orientation val="minMax"/>
        </c:scaling>
        <c:delete val="0"/>
        <c:axPos val="l"/>
        <c:numFmt formatCode="General" sourceLinked="0"/>
        <c:majorTickMark val="out"/>
        <c:minorTickMark val="none"/>
        <c:tickLblPos val="nextTo"/>
        <c:txPr>
          <a:bodyPr/>
          <a:lstStyle/>
          <a:p>
            <a:pPr>
              <a:defRPr sz="1100" b="1" baseline="0"/>
            </a:pPr>
            <a:endParaRPr lang="it-IT"/>
          </a:p>
        </c:txPr>
        <c:crossAx val="4829240"/>
        <c:crosses val="autoZero"/>
        <c:auto val="1"/>
        <c:lblAlgn val="ctr"/>
        <c:lblOffset val="100"/>
        <c:noMultiLvlLbl val="0"/>
      </c:catAx>
      <c:valAx>
        <c:axId val="482924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4828848"/>
        <c:crosses val="autoZero"/>
        <c:crossBetween val="between"/>
      </c:valAx>
    </c:plotArea>
    <c:legend>
      <c:legendPos val="b"/>
      <c:overlay val="0"/>
      <c:txPr>
        <a:bodyPr/>
        <a:lstStyle/>
        <a:p>
          <a:pPr>
            <a:defRPr sz="1200" b="1" baseline="0"/>
          </a:pPr>
          <a:endParaRPr lang="it-IT"/>
        </a:p>
      </c:txPr>
    </c:legend>
    <c:plotVisOnly val="1"/>
    <c:dispBlanksAs val="gap"/>
    <c:showDLblsOverMax val="0"/>
  </c:chart>
  <c:spPr>
    <a:solidFill>
      <a:schemeClr val="bg2">
        <a:lumMod val="75000"/>
      </a:schemeClr>
    </a:solidFill>
    <a:ln>
      <a:noFill/>
    </a:ln>
  </c:spPr>
  <c:externalData r:id="rId1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38">
  <cs:axisTitle>
    <cs:lnRef idx="0"/>
    <cs:fillRef idx="0"/>
    <cs:effectRef idx="0"/>
    <cs:fontRef idx="minor">
      <a:schemeClr val="lt1"/>
    </cs:fontRef>
    <cs:defRPr sz="1197" b="1" kern="1200"/>
  </cs:axisTitle>
  <cs:categoryAxis>
    <cs:lnRef idx="0">
      <cs:styleClr val="0"/>
    </cs:lnRef>
    <cs:fillRef idx="0"/>
    <cs:effectRef idx="0"/>
    <cs:fontRef idx="minor">
      <a:schemeClr val="lt1"/>
    </cs:fontRef>
    <cs:defRPr sz="1197" kern="1200" spc="30" baseline="0"/>
  </cs:categoryAxis>
  <cs:chartArea>
    <cs:lnRef idx="0">
      <cs:styleClr val="0"/>
    </cs:lnRef>
    <cs:fillRef idx="0">
      <cs:styleClr val="0"/>
    </cs:fillRef>
    <cs:effectRef idx="0"/>
    <cs:fontRef idx="minor">
      <a:schemeClr val="dk1"/>
    </cs:fontRef>
    <cs:spPr>
      <a:solidFill>
        <a:schemeClr val="phClr"/>
      </a:solidFill>
      <a:ln w="9525" cap="flat" cmpd="sng" algn="ctr">
        <a:solidFill>
          <a:schemeClr val="lt1">
            <a:lumMod val="85000"/>
          </a:schemeClr>
        </a:solidFill>
        <a:round/>
      </a:ln>
    </cs:spPr>
    <cs:defRPr sz="1330" kern="1200"/>
  </cs:chartArea>
  <cs:dataLabel>
    <cs:lnRef idx="0"/>
    <cs:fillRef idx="0">
      <cs:styleClr val="0"/>
    </cs:fillRef>
    <cs:effectRef idx="0"/>
    <cs:fontRef idx="minor">
      <a:schemeClr val="lt1"/>
    </cs:fontRef>
    <cs:spPr>
      <a:solidFill>
        <a:schemeClr val="phClr"/>
      </a:solidFill>
    </cs:spPr>
    <cs:defRPr sz="1197" b="1" kern="120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ltUpDiag">
        <a:fgClr>
          <a:schemeClr val="phClr"/>
        </a:fgClr>
        <a:bgClr>
          <a:schemeClr val="lt1"/>
        </a:bgClr>
      </a:pattFill>
    </cs:spPr>
  </cs:dataPoint3D>
  <cs:dataPointLine>
    <cs:lnRef idx="0">
      <cs:styleClr val="auto"/>
    </cs:lnRef>
    <cs:fillRef idx="0"/>
    <cs:effectRef idx="0">
      <cs:styleClr val="auto"/>
    </cs:effectRef>
    <cs:fontRef idx="minor">
      <a:schemeClr val="dk1"/>
    </cs:fontRef>
    <cs:spPr>
      <a:ln w="25400" cap="rnd">
        <a:solidFill>
          <a:schemeClr val="lt1"/>
        </a:solidFill>
        <a:round/>
      </a:ln>
      <a:effectLst>
        <a:outerShdw dist="25400" dir="2700000" algn="tl" rotWithShape="0">
          <a:schemeClr val="phClr"/>
        </a:outerShdw>
      </a:effectLst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4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>
      <cs:styleClr val="0"/>
    </cs:lnRef>
    <cs:fillRef idx="0"/>
    <cs:effectRef idx="0"/>
    <cs:fontRef idx="minor">
      <a:schemeClr val="lt1"/>
    </cs:fontRef>
    <cs:spPr>
      <a:ln w="9525">
        <a:solidFill>
          <a:schemeClr val="phClr">
            <a:lumMod val="60000"/>
            <a:lumOff val="40000"/>
          </a:schemeClr>
        </a:solidFill>
      </a:ln>
    </cs:spPr>
    <cs:defRPr sz="1197" kern="1200"/>
  </cs:dataTable>
  <cs:downBar>
    <cs:lnRef idx="0">
      <cs:styleClr val="0"/>
    </cs:lnRef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0">
              <a:schemeClr val="lt1"/>
            </a:gs>
            <a:gs pos="100000">
              <a:schemeClr val="lt1">
                <a:alpha val="0"/>
              </a:schemeClr>
            </a:gs>
          </a:gsLst>
          <a:lin ang="5400000" scaled="0"/>
        </a:gradFill>
        <a:round/>
      </a:ln>
    </cs:spPr>
  </cs:dropLine>
  <cs:errorBar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round/>
      </a:ln>
      <a:effectLst>
        <a:glow rad="25400">
          <a:schemeClr val="lt1"/>
        </a:glow>
      </a:effectLst>
    </cs:spPr>
  </cs:errorBar>
  <cs:floor>
    <cs:lnRef idx="0"/>
    <cs:fillRef idx="0"/>
    <cs:effectRef idx="0"/>
    <cs:fontRef idx="minor">
      <a:schemeClr val="dk1"/>
    </cs:fontRef>
  </cs:floor>
  <cs:gridlineMajor>
    <cs:lnRef idx="0">
      <cs:styleClr val="0"/>
    </cs:lnRef>
    <cs:fillRef idx="0"/>
    <cs:effectRef idx="0"/>
    <cs:fontRef idx="minor">
      <a:schemeClr val="dk1"/>
    </cs:fontRef>
    <cs:spPr>
      <a:ln w="9525" cap="flat" cmpd="sng" algn="ctr">
        <a:solidFill>
          <a:schemeClr val="lt1">
            <a:alpha val="25000"/>
          </a:schemeClr>
        </a:solidFill>
        <a:round/>
      </a:ln>
    </cs:spPr>
  </cs:gridlineMajor>
  <cs:gridlineMinor>
    <cs:lnRef idx="0">
      <cs:styleClr val="0"/>
    </cs:lnRef>
    <cs:fillRef idx="0"/>
    <cs:effectRef idx="0"/>
    <cs:fontRef idx="minor">
      <a:schemeClr val="dk1"/>
    </cs:fontRef>
    <cs:spPr>
      <a:ln>
        <a:solidFill>
          <a:schemeClr val="lt1">
            <a:alpha val="10000"/>
          </a:schemeClr>
        </a:solidFill>
      </a:ln>
    </cs:spPr>
  </cs:gridlineMinor>
  <cs:hiLo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  <a:prstDash val="dash"/>
      </a:ln>
    </cs:spPr>
  </cs:hiLoLine>
  <cs:leader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</a:schemeClr>
        </a:solidFill>
      </a:ln>
    </cs:spPr>
  </cs:leaderLine>
  <cs:legend>
    <cs:lnRef idx="0"/>
    <cs:fillRef idx="0"/>
    <cs:effectRef idx="0"/>
    <cs:fontRef idx="minor">
      <a:schemeClr val="lt1"/>
    </cs:fontRef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>
      <cs:styleClr val="0"/>
    </cs:lnRef>
    <cs:fillRef idx="0"/>
    <cs:effectRef idx="0"/>
    <cs:fontRef idx="minor">
      <a:schemeClr val="lt1"/>
    </cs:fontRef>
    <cs:defRPr sz="1197" kern="1200"/>
  </cs:seriesAxis>
  <cs:seriesLine>
    <cs:lnRef idx="0">
      <cs:styleClr val="0"/>
    </cs:lnRef>
    <cs:fillRef idx="0"/>
    <cs:effectRef idx="0"/>
    <cs:fontRef idx="minor">
      <a:schemeClr val="dk1"/>
    </cs:fontRef>
    <cs:spPr>
      <a:ln w="9525">
        <a:solidFill>
          <a:schemeClr val="phClr">
            <a:lumMod val="60000"/>
            <a:lumOff val="40000"/>
            <a:tint val="50000"/>
          </a:schemeClr>
        </a:solidFill>
        <a:prstDash val="dash"/>
      </a:ln>
    </cs:spPr>
  </cs:seriesLine>
  <cs:title>
    <cs:lnRef idx="0"/>
    <cs:fillRef idx="0"/>
    <cs:effectRef idx="0"/>
    <cs:fontRef idx="minor">
      <a:schemeClr val="lt1"/>
    </cs:fontRef>
    <cs:defRPr sz="1995" b="1" kern="1200" cap="all" spc="100" normalizeH="0" baseline="0"/>
  </cs:title>
  <cs:trendline>
    <cs:lnRef idx="0"/>
    <cs:fillRef idx="0"/>
    <cs:effectRef idx="0"/>
    <cs:fontRef idx="minor">
      <a:schemeClr val="dk1"/>
    </cs:fontRef>
    <cs:spPr>
      <a:ln w="28575" cap="rnd">
        <a:solidFill>
          <a:schemeClr val="lt1">
            <a:alpha val="50000"/>
          </a:schemeClr>
        </a:solidFill>
        <a:round/>
      </a:ln>
    </cs:spPr>
  </cs:trendline>
  <cs:trendlineLabel>
    <cs:lnRef idx="0"/>
    <cs:fillRef idx="0"/>
    <cs:effectRef idx="0"/>
    <cs:fontRef idx="minor">
      <a:schemeClr val="lt1"/>
    </cs:fontRef>
    <cs:defRPr sz="1197" kern="1200"/>
  </cs:trendlineLabel>
  <cs:upBar>
    <cs:lnRef idx="0">
      <cs:styleClr val="0"/>
    </cs:lnRef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phClr">
            <a:lumMod val="60000"/>
            <a:lumOff val="40000"/>
          </a:schemeClr>
        </a:solidFill>
      </a:ln>
    </cs:spPr>
  </cs:upBar>
  <cs:valueAxis>
    <cs:lnRef idx="0"/>
    <cs:fillRef idx="0"/>
    <cs:effectRef idx="0"/>
    <cs:fontRef idx="minor">
      <a:schemeClr val="lt1"/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10.xml><?xml version="1.0" encoding="utf-8"?>
<cs:chartStyle xmlns:cs="http://schemas.microsoft.com/office/drawing/2012/chartStyle" xmlns:a="http://schemas.openxmlformats.org/drawingml/2006/main" id="258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scene3d>
        <a:camera prst="orthographicFront"/>
        <a:lightRig rig="brightRoom" dir="t"/>
      </a:scene3d>
      <a:sp3d prstMaterial="flat">
        <a:bevelT w="50800" h="101600" prst="angle"/>
        <a:contourClr>
          <a:srgbClr val="000000"/>
        </a:contourClr>
      </a:sp3d>
    </cs:spPr>
  </cs:dataPoint>
  <cs:dataPoint3D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1905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1" i="0" kern="1200" cap="all" spc="5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12.xml><?xml version="1.0" encoding="utf-8"?>
<cs:chartStyle xmlns:cs="http://schemas.microsoft.com/office/drawing/2012/chartStyle" xmlns:a="http://schemas.openxmlformats.org/drawingml/2006/main" id="204">
  <cs:axisTitle>
    <cs:lnRef idx="0"/>
    <cs:fillRef idx="0"/>
    <cs:effectRef idx="0"/>
    <cs:fontRef idx="minor">
      <a:schemeClr val="dk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>
      <a:effectLst/>
    </cs:defRPr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68000">
            <a:schemeClr val="lt1">
              <a:lumMod val="85000"/>
            </a:schemeClr>
          </a:gs>
          <a:gs pos="100000">
            <a:schemeClr val="lt1"/>
          </a:gs>
        </a:gsLst>
        <a:lin ang="5400000" scaled="1"/>
        <a:tileRect/>
      </a:grad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lt1"/>
    </cs:fontRef>
    <cs:spPr/>
    <cs:defRPr sz="10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>
      <cs:styleClr val="auto"/>
    </cs:lnRef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gradFill>
          <a:gsLst>
            <a:gs pos="0">
              <a:schemeClr val="phClr"/>
            </a:gs>
            <a:gs pos="100000">
              <a:schemeClr val="phClr">
                <a:lumMod val="84000"/>
              </a:schemeClr>
            </a:gs>
          </a:gsLst>
          <a:lin ang="5400000" scaled="1"/>
        </a:gra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gradFill>
        <a:gsLst>
          <a:gs pos="0">
            <a:schemeClr val="phClr"/>
          </a:gs>
          <a:gs pos="100000">
            <a:schemeClr val="phClr">
              <a:lumMod val="84000"/>
            </a:schemeClr>
          </a:gs>
        </a:gsLst>
        <a:lin ang="5400000" scaled="1"/>
      </a:gradFill>
      <a:effectLst>
        <a:outerShdw blurRad="76200" dir="18900000" sy="23000" kx="-1200000" algn="bl" rotWithShape="0">
          <a:prstClr val="black">
            <a:alpha val="20000"/>
          </a:prstClr>
        </a:outerShdw>
      </a:effectLst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ln w="9525">
        <a:solidFill>
          <a:schemeClr val="dk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35000"/>
          <a:lumOff val="65000"/>
        </a:schemeClr>
      </a:solidFill>
      <a:ln w="9525">
        <a:solidFill>
          <a:schemeClr val="dk1">
            <a:lumMod val="50000"/>
            <a:lumOff val="50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dk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kern="1200">
      <a:effectLst/>
    </cs:defRPr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>
          <a:lumMod val="95000"/>
        </a:schemeClr>
      </a:solidFill>
      <a:ln w="9525">
        <a:solidFill>
          <a:schemeClr val="dk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205">
  <cs:axisTitle>
    <cs:lnRef idx="0"/>
    <cs:fillRef idx="0"/>
    <cs:effectRef idx="0"/>
    <cs:fontRef idx="minor">
      <a:schemeClr val="dk1">
        <a:lumMod val="75000"/>
        <a:lumOff val="25000"/>
      </a:schemeClr>
    </cs:fontRef>
    <cs:defRPr sz="1197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1197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>
            <a:alpha val="85000"/>
          </a:schemeClr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1197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268">
  <cs:axisTitle>
    <cs:lnRef idx="0"/>
    <cs:fillRef idx="0"/>
    <cs:effectRef idx="0"/>
    <cs:fontRef idx="minor">
      <a:schemeClr val="lt1">
        <a:lumMod val="85000"/>
      </a:schemeClr>
    </cs:fontRef>
    <cs:defRPr sz="1197" b="1" kern="1200" cap="all"/>
  </cs:axisTitle>
  <cs:category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dk1">
              <a:lumMod val="65000"/>
              <a:lumOff val="35000"/>
            </a:schemeClr>
          </a:gs>
          <a:gs pos="100000">
            <a:schemeClr val="dk1">
              <a:lumMod val="85000"/>
              <a:lumOff val="15000"/>
            </a:schemeClr>
          </a:gs>
        </a:gsLst>
        <a:path path="circle">
          <a:fillToRect l="50000" t="50000" r="50000" b="50000"/>
        </a:path>
        <a:tileRect/>
      </a:gradFill>
    </cs:spPr>
    <cs:defRPr sz="1330" kern="1200"/>
  </cs:chartArea>
  <cs:dataLabel>
    <cs:lnRef idx="0"/>
    <cs:fillRef idx="0"/>
    <cs:effectRef idx="0"/>
    <cs:fontRef idx="minor">
      <a:schemeClr val="lt1">
        <a:lumMod val="8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lt1">
        <a:lumMod val="85000"/>
      </a:schemeClr>
    </cs:fontRef>
    <cs:spPr>
      <a:ln w="9525">
        <a:solidFill>
          <a:schemeClr val="lt1">
            <a:lumMod val="95000"/>
            <a:alpha val="54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>
        <a:solidFill>
          <a:schemeClr val="lt1">
            <a:lumMod val="95000"/>
            <a:alpha val="54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lt1">
            <a:lumMod val="95000"/>
            <a:alpha val="10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>
        <a:solidFill>
          <a:schemeClr val="lt1">
            <a:lumMod val="95000"/>
            <a:alpha val="5000"/>
          </a:schemeClr>
        </a:solidFill>
      </a:ln>
    </cs:spPr>
  </cs:gridlineMinor>
  <cs:hiLo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tx1"/>
    </cs:fontRef>
    <cs:spPr>
      <a:ln w="9525">
        <a:solidFill>
          <a:schemeClr val="lt1">
            <a:lumMod val="95000"/>
            <a:alpha val="54000"/>
          </a:schemeClr>
        </a:solidFill>
      </a:ln>
    </cs:spPr>
  </cs:leaderLine>
  <cs:legend>
    <cs:lnRef idx="0"/>
    <cs:fillRef idx="0"/>
    <cs:effectRef idx="0"/>
    <cs:fontRef idx="minor">
      <a:schemeClr val="lt1">
        <a:lumMod val="85000"/>
      </a:schemeClr>
    </cs:fontRef>
    <cs:defRPr sz="1197" kern="1200"/>
  </cs:legend>
  <cs:plotArea>
    <cs:lnRef idx="0"/>
    <cs:fillRef idx="0"/>
    <cs:effectRef idx="0"/>
    <cs:fontRef idx="minor">
      <a:schemeClr val="tx1"/>
    </cs:fontRef>
  </cs:plotArea>
  <cs:plotArea3D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lt1">
        <a:lumMod val="85000"/>
      </a:schemeClr>
    </cs:fontRef>
    <cs:spPr>
      <a:ln w="12700" cap="flat" cmpd="sng" algn="ctr">
        <a:solidFill>
          <a:schemeClr val="lt1">
            <a:lumMod val="95000"/>
            <a:alpha val="54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lt1"/>
    </cs:fontRef>
    <cs:spPr>
      <a:ln w="9525" cap="flat" cmpd="sng" algn="ctr">
        <a:solidFill>
          <a:schemeClr val="lt1">
            <a:lumMod val="95000"/>
            <a:alpha val="54000"/>
          </a:schemeClr>
        </a:solidFill>
        <a:round/>
      </a:ln>
    </cs:spPr>
  </cs:seriesLine>
  <cs:title>
    <cs:lnRef idx="0"/>
    <cs:fillRef idx="0"/>
    <cs:effectRef idx="0"/>
    <cs:fontRef idx="minor">
      <a:schemeClr val="lt1">
        <a:lumMod val="95000"/>
      </a:schemeClr>
    </cs:fontRef>
    <cs:defRPr sz="2128" b="1" kern="1200" spc="100" baseline="0">
      <a:effectLst>
        <a:outerShdw blurRad="50800" dist="38100" dir="5400000" algn="t" rotWithShape="0">
          <a:prstClr val="black">
            <a:alpha val="40000"/>
          </a:prstClr>
        </a:outerShdw>
      </a:effectLst>
    </cs:defRPr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lt1">
        <a:lumMod val="8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>
        <a:solidFill>
          <a:schemeClr val="lt1">
            <a:lumMod val="95000"/>
            <a:alpha val="54000"/>
          </a:schemeClr>
        </a:solidFill>
      </a:ln>
    </cs:spPr>
  </cs:upBar>
  <cs:valueAxis>
    <cs:lnRef idx="0"/>
    <cs:fillRef idx="0"/>
    <cs:effectRef idx="0"/>
    <cs:fontRef idx="minor">
      <a:schemeClr val="lt1">
        <a:lumMod val="85000"/>
      </a:schemeClr>
    </cs:fontRef>
    <cs:defRPr sz="1197" kern="1200"/>
  </cs:valueAxis>
  <cs:wall>
    <cs:lnRef idx="0"/>
    <cs:fillRef idx="0"/>
    <cs:effectRef idx="0"/>
    <cs:fontRef idx="minor">
      <a:schemeClr val="tx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261">
  <cs:axisTitle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categoryAxis>
  <cs:chartArea>
    <cs:lnRef idx="0"/>
    <cs:fillRef idx="0"/>
    <cs:effectRef idx="0"/>
    <cs:fontRef idx="minor">
      <a:schemeClr val="dk1"/>
    </cs:fontRef>
    <cs:spPr>
      <a:pattFill prst="dkDnDiag">
        <a:fgClr>
          <a:schemeClr val="lt1">
            <a:lumMod val="95000"/>
          </a:schemeClr>
        </a:fgClr>
        <a:bgClr>
          <a:schemeClr val="lt1"/>
        </a:bgClr>
      </a:pattFill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lt1"/>
    </cs:fontRef>
    <cs:defRPr sz="1197" b="1" i="0" u="none" strike="noStrike" kern="1200" baseline="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5000"/>
        </a:schemeClr>
      </a:solidFill>
      <a:ln w="9525"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317500" algn="ctr" rotWithShape="0">
          <a:prstClr val="black">
            <a:alpha val="25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20000"/>
          </a:prstClr>
        </a:outerShdw>
      </a:effectLst>
      <a:scene3d>
        <a:camera prst="orthographicFront"/>
        <a:lightRig rig="threePt" dir="t"/>
      </a:scene3d>
      <a:sp3d prstMaterial="matte"/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65000"/>
        <a:lumOff val="35000"/>
      </a:schemeClr>
    </cs:fontRef>
    <cs:spPr>
      <a:noFill/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>
          <a:alpha val="78000"/>
        </a:schemeClr>
      </a:solidFill>
    </cs:spPr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dk1"/>
    </cs:fontRef>
    <cs:spPr>
      <a:ln w="9525" cap="flat" cmpd="sng" algn="ctr">
        <a:solidFill>
          <a:schemeClr val="dk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65000"/>
        <a:lumOff val="35000"/>
      </a:schemeClr>
    </cs:fontRef>
    <cs:defRPr sz="22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dk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dk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0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64" kern="1200" cap="all" spc="120" normalizeH="0" baseline="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lt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50000"/>
        <a:lumOff val="50000"/>
      </a:schemeClr>
    </cs:fontRef>
    <cs:defRPr sz="1064" b="0" i="0" u="none" strike="noStrike" kern="1200" baseline="0"/>
    <cs:bodyPr rot="-5400000" spcFirstLastPara="1" vertOverflow="clip" horzOverflow="clip" vert="horz" wrap="square" lIns="38100" tIns="19050" rIns="38100" bIns="19050" anchor="ctr" anchorCtr="1">
      <a:spAutoFit/>
    </cs:bodyPr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22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phClr"/>
        </a:solidFill>
        <a:round/>
      </a:ln>
    </cs:spPr>
  </cs:dataPointMarker>
  <cs:dataPointMarkerLayout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75000"/>
          <a:lumOff val="25000"/>
        </a:schemeClr>
      </a:solidFill>
      <a:ln w="9525">
        <a:solidFill>
          <a:schemeClr val="tx1">
            <a:lumMod val="15000"/>
            <a:lumOff val="8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cap="all" spc="120" normalizeH="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064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dk1">
            <a:lumMod val="15000"/>
            <a:lumOff val="85000"/>
          </a:schemeClr>
        </a:solidFill>
        <a:round/>
      </a:ln>
    </cs:spPr>
    <cs:defRPr sz="1197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34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tx1"/>
    </cs:fontRef>
  </cs:dataPoint>
  <cs:dataPoint3D>
    <cs:lnRef idx="0"/>
    <cs:fillRef idx="3">
      <cs:styleClr val="auto"/>
    </cs:fillRef>
    <cs:effectRef idx="3"/>
    <cs:fontRef idx="minor">
      <a:schemeClr val="tx1"/>
    </cs:fontRef>
  </cs:dataPoint3D>
  <cs:dataPointLine>
    <cs:lnRef idx="0">
      <cs:styleClr val="auto"/>
    </cs:lnRef>
    <cs:fillRef idx="3"/>
    <cs:effectRef idx="3"/>
    <cs:fontRef idx="minor">
      <a:schemeClr val="tx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tx1"/>
    </cs:fontRef>
    <cs:spPr>
      <a:ln w="9525">
        <a:solidFill>
          <a:schemeClr val="phClr"/>
        </a:solidFill>
        <a:round/>
      </a:ln>
    </cs:spPr>
  </cs:dataPointMarker>
  <cs:dataPointMarkerLayout size="5"/>
  <cs:dataPointWireframe>
    <cs:lnRef idx="0">
      <cs:styleClr val="auto"/>
    </cs:lnRef>
    <cs:fillRef idx="3"/>
    <cs:effectRef idx="3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lt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0.6445</cdr:x>
      <cdr:y>0.03367</cdr:y>
    </cdr:from>
    <cdr:to>
      <cdr:x>0.92648</cdr:x>
      <cdr:y>0.15954</cdr:y>
    </cdr:to>
    <cdr:sp macro="" textlink="">
      <cdr:nvSpPr>
        <cdr:cNvPr id="2" name="CasellaDiTesto 1"/>
        <cdr:cNvSpPr txBox="1"/>
      </cdr:nvSpPr>
      <cdr:spPr>
        <a:xfrm xmlns:a="http://schemas.openxmlformats.org/drawingml/2006/main">
          <a:off x="3029533" y="121174"/>
          <a:ext cx="1325460" cy="453006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r>
            <a:rPr lang="it-IT" sz="1100" b="1" dirty="0">
              <a:solidFill>
                <a:schemeClr val="tx1"/>
              </a:solidFill>
            </a:rPr>
            <a:t>Milioni di turisti</a:t>
          </a: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813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56CFD7-AC81-4613-8535-0D8CC4B74192}" type="datetimeFigureOut">
              <a:rPr lang="it-IT" smtClean="0"/>
              <a:t>15/06/2017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41425"/>
            <a:ext cx="4467225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77958"/>
            <a:ext cx="5438140" cy="3909239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8134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CB2A8E4-0B63-4ADF-9E96-3630AA94BF3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463899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HD-ShadowLong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" y="4242851"/>
            <a:ext cx="6726063" cy="275942"/>
          </a:xfrm>
          <a:prstGeom prst="rect">
            <a:avLst/>
          </a:prstGeom>
        </p:spPr>
      </p:pic>
      <p:pic>
        <p:nvPicPr>
          <p:cNvPr id="8" name="Picture 7" descr="HD-ShadowShort.png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33787" y="4243845"/>
            <a:ext cx="2307831" cy="276940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0" y="2590078"/>
            <a:ext cx="6726064" cy="1660332"/>
          </a:xfrm>
          <a:prstGeom prst="rect">
            <a:avLst/>
          </a:prstGeom>
          <a:solidFill>
            <a:schemeClr val="bg1">
              <a:lumMod val="85000"/>
              <a:lumOff val="1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6833787" y="2590078"/>
            <a:ext cx="2307832" cy="166033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0242" y="2733709"/>
            <a:ext cx="6069268" cy="1373070"/>
          </a:xfrm>
        </p:spPr>
        <p:txBody>
          <a:bodyPr anchor="b">
            <a:noAutofit/>
          </a:bodyPr>
          <a:lstStyle>
            <a:lvl1pPr algn="r">
              <a:defRPr sz="48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10241" y="4394040"/>
            <a:ext cx="6108101" cy="1117687"/>
          </a:xfrm>
        </p:spPr>
        <p:txBody>
          <a:bodyPr>
            <a:normAutofit/>
          </a:bodyPr>
          <a:lstStyle>
            <a:lvl1pPr marL="0" indent="0" algn="r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55655" y="5936188"/>
            <a:ext cx="2057400" cy="365125"/>
          </a:xfrm>
        </p:spPr>
        <p:txBody>
          <a:bodyPr/>
          <a:lstStyle/>
          <a:p>
            <a:fld id="{364DF9A5-523E-4CB4-B9E0-F9B916C536AB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1" y="5936189"/>
            <a:ext cx="4021666" cy="365125"/>
          </a:xfrm>
        </p:spPr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010399" y="2750337"/>
            <a:ext cx="1370293" cy="1356442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82052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mmagine panoramica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0" name="Group 19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3" y="4711617"/>
            <a:ext cx="6894770" cy="544482"/>
          </a:xfrm>
        </p:spPr>
        <p:txBody>
          <a:bodyPr anchor="b">
            <a:normAutofit/>
          </a:bodyPr>
          <a:lstStyle>
            <a:lvl1pPr>
              <a:defRPr sz="24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31639" y="609598"/>
            <a:ext cx="6896534" cy="3589575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5256098"/>
            <a:ext cx="6894772" cy="547819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67CACCF-49E1-407B-88F2-645930424B95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310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097295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olo e sotto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oup 20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2" name="Picture 21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3" name="Picture 22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4" name="Rectangle 23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4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4255" y="609597"/>
            <a:ext cx="6896534" cy="3592750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889151" cy="1101764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CFDD9-7F5D-4008-A2E5-37FC0E8696F9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1161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358262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azio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9" name="Group 28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30" name="Picture 29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1" name="Picture 30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2" name="Rectangle 31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3" name="Rectangle 32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7921" y="616983"/>
            <a:ext cx="6425147" cy="3036061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989438" y="3660763"/>
            <a:ext cx="5987731" cy="54896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4710340"/>
            <a:ext cx="6903919" cy="1101764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50508F-E31D-4399-A186-6190823D0495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  <p:sp>
        <p:nvSpPr>
          <p:cNvPr id="27" name="TextBox 26"/>
          <p:cNvSpPr txBox="1"/>
          <p:nvPr/>
        </p:nvSpPr>
        <p:spPr>
          <a:xfrm>
            <a:off x="270932" y="748116"/>
            <a:ext cx="5334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72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6967191" y="2998573"/>
            <a:ext cx="457200" cy="584777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72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7139071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Scheda nom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" name="Group 21"/>
          <p:cNvGrpSpPr/>
          <p:nvPr/>
        </p:nvGrpSpPr>
        <p:grpSpPr>
          <a:xfrm>
            <a:off x="0" y="4572000"/>
            <a:ext cx="9161969" cy="1677035"/>
            <a:chOff x="0" y="2895600"/>
            <a:chExt cx="9161969" cy="1677035"/>
          </a:xfrm>
        </p:grpSpPr>
        <p:pic>
          <p:nvPicPr>
            <p:cNvPr id="23" name="Picture 22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4" name="Picture 23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5" name="Rectangle 24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8" y="4710340"/>
            <a:ext cx="6896534" cy="589812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9" y="5300150"/>
            <a:ext cx="6896534" cy="511954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B92B49-102E-47A6-954B-63FB1055C786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856438" y="470992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1071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4" name="Picture 23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5" name="Picture 24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6" name="Rectangle 25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6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532629" y="2329489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539777" y="3015290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8413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2879710" y="3007906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26136" y="2336873"/>
            <a:ext cx="219456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5233520" y="3007905"/>
            <a:ext cx="2194560" cy="291351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FC8C03E-8BDC-417F-9A63-B3A415D016BA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4406131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onne imma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roup 33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35" name="Picture 34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6" name="Picture 35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7" name="Rectangle 36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Rectangle 37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532391" y="4297503"/>
            <a:ext cx="21922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532391" y="2336873"/>
            <a:ext cx="2192257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532391" y="4873765"/>
            <a:ext cx="2192257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870497" y="4297503"/>
            <a:ext cx="221507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2870497" y="2336873"/>
            <a:ext cx="2215070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2869483" y="4873764"/>
            <a:ext cx="2218004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231028" y="4297503"/>
            <a:ext cx="219433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5231027" y="2336873"/>
            <a:ext cx="2194333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230934" y="4873762"/>
            <a:ext cx="2197239" cy="106242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846356-D30A-4E5F-A709-CC9C36EDDE04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63250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7" name="Picture 16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8" name="Picture 17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9" name="Rectangle 18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Rectangle 19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/>
          <a:lstStyle>
            <a:lvl1pPr algn="r">
              <a:defRPr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2CCE07-63B6-41A0-84E2-8DAA3EA407B9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548205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 rot="5400000">
            <a:off x="4575305" y="2747178"/>
            <a:ext cx="6862555" cy="1368199"/>
            <a:chOff x="2281445" y="609600"/>
            <a:chExt cx="6862555" cy="1368199"/>
          </a:xfrm>
        </p:grpSpPr>
        <p:sp>
          <p:nvSpPr>
            <p:cNvPr id="12" name="Rectangle 11"/>
            <p:cNvSpPr/>
            <p:nvPr/>
          </p:nvSpPr>
          <p:spPr>
            <a:xfrm>
              <a:off x="2281445" y="609601"/>
              <a:ext cx="5285695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Rectangle 12"/>
            <p:cNvSpPr/>
            <p:nvPr/>
          </p:nvSpPr>
          <p:spPr>
            <a:xfrm>
              <a:off x="7710769" y="609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464798" y="609597"/>
            <a:ext cx="1069602" cy="4461936"/>
          </a:xfrm>
        </p:spPr>
        <p:txBody>
          <a:bodyPr vert="eaVert"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0241" y="609598"/>
            <a:ext cx="6576359" cy="5326589"/>
          </a:xfrm>
        </p:spPr>
        <p:txBody>
          <a:bodyPr vert="eaVert"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029144" y="5936188"/>
            <a:ext cx="2057400" cy="365125"/>
          </a:xfrm>
        </p:spPr>
        <p:txBody>
          <a:bodyPr/>
          <a:lstStyle/>
          <a:p>
            <a:fld id="{E67C8E64-425B-4CA3-98A9-DC6AAA4320BB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0241" y="5936189"/>
            <a:ext cx="4518959" cy="365125"/>
          </a:xfrm>
        </p:spPr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431152" y="5432500"/>
            <a:ext cx="1149636" cy="1273100"/>
          </a:xfrm>
        </p:spPr>
        <p:txBody>
          <a:bodyPr anchor="t"/>
          <a:lstStyle>
            <a:lvl1pPr algn="ctr">
              <a:defRPr/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54237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oup 2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8" name="Picture 2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9" name="Picture 2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0" name="Rectangle 2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Rectangle 3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EDC1CC-3438-44B6-9AC4-7228354DED79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56573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2728432"/>
            <a:ext cx="9161969" cy="1677035"/>
            <a:chOff x="0" y="2895600"/>
            <a:chExt cx="9161969" cy="1677035"/>
          </a:xfrm>
        </p:grpSpPr>
        <p:pic>
          <p:nvPicPr>
            <p:cNvPr id="19" name="Picture 1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20" name="Picture 1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1" name="Rectangle 2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2869895"/>
            <a:ext cx="6889150" cy="1090788"/>
          </a:xfrm>
        </p:spPr>
        <p:txBody>
          <a:bodyPr anchor="ctr">
            <a:normAutofit/>
          </a:bodyPr>
          <a:lstStyle>
            <a:lvl1pPr algn="r"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6889150" cy="1704017"/>
          </a:xfrm>
        </p:spPr>
        <p:txBody>
          <a:bodyPr>
            <a:normAutofit/>
          </a:bodyPr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65810" y="5936188"/>
            <a:ext cx="2057400" cy="365125"/>
          </a:xfrm>
        </p:spPr>
        <p:txBody>
          <a:bodyPr/>
          <a:lstStyle/>
          <a:p>
            <a:fld id="{0F060B67-8925-4512-9EFB-B55B3C7F18CB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3400" y="5936189"/>
            <a:ext cx="4834673" cy="365125"/>
          </a:xfrm>
        </p:spPr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856438" y="2869896"/>
            <a:ext cx="1149836" cy="1090789"/>
          </a:xfrm>
        </p:spPr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551829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753228"/>
            <a:ext cx="6887390" cy="1080938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3400" y="2336873"/>
            <a:ext cx="3357899" cy="359931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061128" y="2336873"/>
            <a:ext cx="3359661" cy="3599316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12C892-DFBD-4DB7-B6A7-204412B4B755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9429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" name="Group 27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29" name="Picture 28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30" name="Picture 29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31" name="Rectangle 30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32" name="Rectangle 31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30"/>
            <a:ext cx="6896534" cy="1080937"/>
          </a:xfrm>
        </p:spPr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60988" y="2336874"/>
            <a:ext cx="3145080" cy="69313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1638" y="3030009"/>
            <a:ext cx="3367045" cy="29061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282646" y="2336873"/>
            <a:ext cx="3145527" cy="69207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061129" y="3030009"/>
            <a:ext cx="3367044" cy="2906179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C4B13B-744B-4F33-B8D7-BC38D68BB507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13254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Group 14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6" name="Picture 15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7" name="Picture 16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18" name="Rectangle 17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Rectangle 18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DCA1BBA-522C-4A6B-ABC9-76045E43F76D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409727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HD-ShadowShort.png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871"/>
          <a:stretch/>
        </p:blipFill>
        <p:spPr>
          <a:xfrm>
            <a:off x="7717217" y="1973262"/>
            <a:ext cx="1444752" cy="14427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7710769" y="609600"/>
            <a:ext cx="1433231" cy="13681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61559B-0024-4CC4-AC24-D47A0AA2BA47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09777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7"/>
            <a:ext cx="6896534" cy="1080940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14385" y="2336874"/>
            <a:ext cx="3913788" cy="3599313"/>
          </a:xfrm>
        </p:spPr>
        <p:txBody>
          <a:bodyPr/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3401" y="2336873"/>
            <a:ext cx="2796240" cy="359931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49964B-9C5C-413F-A21B-DD351BD1A690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00263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0" y="609600"/>
            <a:ext cx="9161969" cy="1677035"/>
            <a:chOff x="0" y="2895600"/>
            <a:chExt cx="9161969" cy="1677035"/>
          </a:xfrm>
        </p:grpSpPr>
        <p:pic>
          <p:nvPicPr>
            <p:cNvPr id="18" name="Picture 17" descr="HD-ShadowLong.png"/>
            <p:cNvPicPr>
              <a:picLocks noChangeAspect="1"/>
            </p:cNvPicPr>
            <p:nvPr/>
          </p:nvPicPr>
          <p:blipFill rotWithShape="1"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6982" r="-217"/>
            <a:stretch/>
          </p:blipFill>
          <p:spPr>
            <a:xfrm>
              <a:off x="0" y="4251471"/>
              <a:ext cx="7644384" cy="321164"/>
            </a:xfrm>
            <a:prstGeom prst="rect">
              <a:avLst/>
            </a:prstGeom>
          </p:spPr>
        </p:pic>
        <p:pic>
          <p:nvPicPr>
            <p:cNvPr id="19" name="Picture 18" descr="HD-ShadowShort.png"/>
            <p:cNvPicPr>
              <a:picLocks noChangeAspect="1"/>
            </p:cNvPicPr>
            <p:nvPr/>
          </p:nvPicPr>
          <p:blipFill rotWithShape="1"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r="9871"/>
            <a:stretch/>
          </p:blipFill>
          <p:spPr>
            <a:xfrm>
              <a:off x="7717217" y="4259262"/>
              <a:ext cx="1444752" cy="144270"/>
            </a:xfrm>
            <a:prstGeom prst="rect">
              <a:avLst/>
            </a:prstGeom>
          </p:spPr>
        </p:pic>
        <p:sp>
          <p:nvSpPr>
            <p:cNvPr id="20" name="Rectangle 19"/>
            <p:cNvSpPr/>
            <p:nvPr/>
          </p:nvSpPr>
          <p:spPr>
            <a:xfrm>
              <a:off x="0" y="2895600"/>
              <a:ext cx="7567140" cy="1368198"/>
            </a:xfrm>
            <a:prstGeom prst="rect">
              <a:avLst/>
            </a:prstGeom>
            <a:solidFill>
              <a:schemeClr val="bg1">
                <a:lumMod val="85000"/>
                <a:lumOff val="1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Rectangle 20"/>
            <p:cNvSpPr/>
            <p:nvPr/>
          </p:nvSpPr>
          <p:spPr>
            <a:xfrm>
              <a:off x="7710769" y="2895600"/>
              <a:ext cx="1433231" cy="1368198"/>
            </a:xfrm>
            <a:prstGeom prst="rect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</p:spPr>
        <p:txBody>
          <a:bodyPr anchor="ctr">
            <a:normAutofit/>
          </a:bodyPr>
          <a:lstStyle>
            <a:lvl1pPr>
              <a:defRPr sz="3600"/>
            </a:lvl1pPr>
          </a:lstStyle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510956" y="2336874"/>
            <a:ext cx="3917217" cy="3599312"/>
          </a:xfrm>
          <a:noFill/>
          <a:ln>
            <a:noFill/>
          </a:ln>
          <a:effectLst>
            <a:outerShdw blurRad="76200" dist="63500" dir="5040000" algn="tl" rotWithShape="0">
              <a:srgbClr val="000000">
                <a:alpha val="41000"/>
              </a:srgbClr>
            </a:outerShdw>
          </a:effectLst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1638" y="2336874"/>
            <a:ext cx="2798487" cy="3599315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Modifica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FF077-57F2-44EF-853A-049565D5C105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RUR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355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2">
                <a:tint val="96000"/>
                <a:shade val="100000"/>
                <a:hueMod val="92000"/>
                <a:satMod val="200000"/>
                <a:lumMod val="138000"/>
              </a:schemeClr>
            </a:gs>
            <a:gs pos="90000">
              <a:schemeClr val="bg2">
                <a:shade val="100000"/>
                <a:hueMod val="100000"/>
                <a:satMod val="110000"/>
                <a:lumMod val="130000"/>
              </a:schemeClr>
            </a:gs>
            <a:gs pos="100000">
              <a:schemeClr val="bg2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7" name="Picture 3" descr="C:\Users\James\Desktop\msft\Berlin\build Assets\hashOverlaySD-FullResolve.png"/>
          <p:cNvPicPr>
            <a:picLocks noChangeAspect="1" noChangeArrowheads="1"/>
          </p:cNvPicPr>
          <p:nvPr/>
        </p:nvPicPr>
        <p:blipFill>
          <a:blip r:embed="rId19">
            <a:alphaModFix amt="1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1"/>
            <a:ext cx="9144000" cy="6858000"/>
          </a:xfrm>
          <a:prstGeom prst="rect">
            <a:avLst/>
          </a:prstGeom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31639" y="753228"/>
            <a:ext cx="6896534" cy="108093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3400" y="2336873"/>
            <a:ext cx="6887389" cy="359931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Modifica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367881" y="5936188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6AAE3F-6429-4EEC-856E-300394E2BB02}" type="datetime1">
              <a:rPr lang="en-US" smtClean="0"/>
              <a:t>6/15/2017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33400" y="5936189"/>
            <a:ext cx="48346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/>
              <a:t>RUR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7848600" y="753228"/>
            <a:ext cx="1157674" cy="109078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36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22F896-40B5-4ADD-8801-0D06FADFA095}" type="slidenum">
              <a:rPr lang="en-US" smtClean="0"/>
              <a:pPr/>
              <a:t>‹N›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25314401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50" r:id="rId1"/>
    <p:sldLayoutId id="2147483851" r:id="rId2"/>
    <p:sldLayoutId id="2147483852" r:id="rId3"/>
    <p:sldLayoutId id="2147483853" r:id="rId4"/>
    <p:sldLayoutId id="2147483854" r:id="rId5"/>
    <p:sldLayoutId id="2147483855" r:id="rId6"/>
    <p:sldLayoutId id="2147483856" r:id="rId7"/>
    <p:sldLayoutId id="2147483857" r:id="rId8"/>
    <p:sldLayoutId id="2147483858" r:id="rId9"/>
    <p:sldLayoutId id="2147483859" r:id="rId10"/>
    <p:sldLayoutId id="2147483860" r:id="rId11"/>
    <p:sldLayoutId id="2147483861" r:id="rId12"/>
    <p:sldLayoutId id="2147483862" r:id="rId13"/>
    <p:sldLayoutId id="2147483863" r:id="rId14"/>
    <p:sldLayoutId id="2147483864" r:id="rId15"/>
    <p:sldLayoutId id="2147483865" r:id="rId16"/>
    <p:sldLayoutId id="2147483866" r:id="rId17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effectLst>
            <a:outerShdw blurRad="228600" algn="ctr" rotWithShape="0">
              <a:prstClr val="black">
                <a:alpha val="53000"/>
              </a:prstClr>
            </a:outerShdw>
          </a:effectLst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g"/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2.xml"/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3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gi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4.xml"/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-751438" y="2643612"/>
            <a:ext cx="7431084" cy="1729212"/>
          </a:xfrm>
        </p:spPr>
        <p:txBody>
          <a:bodyPr/>
          <a:lstStyle/>
          <a:p>
            <a:r>
              <a:rPr lang="it-IT" sz="4000" b="1" dirty="0"/>
              <a:t>Cultura &amp;Turismo: tanti </a:t>
            </a:r>
            <a:r>
              <a:rPr lang="it-IT" sz="4000" b="1" dirty="0" err="1"/>
              <a:t>flussi,come</a:t>
            </a:r>
            <a:r>
              <a:rPr lang="it-IT" sz="4000" b="1" dirty="0"/>
              <a:t> generare più valore?</a:t>
            </a:r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-217282" y="4555552"/>
            <a:ext cx="7097916" cy="2172831"/>
          </a:xfrm>
        </p:spPr>
        <p:txBody>
          <a:bodyPr>
            <a:normAutofit fontScale="77500" lnSpcReduction="20000"/>
          </a:bodyPr>
          <a:lstStyle/>
          <a:p>
            <a:r>
              <a:rPr lang="it-IT" sz="2800" b="1" dirty="0"/>
              <a:t>Giuseppe Roma</a:t>
            </a:r>
          </a:p>
          <a:p>
            <a:r>
              <a:rPr lang="it-IT" sz="1400" b="1" dirty="0"/>
              <a:t>Presidente RUR / Università Roma Tre</a:t>
            </a:r>
          </a:p>
          <a:p>
            <a:r>
              <a:rPr lang="it-IT" sz="1400" b="1" dirty="0">
                <a:solidFill>
                  <a:srgbClr val="00B0F0"/>
                </a:solidFill>
              </a:rPr>
              <a:t>@</a:t>
            </a:r>
            <a:r>
              <a:rPr lang="it-IT" sz="1400" b="1" dirty="0" err="1">
                <a:solidFill>
                  <a:srgbClr val="00B0F0"/>
                </a:solidFill>
              </a:rPr>
              <a:t>GiromRoma</a:t>
            </a:r>
            <a:endParaRPr lang="it-IT" sz="1400" b="1" dirty="0">
              <a:solidFill>
                <a:srgbClr val="00B0F0"/>
              </a:solidFill>
            </a:endParaRPr>
          </a:p>
          <a:p>
            <a:endParaRPr lang="it-IT" sz="1200" b="1" dirty="0">
              <a:solidFill>
                <a:schemeClr val="accent2">
                  <a:lumMod val="40000"/>
                  <a:lumOff val="60000"/>
                </a:schemeClr>
              </a:solidFill>
            </a:endParaRPr>
          </a:p>
          <a:p>
            <a:r>
              <a:rPr lang="it-IT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FORUM CIVILTA’ DEL LAVORO</a:t>
            </a:r>
          </a:p>
          <a:p>
            <a:r>
              <a:rPr lang="it-IT" sz="240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«Lo Stato dell’arte . I nuovi scenari del turismo culturale»</a:t>
            </a:r>
          </a:p>
          <a:p>
            <a:r>
              <a:rPr lang="it-IT" sz="1050" b="1" dirty="0">
                <a:solidFill>
                  <a:schemeClr val="accent2">
                    <a:lumMod val="40000"/>
                    <a:lumOff val="60000"/>
                  </a:schemeClr>
                </a:solidFill>
              </a:rPr>
              <a:t>Roma, 19 giugno 2017</a:t>
            </a:r>
          </a:p>
        </p:txBody>
      </p:sp>
      <p:pic>
        <p:nvPicPr>
          <p:cNvPr id="6" name="Immagine 5"/>
          <p:cNvPicPr/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27165" y="2972322"/>
            <a:ext cx="1716259" cy="8159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9159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/>
              <a:t>Anche nel 2015 l'Italia resta la principale meta dei crocieristi europei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10</a:t>
            </a:fld>
            <a:endParaRPr lang="en-US" dirty="0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307413286"/>
              </p:ext>
            </p:extLst>
          </p:nvPr>
        </p:nvGraphicFramePr>
        <p:xfrm>
          <a:off x="531639" y="2426559"/>
          <a:ext cx="6891905" cy="394708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5567466" y="6501816"/>
            <a:ext cx="3429000" cy="2282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Fonte: elaborazioni RUR su dati </a:t>
            </a:r>
            <a:r>
              <a:rPr lang="it-IT" sz="82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European</a:t>
            </a:r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 Cruise </a:t>
            </a:r>
            <a:r>
              <a:rPr lang="it-IT" sz="825" dirty="0" err="1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Council</a:t>
            </a:r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, 2016</a:t>
            </a:r>
          </a:p>
        </p:txBody>
      </p:sp>
    </p:spTree>
    <p:extLst>
      <p:ext uri="{BB962C8B-B14F-4D97-AF65-F5344CB8AC3E}">
        <p14:creationId xmlns:p14="http://schemas.microsoft.com/office/powerpoint/2010/main" val="83114540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Allargare l’offerta territoriale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11</a:t>
            </a:fld>
            <a:endParaRPr lang="en-US" dirty="0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2480890714"/>
              </p:ext>
            </p:extLst>
          </p:nvPr>
        </p:nvGraphicFramePr>
        <p:xfrm>
          <a:off x="120339" y="2101916"/>
          <a:ext cx="4265802" cy="23532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Rettangolo 6"/>
          <p:cNvSpPr/>
          <p:nvPr/>
        </p:nvSpPr>
        <p:spPr>
          <a:xfrm>
            <a:off x="436829" y="6383965"/>
            <a:ext cx="2220480" cy="21929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Fonte: elaborazioni RUR su dati Istat, 2016</a:t>
            </a:r>
            <a:endParaRPr lang="it-IT" sz="825" dirty="0">
              <a:latin typeface="+mj-lt"/>
            </a:endParaRPr>
          </a:p>
        </p:txBody>
      </p:sp>
      <p:pic>
        <p:nvPicPr>
          <p:cNvPr id="8" name="Immagine 7" descr="Immagine che contiene mappa, testo&#10;&#10;Descrizione generata con affidabilità elevata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87786" y="2860895"/>
            <a:ext cx="3523069" cy="3523069"/>
          </a:xfrm>
          <a:prstGeom prst="rect">
            <a:avLst/>
          </a:prstGeom>
        </p:spPr>
      </p:pic>
      <p:sp>
        <p:nvSpPr>
          <p:cNvPr id="9" name="CasellaDiTesto 8"/>
          <p:cNvSpPr txBox="1"/>
          <p:nvPr/>
        </p:nvSpPr>
        <p:spPr>
          <a:xfrm>
            <a:off x="6057366" y="5432079"/>
            <a:ext cx="245348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>
                <a:highlight>
                  <a:srgbClr val="000080"/>
                </a:highlight>
              </a:rPr>
              <a:t>Mezzogiorno 19,4 %</a:t>
            </a:r>
          </a:p>
        </p:txBody>
      </p:sp>
      <p:sp>
        <p:nvSpPr>
          <p:cNvPr id="10" name="CasellaDiTesto 9"/>
          <p:cNvSpPr txBox="1"/>
          <p:nvPr/>
        </p:nvSpPr>
        <p:spPr>
          <a:xfrm>
            <a:off x="4470303" y="4021508"/>
            <a:ext cx="213872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ighlight>
                  <a:srgbClr val="FF0000"/>
                </a:highlight>
              </a:rPr>
              <a:t>Centro Italia 27,5%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5432079" y="3254289"/>
            <a:ext cx="139974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dirty="0">
                <a:highlight>
                  <a:srgbClr val="008000"/>
                </a:highlight>
              </a:rPr>
              <a:t>Nord  46,9%</a:t>
            </a:r>
          </a:p>
        </p:txBody>
      </p:sp>
      <p:sp>
        <p:nvSpPr>
          <p:cNvPr id="12" name="CasellaDiTesto 11"/>
          <p:cNvSpPr txBox="1"/>
          <p:nvPr/>
        </p:nvSpPr>
        <p:spPr>
          <a:xfrm>
            <a:off x="5332491" y="2101916"/>
            <a:ext cx="307817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dirty="0"/>
              <a:t>Presenze turistiche per area geografica –</a:t>
            </a:r>
            <a:r>
              <a:rPr lang="it-IT" sz="1200" dirty="0"/>
              <a:t>Val.% 2015</a:t>
            </a:r>
          </a:p>
        </p:txBody>
      </p:sp>
    </p:spTree>
    <p:extLst>
      <p:ext uri="{BB962C8B-B14F-4D97-AF65-F5344CB8AC3E}">
        <p14:creationId xmlns:p14="http://schemas.microsoft.com/office/powerpoint/2010/main" val="144719130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22340" y="753227"/>
            <a:ext cx="7726260" cy="8107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Una struttura ricettiva frammentata con segmenti non regolati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12</a:t>
            </a:fld>
            <a:endParaRPr lang="en-US" dirty="0"/>
          </a:p>
        </p:txBody>
      </p:sp>
      <p:graphicFrame>
        <p:nvGraphicFramePr>
          <p:cNvPr id="5" name="Grafico 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85727906"/>
              </p:ext>
            </p:extLst>
          </p:nvPr>
        </p:nvGraphicFramePr>
        <p:xfrm>
          <a:off x="0" y="2118511"/>
          <a:ext cx="5210151" cy="388393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CasellaDiTesto 5"/>
          <p:cNvSpPr txBox="1"/>
          <p:nvPr/>
        </p:nvSpPr>
        <p:spPr>
          <a:xfrm>
            <a:off x="122340" y="6402377"/>
            <a:ext cx="5248309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25" b="1" dirty="0"/>
              <a:t>Fonte: elaborazione </a:t>
            </a:r>
            <a:r>
              <a:rPr lang="it-IT" sz="825" b="1" dirty="0" err="1"/>
              <a:t>Rur</a:t>
            </a:r>
            <a:r>
              <a:rPr lang="it-IT" sz="825" b="1" dirty="0"/>
              <a:t> su dati UNWTO,  2017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645315128"/>
              </p:ext>
            </p:extLst>
          </p:nvPr>
        </p:nvGraphicFramePr>
        <p:xfrm>
          <a:off x="5024675" y="2118511"/>
          <a:ext cx="4427144" cy="403784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4304902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1000"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531639" y="1665784"/>
            <a:ext cx="7212559" cy="1090788"/>
          </a:xfrm>
        </p:spPr>
        <p:txBody>
          <a:bodyPr>
            <a:noAutofit/>
          </a:bodyPr>
          <a:lstStyle/>
          <a:p>
            <a:pPr algn="ctr"/>
            <a:r>
              <a:rPr lang="it-IT" sz="4400" b="1" dirty="0">
                <a:highlight>
                  <a:srgbClr val="000080"/>
                </a:highlight>
              </a:rPr>
              <a:t>Creare valore con l’»industria dell’accoglienza» per offrire opportunità di lavoro e mantenere l’equilibrio ambientale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531639" y="4232172"/>
            <a:ext cx="7037058" cy="2385911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it-IT" sz="3200" b="1" dirty="0">
                <a:solidFill>
                  <a:srgbClr val="FFFF00"/>
                </a:solidFill>
              </a:rPr>
              <a:t>3. </a:t>
            </a:r>
            <a:r>
              <a:rPr lang="it-IT" sz="3300" b="1" dirty="0">
                <a:solidFill>
                  <a:srgbClr val="FFFF00"/>
                </a:solidFill>
              </a:rPr>
              <a:t>L’economia del viaggio è al centro di una lunga catena del valore, spinta da un rilevante fabbisogno di conoscenza diretta, di novità, di </a:t>
            </a:r>
            <a:r>
              <a:rPr lang="it-IT" sz="3300" b="1" dirty="0" err="1">
                <a:solidFill>
                  <a:srgbClr val="FFFF00"/>
                </a:solidFill>
              </a:rPr>
              <a:t>sperimentazioni</a:t>
            </a:r>
            <a:r>
              <a:rPr lang="it-IT" sz="3300" dirty="0" err="1"/>
              <a:t>.</a:t>
            </a:r>
            <a:r>
              <a:rPr lang="it-IT" sz="3300" b="1" dirty="0" err="1">
                <a:solidFill>
                  <a:srgbClr val="FFFF00"/>
                </a:solidFill>
              </a:rPr>
              <a:t>Dà</a:t>
            </a:r>
            <a:r>
              <a:rPr lang="it-IT" sz="3300" b="1" dirty="0">
                <a:solidFill>
                  <a:srgbClr val="FFFF00"/>
                </a:solidFill>
              </a:rPr>
              <a:t> risultati positivi se si sviluppa come sistema integrato ad alta efficienza e qualità.  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984470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9176" y="753228"/>
            <a:ext cx="7228997" cy="1080938"/>
          </a:xfrm>
        </p:spPr>
        <p:txBody>
          <a:bodyPr>
            <a:noAutofit/>
          </a:bodyPr>
          <a:lstStyle/>
          <a:p>
            <a:r>
              <a:rPr lang="it-IT" sz="4400" b="1" dirty="0">
                <a:solidFill>
                  <a:srgbClr val="FF0000"/>
                </a:solidFill>
              </a:rPr>
              <a:t>L’importanza</a:t>
            </a:r>
            <a:r>
              <a:rPr lang="it-IT" sz="4400" b="1" dirty="0"/>
              <a:t> di chiamarsi </a:t>
            </a:r>
            <a:r>
              <a:rPr lang="it-IT" sz="4400" b="1" dirty="0">
                <a:solidFill>
                  <a:srgbClr val="00B050"/>
                </a:solidFill>
              </a:rPr>
              <a:t>ITALIA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5802" y="2469484"/>
            <a:ext cx="4966028" cy="3274701"/>
          </a:xfr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14</a:t>
            </a:fld>
            <a:endParaRPr lang="en-US" dirty="0"/>
          </a:p>
        </p:txBody>
      </p:sp>
      <p:sp>
        <p:nvSpPr>
          <p:cNvPr id="6" name="CasellaDiTesto 5"/>
          <p:cNvSpPr txBox="1"/>
          <p:nvPr/>
        </p:nvSpPr>
        <p:spPr>
          <a:xfrm>
            <a:off x="5101831" y="2562313"/>
            <a:ext cx="3904444" cy="355481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3600" b="1" u="sng" dirty="0">
                <a:solidFill>
                  <a:srgbClr val="FF0000"/>
                </a:solidFill>
              </a:rPr>
              <a:t>Viaggi e Turismo</a:t>
            </a:r>
          </a:p>
          <a:p>
            <a:endParaRPr lang="it-IT" sz="1350" b="1" u="sng" dirty="0">
              <a:solidFill>
                <a:srgbClr val="FF0000"/>
              </a:solidFill>
            </a:endParaRPr>
          </a:p>
          <a:p>
            <a:r>
              <a:rPr lang="it-IT" sz="1350" b="1" dirty="0"/>
              <a:t>69 miliardi di Pil diretto (4,2% del Pil 2014)</a:t>
            </a:r>
          </a:p>
          <a:p>
            <a:r>
              <a:rPr lang="it-IT" sz="1350" b="1" dirty="0"/>
              <a:t>168 miliardi di Pil totale (10,2%)</a:t>
            </a:r>
          </a:p>
          <a:p>
            <a:endParaRPr lang="it-IT" sz="1350" b="1" dirty="0"/>
          </a:p>
          <a:p>
            <a:r>
              <a:rPr lang="it-IT" sz="1350" b="1" dirty="0">
                <a:solidFill>
                  <a:schemeClr val="accent3">
                    <a:lumMod val="40000"/>
                    <a:lumOff val="60000"/>
                  </a:schemeClr>
                </a:solidFill>
              </a:rPr>
              <a:t>2,2% crescita media annua del Pil fino al 2026</a:t>
            </a:r>
          </a:p>
          <a:p>
            <a:endParaRPr lang="it-IT" sz="1350" b="1" dirty="0">
              <a:solidFill>
                <a:schemeClr val="accent3">
                  <a:lumMod val="40000"/>
                  <a:lumOff val="60000"/>
                </a:schemeClr>
              </a:solidFill>
            </a:endParaRPr>
          </a:p>
          <a:p>
            <a:r>
              <a:rPr lang="it-IT" sz="1350" b="1" dirty="0">
                <a:solidFill>
                  <a:srgbClr val="FFFF00"/>
                </a:solidFill>
              </a:rPr>
              <a:t>1,1 milioni di occupati diretti</a:t>
            </a:r>
          </a:p>
          <a:p>
            <a:r>
              <a:rPr lang="it-IT" sz="1350" b="1" dirty="0">
                <a:solidFill>
                  <a:srgbClr val="FFFF00"/>
                </a:solidFill>
              </a:rPr>
              <a:t>2,6 milioni di occupati totali</a:t>
            </a:r>
          </a:p>
          <a:p>
            <a:r>
              <a:rPr lang="it-IT" sz="1350" b="1" dirty="0">
                <a:solidFill>
                  <a:srgbClr val="FFFF00"/>
                </a:solidFill>
              </a:rPr>
              <a:t>200mila occupati nel settore alberghiero</a:t>
            </a:r>
          </a:p>
          <a:p>
            <a:endParaRPr lang="it-IT" sz="1350" b="1" dirty="0">
              <a:solidFill>
                <a:srgbClr val="FFFF00"/>
              </a:solidFill>
            </a:endParaRPr>
          </a:p>
          <a:p>
            <a:r>
              <a:rPr lang="it-IT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41 miliardi di introiti valutari (export abbigliamento 47 </a:t>
            </a:r>
            <a:r>
              <a:rPr lang="it-IT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mld</a:t>
            </a:r>
            <a:r>
              <a:rPr lang="it-IT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 / food 28 </a:t>
            </a:r>
            <a:r>
              <a:rPr lang="it-IT" b="1" dirty="0" err="1">
                <a:solidFill>
                  <a:schemeClr val="accent6">
                    <a:lumMod val="20000"/>
                    <a:lumOff val="80000"/>
                  </a:schemeClr>
                </a:solidFill>
              </a:rPr>
              <a:t>mld</a:t>
            </a:r>
            <a:r>
              <a:rPr lang="it-IT" b="1" dirty="0">
                <a:solidFill>
                  <a:schemeClr val="accent6">
                    <a:lumMod val="20000"/>
                    <a:lumOff val="80000"/>
                  </a:schemeClr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73832399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531639" y="599319"/>
            <a:ext cx="6896534" cy="1080938"/>
          </a:xfrm>
        </p:spPr>
        <p:txBody>
          <a:bodyPr/>
          <a:lstStyle/>
          <a:p>
            <a:r>
              <a:rPr lang="it-IT" b="1" dirty="0"/>
              <a:t>La lenta ripresa della spesa turistica degli stranieri in Italia</a:t>
            </a:r>
          </a:p>
        </p:txBody>
      </p:sp>
      <p:pic>
        <p:nvPicPr>
          <p:cNvPr id="9" name="Segnaposto contenuto 8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31639" y="2695920"/>
            <a:ext cx="6888163" cy="3384477"/>
          </a:xfrm>
        </p:spPr>
      </p:pic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15</a:t>
            </a:fld>
            <a:endParaRPr lang="en-US" dirty="0"/>
          </a:p>
        </p:txBody>
      </p:sp>
      <p:sp>
        <p:nvSpPr>
          <p:cNvPr id="10" name="CasellaDiTesto 9"/>
          <p:cNvSpPr txBox="1"/>
          <p:nvPr/>
        </p:nvSpPr>
        <p:spPr>
          <a:xfrm>
            <a:off x="531639" y="1627315"/>
            <a:ext cx="5734262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200" dirty="0"/>
              <a:t>Spesa turistica dei viaggiatori internazionali variazione % sul periodo precedente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2407298" y="6251511"/>
            <a:ext cx="288091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1400" dirty="0"/>
              <a:t>Fonte: Banca d’Italia giugno 2017</a:t>
            </a:r>
          </a:p>
        </p:txBody>
      </p:sp>
    </p:spTree>
    <p:extLst>
      <p:ext uri="{BB962C8B-B14F-4D97-AF65-F5344CB8AC3E}">
        <p14:creationId xmlns:p14="http://schemas.microsoft.com/office/powerpoint/2010/main" val="41850435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4782" y="893270"/>
            <a:ext cx="7588510" cy="8107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Far crescere il valore aggiunto dei flussi turistici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16</a:t>
            </a:fld>
            <a:endParaRPr lang="en-US" dirty="0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806374078"/>
              </p:ext>
            </p:extLst>
          </p:nvPr>
        </p:nvGraphicFramePr>
        <p:xfrm>
          <a:off x="977774" y="2046084"/>
          <a:ext cx="4229829" cy="228402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6" name="Grafico 5"/>
          <p:cNvGraphicFramePr/>
          <p:nvPr>
            <p:extLst>
              <p:ext uri="{D42A27DB-BD31-4B8C-83A1-F6EECF244321}">
                <p14:modId xmlns:p14="http://schemas.microsoft.com/office/powerpoint/2010/main" val="3973118428"/>
              </p:ext>
            </p:extLst>
          </p:nvPr>
        </p:nvGraphicFramePr>
        <p:xfrm>
          <a:off x="4550344" y="4683827"/>
          <a:ext cx="4294096" cy="19161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7" name="Rettangolo 6"/>
          <p:cNvSpPr/>
          <p:nvPr/>
        </p:nvSpPr>
        <p:spPr>
          <a:xfrm>
            <a:off x="1195694" y="5721585"/>
            <a:ext cx="2366353" cy="22820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Fonte: elaborazioni RUR su dati UNWTO, 2016</a:t>
            </a:r>
          </a:p>
        </p:txBody>
      </p:sp>
      <p:sp>
        <p:nvSpPr>
          <p:cNvPr id="3" name="CasellaDiTesto 2"/>
          <p:cNvSpPr txBox="1"/>
          <p:nvPr/>
        </p:nvSpPr>
        <p:spPr>
          <a:xfrm>
            <a:off x="1958145" y="2249670"/>
            <a:ext cx="2592199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50" dirty="0"/>
              <a:t>Valore aggiunto/presenza in €</a:t>
            </a:r>
          </a:p>
        </p:txBody>
      </p:sp>
      <p:sp>
        <p:nvSpPr>
          <p:cNvPr id="8" name="CasellaDiTesto 7"/>
          <p:cNvSpPr txBox="1"/>
          <p:nvPr/>
        </p:nvSpPr>
        <p:spPr>
          <a:xfrm>
            <a:off x="5759665" y="4823870"/>
            <a:ext cx="2409737" cy="300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1350" dirty="0"/>
              <a:t>Valore aggiunto/arrivo il €</a:t>
            </a:r>
          </a:p>
        </p:txBody>
      </p:sp>
    </p:spTree>
    <p:extLst>
      <p:ext uri="{BB962C8B-B14F-4D97-AF65-F5344CB8AC3E}">
        <p14:creationId xmlns:p14="http://schemas.microsoft.com/office/powerpoint/2010/main" val="2996426141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0" y="635533"/>
            <a:ext cx="7677339" cy="1338122"/>
          </a:xfrm>
        </p:spPr>
        <p:txBody>
          <a:bodyPr>
            <a:noAutofit/>
          </a:bodyPr>
          <a:lstStyle/>
          <a:p>
            <a:pPr algn="ctr"/>
            <a:r>
              <a:rPr lang="it-IT" sz="1875" b="1" dirty="0"/>
              <a:t>	</a:t>
            </a:r>
            <a:r>
              <a:rPr lang="it-IT" sz="4000" b="1" dirty="0"/>
              <a:t>Produttività del lavoro nel Turismo e Viaggi, USA al top </a:t>
            </a:r>
            <a:br>
              <a:rPr lang="it-IT" sz="4000" b="1" dirty="0"/>
            </a:br>
            <a:r>
              <a:rPr lang="it-IT" sz="1200" dirty="0"/>
              <a:t>(Pil per occupato, 2008-2016 in €)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17</a:t>
            </a:fld>
            <a:endParaRPr lang="en-US" dirty="0"/>
          </a:p>
        </p:txBody>
      </p:sp>
      <p:graphicFrame>
        <p:nvGraphicFramePr>
          <p:cNvPr id="5" name="Grafico 4"/>
          <p:cNvGraphicFramePr/>
          <p:nvPr>
            <p:extLst>
              <p:ext uri="{D42A27DB-BD31-4B8C-83A1-F6EECF244321}">
                <p14:modId xmlns:p14="http://schemas.microsoft.com/office/powerpoint/2010/main" val="1433975345"/>
              </p:ext>
            </p:extLst>
          </p:nvPr>
        </p:nvGraphicFramePr>
        <p:xfrm>
          <a:off x="516049" y="2500700"/>
          <a:ext cx="7161290" cy="381861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6" name="Rettangolo 5"/>
          <p:cNvSpPr/>
          <p:nvPr/>
        </p:nvSpPr>
        <p:spPr>
          <a:xfrm>
            <a:off x="668373" y="6422498"/>
            <a:ext cx="2268570" cy="21582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750" b="1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Fonte: elaborazioni RUR su dati UNWTO, 2016</a:t>
            </a:r>
          </a:p>
        </p:txBody>
      </p:sp>
    </p:spTree>
    <p:extLst>
      <p:ext uri="{BB962C8B-B14F-4D97-AF65-F5344CB8AC3E}">
        <p14:creationId xmlns:p14="http://schemas.microsoft.com/office/powerpoint/2010/main" val="341579497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2130" y="808398"/>
            <a:ext cx="7615667" cy="810704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Strategie per sviluppare l’industria dell’Ospitalità</a:t>
            </a:r>
          </a:p>
        </p:txBody>
      </p:sp>
      <p:pic>
        <p:nvPicPr>
          <p:cNvPr id="6" name="Segnaposto contenuto 5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32130" y="2023403"/>
            <a:ext cx="4588016" cy="3053116"/>
          </a:xfr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18</a:t>
            </a:fld>
            <a:endParaRPr lang="en-US" dirty="0"/>
          </a:p>
        </p:txBody>
      </p:sp>
      <p:sp>
        <p:nvSpPr>
          <p:cNvPr id="7" name="CasellaDiTesto 6"/>
          <p:cNvSpPr txBox="1"/>
          <p:nvPr/>
        </p:nvSpPr>
        <p:spPr>
          <a:xfrm rot="19973143">
            <a:off x="1025968" y="2237220"/>
            <a:ext cx="8090676" cy="31085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it-IT" sz="2800" b="1" dirty="0"/>
              <a:t>Più Prodotti turistici</a:t>
            </a:r>
          </a:p>
          <a:p>
            <a:r>
              <a:rPr lang="it-IT" sz="2800" b="1" dirty="0"/>
              <a:t>Più digitale e </a:t>
            </a:r>
            <a:r>
              <a:rPr lang="it-IT" sz="2800" b="1" dirty="0" err="1"/>
              <a:t>smart</a:t>
            </a:r>
            <a:r>
              <a:rPr lang="it-IT" sz="2800" b="1" dirty="0"/>
              <a:t> networks</a:t>
            </a:r>
          </a:p>
          <a:p>
            <a:r>
              <a:rPr lang="it-IT" sz="2800" b="1" dirty="0"/>
              <a:t>Più alberghi di qualità</a:t>
            </a:r>
          </a:p>
          <a:p>
            <a:r>
              <a:rPr lang="it-IT" sz="2800" b="1" dirty="0"/>
              <a:t>Più Eventi di richiamo internazionale</a:t>
            </a:r>
          </a:p>
          <a:p>
            <a:r>
              <a:rPr lang="it-IT" sz="2800" b="1" dirty="0"/>
              <a:t>Più territori (ben gestiti ) e comunità coinvolte</a:t>
            </a:r>
          </a:p>
          <a:p>
            <a:r>
              <a:rPr lang="it-IT" sz="2800" b="1" dirty="0"/>
              <a:t>Più offerta di servizi emozionali</a:t>
            </a:r>
          </a:p>
          <a:p>
            <a:r>
              <a:rPr lang="it-IT" sz="2800" b="1" dirty="0"/>
              <a:t>Più </a:t>
            </a:r>
            <a:r>
              <a:rPr lang="it-IT" sz="2800" b="1" dirty="0" err="1"/>
              <a:t>pulizia,decoro</a:t>
            </a:r>
            <a:r>
              <a:rPr lang="it-IT" sz="2800" b="1" dirty="0"/>
              <a:t> trasparenza</a:t>
            </a:r>
          </a:p>
        </p:txBody>
      </p:sp>
    </p:spTree>
    <p:extLst>
      <p:ext uri="{BB962C8B-B14F-4D97-AF65-F5344CB8AC3E}">
        <p14:creationId xmlns:p14="http://schemas.microsoft.com/office/powerpoint/2010/main" val="71469400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35802" y="753227"/>
            <a:ext cx="7292371" cy="1090789"/>
          </a:xfrm>
        </p:spPr>
        <p:txBody>
          <a:bodyPr/>
          <a:lstStyle/>
          <a:p>
            <a:r>
              <a:rPr lang="it-IT" dirty="0"/>
              <a:t>Alcuni possibili modi per declinare il PST 2017 - 2022</a:t>
            </a:r>
          </a:p>
        </p:txBody>
      </p:sp>
      <p:pic>
        <p:nvPicPr>
          <p:cNvPr id="5" name="Segnaposto contenuto 4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240325" y="2101409"/>
            <a:ext cx="5993394" cy="4487043"/>
          </a:xfrm>
          <a:prstGeom prst="rect">
            <a:avLst/>
          </a:prstGeom>
        </p:spPr>
      </p:pic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>
          <a:xfrm>
            <a:off x="7848600" y="753228"/>
            <a:ext cx="1157674" cy="1090789"/>
          </a:xfrm>
        </p:spPr>
        <p:txBody>
          <a:bodyPr/>
          <a:lstStyle/>
          <a:p>
            <a:r>
              <a:rPr lang="en-US" dirty="0"/>
              <a:t>19</a:t>
            </a:r>
          </a:p>
        </p:txBody>
      </p:sp>
    </p:spTree>
    <p:extLst>
      <p:ext uri="{BB962C8B-B14F-4D97-AF65-F5344CB8AC3E}">
        <p14:creationId xmlns:p14="http://schemas.microsoft.com/office/powerpoint/2010/main" val="34530625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 dpi="0" rotWithShape="1">
          <a:blip r:embed="rId2">
            <a:lum/>
          </a:blip>
          <a:srcRect/>
          <a:stretch>
            <a:fillRect l="-2000" r="-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olo 6"/>
          <p:cNvSpPr>
            <a:spLocks noGrp="1"/>
          </p:cNvSpPr>
          <p:nvPr>
            <p:ph type="title"/>
          </p:nvPr>
        </p:nvSpPr>
        <p:spPr>
          <a:xfrm>
            <a:off x="531638" y="1388195"/>
            <a:ext cx="6896534" cy="3592750"/>
          </a:xfrm>
        </p:spPr>
        <p:txBody>
          <a:bodyPr>
            <a:normAutofit/>
          </a:bodyPr>
          <a:lstStyle/>
          <a:p>
            <a:pPr algn="ctr"/>
            <a:r>
              <a:rPr lang="it-IT" sz="4800" b="1" dirty="0">
                <a:highlight>
                  <a:srgbClr val="FF0000"/>
                </a:highlight>
              </a:rPr>
              <a:t>Come intercettare la crescente domanda globale </a:t>
            </a:r>
          </a:p>
        </p:txBody>
      </p:sp>
      <p:sp>
        <p:nvSpPr>
          <p:cNvPr id="8" name="Segnaposto testo 7"/>
          <p:cNvSpPr>
            <a:spLocks noGrp="1"/>
          </p:cNvSpPr>
          <p:nvPr>
            <p:ph type="body" sz="half" idx="2"/>
          </p:nvPr>
        </p:nvSpPr>
        <p:spPr/>
        <p:txBody>
          <a:bodyPr>
            <a:noAutofit/>
          </a:bodyPr>
          <a:lstStyle/>
          <a:p>
            <a:pPr algn="ctr"/>
            <a:r>
              <a:rPr lang="it-IT" sz="4000" b="1" dirty="0">
                <a:solidFill>
                  <a:srgbClr val="FFFF00"/>
                </a:solidFill>
              </a:rPr>
              <a:t>1° Viaggi e turismo sono destinati a crescere più della produzione mondiale</a:t>
            </a:r>
            <a:endParaRPr lang="it-IT" sz="4000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5626933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olo 1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b="1" dirty="0"/>
              <a:t>Viaggiatori nel mondo verso il raddoppio</a:t>
            </a:r>
          </a:p>
        </p:txBody>
      </p:sp>
      <p:graphicFrame>
        <p:nvGraphicFramePr>
          <p:cNvPr id="11" name="Segnaposto contenuto 10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2388168988"/>
              </p:ext>
            </p:extLst>
          </p:nvPr>
        </p:nvGraphicFramePr>
        <p:xfrm>
          <a:off x="533400" y="2609851"/>
          <a:ext cx="3500438" cy="2699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6" name="Segnaposto contenuto 15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2235880604"/>
              </p:ext>
            </p:extLst>
          </p:nvPr>
        </p:nvGraphicFramePr>
        <p:xfrm>
          <a:off x="4195763" y="2609851"/>
          <a:ext cx="3525441" cy="269914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003177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Puntare sulla domanda «ricca» e sull’Oriente</a:t>
            </a: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sz="half" idx="1"/>
            <p:extLst>
              <p:ext uri="{D42A27DB-BD31-4B8C-83A1-F6EECF244321}">
                <p14:modId xmlns:p14="http://schemas.microsoft.com/office/powerpoint/2010/main" val="3038717126"/>
              </p:ext>
            </p:extLst>
          </p:nvPr>
        </p:nvGraphicFramePr>
        <p:xfrm>
          <a:off x="172016" y="2462543"/>
          <a:ext cx="3666653" cy="37119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11" name="Segnaposto contenuto 10"/>
          <p:cNvGraphicFramePr>
            <a:graphicFrameLocks noGrp="1"/>
          </p:cNvGraphicFramePr>
          <p:nvPr>
            <p:ph sz="half" idx="2"/>
            <p:extLst>
              <p:ext uri="{D42A27DB-BD31-4B8C-83A1-F6EECF244321}">
                <p14:modId xmlns:p14="http://schemas.microsoft.com/office/powerpoint/2010/main" val="3832711747"/>
              </p:ext>
            </p:extLst>
          </p:nvPr>
        </p:nvGraphicFramePr>
        <p:xfrm>
          <a:off x="4160413" y="2462544"/>
          <a:ext cx="3688187" cy="371192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27077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Titolo 12"/>
          <p:cNvSpPr>
            <a:spLocks noGrp="1"/>
          </p:cNvSpPr>
          <p:nvPr>
            <p:ph type="title"/>
          </p:nvPr>
        </p:nvSpPr>
        <p:spPr>
          <a:xfrm>
            <a:off x="81481" y="662693"/>
            <a:ext cx="7419120" cy="1181324"/>
          </a:xfrm>
        </p:spPr>
        <p:txBody>
          <a:bodyPr>
            <a:normAutofit fontScale="90000"/>
          </a:bodyPr>
          <a:lstStyle/>
          <a:p>
            <a:r>
              <a:rPr lang="it-IT" sz="4000" b="1" dirty="0"/>
              <a:t>Vacanze in crescita, altri segmenti altalenanti</a:t>
            </a:r>
            <a:br>
              <a:rPr lang="it-IT" sz="4000" b="1" dirty="0"/>
            </a:br>
            <a:r>
              <a:rPr lang="it-IT" sz="1200" dirty="0"/>
              <a:t>P</a:t>
            </a:r>
            <a:r>
              <a:rPr lang="it-IT" sz="1300" dirty="0"/>
              <a:t>ernottamenti di viaggiatori internazionali per alcune tipologie di motivazione N.I. 2013=100</a:t>
            </a:r>
            <a:br>
              <a:rPr lang="it-IT" sz="1300" dirty="0"/>
            </a:br>
            <a:r>
              <a:rPr lang="it-IT" sz="1300" dirty="0"/>
              <a:t> </a:t>
            </a:r>
            <a:r>
              <a:rPr lang="it-IT" sz="900" b="1" dirty="0" err="1"/>
              <a:t>Fonte:Elab</a:t>
            </a:r>
            <a:r>
              <a:rPr lang="it-IT" sz="900" b="1" dirty="0"/>
              <a:t>. RUR su dati Banca d’Italia,2017 </a:t>
            </a:r>
          </a:p>
        </p:txBody>
      </p:sp>
      <p:graphicFrame>
        <p:nvGraphicFramePr>
          <p:cNvPr id="8" name="Segnaposto contenuto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36793159"/>
              </p:ext>
            </p:extLst>
          </p:nvPr>
        </p:nvGraphicFramePr>
        <p:xfrm>
          <a:off x="533400" y="2336800"/>
          <a:ext cx="8148873" cy="35988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23584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olo 5"/>
          <p:cNvSpPr>
            <a:spLocks noGrp="1"/>
          </p:cNvSpPr>
          <p:nvPr>
            <p:ph type="title"/>
          </p:nvPr>
        </p:nvSpPr>
        <p:spPr>
          <a:xfrm>
            <a:off x="0" y="753228"/>
            <a:ext cx="7428173" cy="1080938"/>
          </a:xfrm>
        </p:spPr>
        <p:txBody>
          <a:bodyPr>
            <a:noAutofit/>
          </a:bodyPr>
          <a:lstStyle/>
          <a:p>
            <a:r>
              <a:rPr lang="it-IT" sz="4000" b="1" dirty="0"/>
              <a:t>In crescita la domanda proveniente dai vicini europei</a:t>
            </a:r>
          </a:p>
        </p:txBody>
      </p:sp>
      <p:graphicFrame>
        <p:nvGraphicFramePr>
          <p:cNvPr id="10" name="Segnaposto contenuto 9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5573423"/>
              </p:ext>
            </p:extLst>
          </p:nvPr>
        </p:nvGraphicFramePr>
        <p:xfrm>
          <a:off x="126749" y="1991762"/>
          <a:ext cx="8673219" cy="468064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5716982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428" y="753228"/>
            <a:ext cx="7355745" cy="1080938"/>
          </a:xfrm>
        </p:spPr>
        <p:txBody>
          <a:bodyPr>
            <a:normAutofit fontScale="90000"/>
          </a:bodyPr>
          <a:lstStyle/>
          <a:p>
            <a:r>
              <a:rPr lang="it-IT" b="1" dirty="0"/>
              <a:t>Esplorare nuovi segmenti :</a:t>
            </a:r>
            <a:br>
              <a:rPr lang="it-IT" b="1" dirty="0"/>
            </a:br>
            <a:r>
              <a:rPr lang="it-IT" b="1" dirty="0"/>
              <a:t>45 milioni di turisti europei della Terza Età</a:t>
            </a:r>
          </a:p>
        </p:txBody>
      </p:sp>
      <p:graphicFrame>
        <p:nvGraphicFramePr>
          <p:cNvPr id="9" name="Segnaposto contenuto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130897983"/>
              </p:ext>
            </p:extLst>
          </p:nvPr>
        </p:nvGraphicFramePr>
        <p:xfrm>
          <a:off x="814812" y="2254314"/>
          <a:ext cx="6753885" cy="3947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7</a:t>
            </a:fld>
            <a:endParaRPr lang="en-US" dirty="0"/>
          </a:p>
        </p:txBody>
      </p:sp>
      <p:sp>
        <p:nvSpPr>
          <p:cNvPr id="4" name="CasellaDiTesto 3"/>
          <p:cNvSpPr txBox="1"/>
          <p:nvPr/>
        </p:nvSpPr>
        <p:spPr>
          <a:xfrm>
            <a:off x="1577944" y="6338319"/>
            <a:ext cx="5248309" cy="2192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t-IT" sz="825" b="1" dirty="0"/>
              <a:t>Fonte: elaborazione </a:t>
            </a:r>
            <a:r>
              <a:rPr lang="it-IT" sz="825" b="1" dirty="0" err="1"/>
              <a:t>Rur</a:t>
            </a:r>
            <a:r>
              <a:rPr lang="it-IT" sz="825" b="1" dirty="0"/>
              <a:t> su dati WTO </a:t>
            </a:r>
            <a:r>
              <a:rPr lang="it-IT" sz="825" b="1" dirty="0" err="1"/>
              <a:t>Tourism</a:t>
            </a:r>
            <a:r>
              <a:rPr lang="it-IT" sz="825" b="1" dirty="0"/>
              <a:t>, 2017</a:t>
            </a:r>
          </a:p>
        </p:txBody>
      </p:sp>
    </p:spTree>
    <p:extLst>
      <p:ext uri="{BB962C8B-B14F-4D97-AF65-F5344CB8AC3E}">
        <p14:creationId xmlns:p14="http://schemas.microsoft.com/office/powerpoint/2010/main" val="39612074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blipFill>
          <a:blip r:embed="rId2"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olo 4"/>
          <p:cNvSpPr>
            <a:spLocks noGrp="1"/>
          </p:cNvSpPr>
          <p:nvPr>
            <p:ph type="title"/>
          </p:nvPr>
        </p:nvSpPr>
        <p:spPr>
          <a:xfrm>
            <a:off x="0" y="2046083"/>
            <a:ext cx="9144000" cy="1280857"/>
          </a:xfrm>
        </p:spPr>
        <p:txBody>
          <a:bodyPr>
            <a:noAutofit/>
          </a:bodyPr>
          <a:lstStyle/>
          <a:p>
            <a:pPr algn="ctr"/>
            <a:r>
              <a:rPr lang="it-IT" sz="4800" b="1" dirty="0">
                <a:highlight>
                  <a:srgbClr val="008080"/>
                </a:highlight>
              </a:rPr>
              <a:t>Varietà e Unicità delle risorse culturali da trasformare in «prodotti» attrattivi</a:t>
            </a:r>
          </a:p>
        </p:txBody>
      </p:sp>
      <p:sp>
        <p:nvSpPr>
          <p:cNvPr id="6" name="Segnaposto testo 5"/>
          <p:cNvSpPr>
            <a:spLocks noGrp="1"/>
          </p:cNvSpPr>
          <p:nvPr>
            <p:ph type="body" idx="1"/>
          </p:nvPr>
        </p:nvSpPr>
        <p:spPr>
          <a:xfrm>
            <a:off x="-117695" y="4083113"/>
            <a:ext cx="9261695" cy="2236207"/>
          </a:xfrm>
        </p:spPr>
        <p:txBody>
          <a:bodyPr>
            <a:noAutofit/>
          </a:bodyPr>
          <a:lstStyle/>
          <a:p>
            <a:pPr algn="ctr"/>
            <a:r>
              <a:rPr lang="it-IT" sz="3200" b="1" dirty="0">
                <a:solidFill>
                  <a:srgbClr val="FFFF00"/>
                </a:solidFill>
              </a:rPr>
              <a:t>2.Informazione, digitale, economia circolare, low cost, recensioni e story </a:t>
            </a:r>
            <a:r>
              <a:rPr lang="it-IT" sz="3200" b="1" dirty="0" err="1">
                <a:solidFill>
                  <a:srgbClr val="FFFF00"/>
                </a:solidFill>
              </a:rPr>
              <a:t>telling</a:t>
            </a:r>
            <a:r>
              <a:rPr lang="it-IT" sz="3200" b="1" dirty="0">
                <a:solidFill>
                  <a:srgbClr val="FFFF00"/>
                </a:solidFill>
              </a:rPr>
              <a:t> hanno cambiato profondamente l’</a:t>
            </a:r>
            <a:r>
              <a:rPr lang="it-IT" sz="3200" b="1" dirty="0" err="1">
                <a:solidFill>
                  <a:srgbClr val="FFFF00"/>
                </a:solidFill>
              </a:rPr>
              <a:t>antopologia</a:t>
            </a:r>
            <a:r>
              <a:rPr lang="it-IT" sz="3200" b="1" dirty="0">
                <a:solidFill>
                  <a:srgbClr val="FFFF00"/>
                </a:solidFill>
              </a:rPr>
              <a:t> del </a:t>
            </a:r>
            <a:r>
              <a:rPr lang="it-IT" sz="3200" b="1" dirty="0" err="1">
                <a:solidFill>
                  <a:srgbClr val="FFFF00"/>
                </a:solidFill>
              </a:rPr>
              <a:t>vaiggiatore,che</a:t>
            </a:r>
            <a:r>
              <a:rPr lang="it-IT" sz="3200" b="1" dirty="0">
                <a:solidFill>
                  <a:srgbClr val="FFFF00"/>
                </a:solidFill>
              </a:rPr>
              <a:t> sostituisce alla «destinazione» il «</a:t>
            </a:r>
            <a:r>
              <a:rPr lang="it-IT" sz="3200" b="1" dirty="0" err="1">
                <a:solidFill>
                  <a:srgbClr val="FFFF00"/>
                </a:solidFill>
              </a:rPr>
              <a:t>travel</a:t>
            </a:r>
            <a:r>
              <a:rPr lang="it-IT" sz="3200" b="1" dirty="0">
                <a:solidFill>
                  <a:srgbClr val="FFFF00"/>
                </a:solidFill>
              </a:rPr>
              <a:t> style</a:t>
            </a:r>
            <a:r>
              <a:rPr lang="it-IT" sz="3200" dirty="0">
                <a:solidFill>
                  <a:srgbClr val="FFFF00"/>
                </a:solidFill>
              </a:rPr>
              <a:t>»  </a:t>
            </a:r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8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87517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96659" y="606582"/>
            <a:ext cx="7308663" cy="1237435"/>
          </a:xfrm>
        </p:spPr>
        <p:txBody>
          <a:bodyPr>
            <a:normAutofit/>
          </a:bodyPr>
          <a:lstStyle/>
          <a:p>
            <a:r>
              <a:rPr lang="it-IT" b="1" dirty="0"/>
              <a:t>Un Paese ricco di opportunità, col primato della cultura</a:t>
            </a:r>
            <a:endParaRPr lang="it-IT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smtClean="0"/>
              <a:t>9</a:t>
            </a:fld>
            <a:endParaRPr lang="en-US" dirty="0"/>
          </a:p>
        </p:txBody>
      </p:sp>
      <p:sp>
        <p:nvSpPr>
          <p:cNvPr id="5" name="Rettangolo 4"/>
          <p:cNvSpPr/>
          <p:nvPr/>
        </p:nvSpPr>
        <p:spPr>
          <a:xfrm>
            <a:off x="5207466" y="5750372"/>
            <a:ext cx="3429000" cy="228204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107000"/>
              </a:lnSpc>
              <a:spcAft>
                <a:spcPts val="600"/>
              </a:spcAft>
            </a:pPr>
            <a:r>
              <a:rPr lang="it-IT" sz="825" dirty="0">
                <a:latin typeface="+mj-lt"/>
                <a:ea typeface="Times New Roman" panose="02020603050405020304" pitchFamily="18" charset="0"/>
                <a:cs typeface="Times New Roman" panose="02020603050405020304" pitchFamily="18" charset="0"/>
              </a:rPr>
              <a:t>Fonte: TCI, 2016 </a:t>
            </a:r>
          </a:p>
        </p:txBody>
      </p:sp>
      <p:graphicFrame>
        <p:nvGraphicFramePr>
          <p:cNvPr id="7" name="Grafico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020042596"/>
              </p:ext>
            </p:extLst>
          </p:nvPr>
        </p:nvGraphicFramePr>
        <p:xfrm>
          <a:off x="543208" y="2417986"/>
          <a:ext cx="7037662" cy="407334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92616555"/>
      </p:ext>
    </p:extLst>
  </p:cSld>
  <p:clrMapOvr>
    <a:masterClrMapping/>
  </p:clrMapOvr>
</p:sld>
</file>

<file path=ppt/theme/theme1.xml><?xml version="1.0" encoding="utf-8"?>
<a:theme xmlns:a="http://schemas.openxmlformats.org/drawingml/2006/main" name="Berlino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Berlino">
      <a:maj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Berlino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0000"/>
                <a:lumMod val="11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6000"/>
                <a:shade val="100000"/>
                <a:hueMod val="92000"/>
                <a:satMod val="200000"/>
                <a:lumMod val="138000"/>
              </a:schemeClr>
            </a:gs>
            <a:gs pos="50000">
              <a:schemeClr val="phClr">
                <a:shade val="100000"/>
                <a:hueMod val="100000"/>
                <a:satMod val="110000"/>
                <a:lumMod val="130000"/>
              </a:schemeClr>
            </a:gs>
            <a:gs pos="100000">
              <a:schemeClr val="phClr">
                <a:shade val="78000"/>
                <a:hueMod val="106000"/>
                <a:satMod val="120000"/>
                <a:lumMod val="79000"/>
              </a:schemeClr>
            </a:gs>
          </a:gsLst>
          <a:lin ang="252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erlin" id="{7B5DBA9E-B069-418E-9360-A61BDD0615A4}" vid="{B587E4A9-1405-4B4F-8BC3-512EE08D2EBF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Berlino</Template>
  <TotalTime>1293</TotalTime>
  <Words>584</Words>
  <Application>Microsoft Office PowerPoint</Application>
  <PresentationFormat>Presentazione su schermo (4:3)</PresentationFormat>
  <Paragraphs>101</Paragraphs>
  <Slides>19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4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19</vt:i4>
      </vt:variant>
    </vt:vector>
  </HeadingPairs>
  <TitlesOfParts>
    <vt:vector size="24" baseType="lpstr">
      <vt:lpstr>Arial</vt:lpstr>
      <vt:lpstr>Calibri</vt:lpstr>
      <vt:lpstr>Times New Roman</vt:lpstr>
      <vt:lpstr>Trebuchet MS</vt:lpstr>
      <vt:lpstr>Berlino</vt:lpstr>
      <vt:lpstr>Cultura &amp;Turismo: tanti flussi,come generare più valore?</vt:lpstr>
      <vt:lpstr>Come intercettare la crescente domanda globale </vt:lpstr>
      <vt:lpstr>Viaggiatori nel mondo verso il raddoppio</vt:lpstr>
      <vt:lpstr>Puntare sulla domanda «ricca» e sull’Oriente</vt:lpstr>
      <vt:lpstr>Vacanze in crescita, altri segmenti altalenanti Pernottamenti di viaggiatori internazionali per alcune tipologie di motivazione N.I. 2013=100  Fonte:Elab. RUR su dati Banca d’Italia,2017 </vt:lpstr>
      <vt:lpstr>In crescita la domanda proveniente dai vicini europei</vt:lpstr>
      <vt:lpstr>Esplorare nuovi segmenti : 45 milioni di turisti europei della Terza Età</vt:lpstr>
      <vt:lpstr>Varietà e Unicità delle risorse culturali da trasformare in «prodotti» attrattivi</vt:lpstr>
      <vt:lpstr>Un Paese ricco di opportunità, col primato della cultura</vt:lpstr>
      <vt:lpstr>Anche nel 2015 l'Italia resta la principale meta dei crocieristi europei</vt:lpstr>
      <vt:lpstr>Allargare l’offerta territoriale</vt:lpstr>
      <vt:lpstr>Una struttura ricettiva frammentata con segmenti non regolati</vt:lpstr>
      <vt:lpstr>Creare valore con l’»industria dell’accoglienza» per offrire opportunità di lavoro e mantenere l’equilibrio ambientale</vt:lpstr>
      <vt:lpstr>L’importanza di chiamarsi ITALIA</vt:lpstr>
      <vt:lpstr>La lenta ripresa della spesa turistica degli stranieri in Italia</vt:lpstr>
      <vt:lpstr>Far crescere il valore aggiunto dei flussi turistici</vt:lpstr>
      <vt:lpstr> Produttività del lavoro nel Turismo e Viaggi, USA al top  (Pil per occupato, 2008-2016 in €)</vt:lpstr>
      <vt:lpstr>Strategie per sviluppare l’industria dell’Ospitalità</vt:lpstr>
      <vt:lpstr>Alcuni possibili modi per declinare il PST 2017 - 2022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Roma0</dc:creator>
  <cp:lastModifiedBy>Roma0</cp:lastModifiedBy>
  <cp:revision>96</cp:revision>
  <cp:lastPrinted>2017-02-08T11:34:57Z</cp:lastPrinted>
  <dcterms:created xsi:type="dcterms:W3CDTF">2016-09-14T16:29:30Z</dcterms:created>
  <dcterms:modified xsi:type="dcterms:W3CDTF">2017-06-15T17:39:52Z</dcterms:modified>
</cp:coreProperties>
</file>